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47"/>
  </p:notesMasterIdLst>
  <p:handoutMasterIdLst>
    <p:handoutMasterId r:id="rId48"/>
  </p:handoutMasterIdLst>
  <p:sldIdLst>
    <p:sldId id="376" r:id="rId5"/>
    <p:sldId id="407" r:id="rId6"/>
    <p:sldId id="399" r:id="rId7"/>
    <p:sldId id="447" r:id="rId8"/>
    <p:sldId id="409" r:id="rId9"/>
    <p:sldId id="448" r:id="rId10"/>
    <p:sldId id="449" r:id="rId11"/>
    <p:sldId id="450" r:id="rId12"/>
    <p:sldId id="445" r:id="rId13"/>
    <p:sldId id="446" r:id="rId14"/>
    <p:sldId id="432" r:id="rId15"/>
    <p:sldId id="451" r:id="rId16"/>
    <p:sldId id="433" r:id="rId17"/>
    <p:sldId id="417" r:id="rId18"/>
    <p:sldId id="416" r:id="rId19"/>
    <p:sldId id="415" r:id="rId20"/>
    <p:sldId id="434" r:id="rId21"/>
    <p:sldId id="414" r:id="rId22"/>
    <p:sldId id="421" r:id="rId23"/>
    <p:sldId id="420" r:id="rId24"/>
    <p:sldId id="418" r:id="rId25"/>
    <p:sldId id="419" r:id="rId26"/>
    <p:sldId id="435" r:id="rId27"/>
    <p:sldId id="430" r:id="rId28"/>
    <p:sldId id="422" r:id="rId29"/>
    <p:sldId id="439" r:id="rId30"/>
    <p:sldId id="441" r:id="rId31"/>
    <p:sldId id="440" r:id="rId32"/>
    <p:sldId id="442" r:id="rId33"/>
    <p:sldId id="400" r:id="rId34"/>
    <p:sldId id="437" r:id="rId35"/>
    <p:sldId id="454" r:id="rId36"/>
    <p:sldId id="455" r:id="rId37"/>
    <p:sldId id="443" r:id="rId38"/>
    <p:sldId id="453" r:id="rId39"/>
    <p:sldId id="456" r:id="rId40"/>
    <p:sldId id="457" r:id="rId41"/>
    <p:sldId id="444" r:id="rId42"/>
    <p:sldId id="452" r:id="rId43"/>
    <p:sldId id="436" r:id="rId44"/>
    <p:sldId id="425" r:id="rId45"/>
    <p:sldId id="438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o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13" autoAdjust="0"/>
    <p:restoredTop sz="95388" autoAdjust="0"/>
  </p:normalViewPr>
  <p:slideViewPr>
    <p:cSldViewPr snapToGrid="0" showGuides="1">
      <p:cViewPr varScale="1">
        <p:scale>
          <a:sx n="75" d="100"/>
          <a:sy n="75" d="100"/>
        </p:scale>
        <p:origin x="456" y="5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3/21/2024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3/21/2024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‹N›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Add title here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hyperlink" Target="mailto:marcello.digiammarco@iit.cnr.it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60160" y="723440"/>
            <a:ext cx="5659120" cy="2579052"/>
          </a:xfrm>
        </p:spPr>
        <p:txBody>
          <a:bodyPr>
            <a:noAutofit/>
          </a:bodyPr>
          <a:lstStyle/>
          <a:p>
            <a:r>
              <a:rPr lang="en-US" sz="4800" dirty="0"/>
              <a:t>Cyber security in healthcare Imaging: Explainable AI and Adversarial Machine Learning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Presentation by: </a:t>
            </a:r>
          </a:p>
          <a:p>
            <a:r>
              <a:rPr lang="en-US" dirty="0"/>
              <a:t>Marcello Di Giammarco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19274" y="3373515"/>
            <a:ext cx="4323426" cy="1008926"/>
          </a:xfrm>
        </p:spPr>
        <p:txBody>
          <a:bodyPr/>
          <a:lstStyle/>
          <a:p>
            <a:r>
              <a:rPr lang="en-US" dirty="0"/>
              <a:t>CSP007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Cyber security in healthcare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503920" y="4407444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Goal: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652730" y="5005707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Provide security and trustworthiness during the decisional process (diagnosis</a:t>
            </a:r>
            <a:r>
              <a:rPr lang="en-GB" sz="1600" dirty="0"/>
              <a:t>)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503920" y="1506265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Contest</a:t>
            </a: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503921" y="2113266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Healthcare Imaging refers to the biomedical imaging obtained during the anatomical district investigation </a:t>
            </a:r>
            <a:r>
              <a:rPr lang="en-GB" dirty="0"/>
              <a:t>(</a:t>
            </a:r>
            <a:r>
              <a:rPr lang="en-GB" dirty="0">
                <a:solidFill>
                  <a:schemeClr val="tx1"/>
                </a:solidFill>
              </a:rPr>
              <a:t>CT, MRI, US, biopsies, etc..)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For the images classification, deep learning algorithms was trained and tested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>
                <a:solidFill>
                  <a:schemeClr val="tx1"/>
                </a:solidFill>
              </a:rPr>
              <a:t>In this way, it is possible to help medics to make a correct diagnosis</a:t>
            </a:r>
          </a:p>
        </p:txBody>
      </p:sp>
    </p:spTree>
    <p:extLst>
      <p:ext uri="{BB962C8B-B14F-4D97-AF65-F5344CB8AC3E}">
        <p14:creationId xmlns:p14="http://schemas.microsoft.com/office/powerpoint/2010/main" val="777313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Cyber security in healthcare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831825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dirty="0"/>
              <a:t>R</a:t>
            </a:r>
            <a:r>
              <a:rPr lang="en-US" sz="1800" b="0" i="0" dirty="0">
                <a:effectLst/>
              </a:rPr>
              <a:t>ecent study</a:t>
            </a:r>
            <a:r>
              <a:rPr lang="en-US" sz="1800" b="0" i="0" baseline="30000" dirty="0">
                <a:effectLst/>
              </a:rPr>
              <a:t>1</a:t>
            </a:r>
            <a:r>
              <a:rPr lang="en-US" sz="1800" b="0" i="0" dirty="0">
                <a:effectLst/>
              </a:rPr>
              <a:t> demonstrate that medical </a:t>
            </a:r>
            <a:r>
              <a:rPr lang="en-US" sz="1800" dirty="0"/>
              <a:t>deep learning</a:t>
            </a:r>
            <a:r>
              <a:rPr lang="en-US" sz="1800" b="0" i="0" dirty="0">
                <a:effectLst/>
              </a:rPr>
              <a:t> systems can be compromised by carefully </a:t>
            </a:r>
            <a:r>
              <a:rPr lang="en-US" sz="1800" b="1" i="0" dirty="0">
                <a:effectLst/>
              </a:rPr>
              <a:t>engineered adversarial attacks </a:t>
            </a:r>
            <a:r>
              <a:rPr lang="en-US" sz="1800" b="0" i="0" dirty="0">
                <a:effectLst/>
              </a:rPr>
              <a:t>with small imperceptible perturbations over the </a:t>
            </a:r>
            <a:r>
              <a:rPr lang="en-US" sz="1800" dirty="0"/>
              <a:t>bio-images.</a:t>
            </a: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 This compromises the reliability and security of the diagnosis procedure by DL models.</a:t>
            </a:r>
            <a:endParaRPr lang="en-US" sz="1800" dirty="0"/>
          </a:p>
          <a:p>
            <a:pPr marL="0" indent="0">
              <a:buNone/>
            </a:pPr>
            <a:endParaRPr lang="en-US" sz="1800" b="1" dirty="0"/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824241" y="2379955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802640" y="2421316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2B6CE35C-C520-E8BE-6D74-A9A2AE0B01D5}"/>
              </a:ext>
            </a:extLst>
          </p:cNvPr>
          <p:cNvSpPr txBox="1"/>
          <p:nvPr/>
        </p:nvSpPr>
        <p:spPr>
          <a:xfrm>
            <a:off x="824241" y="568856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1: Ma, X., Niu, Y.,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Gu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L., Wang, Y., Zhao, Y., Bailey, J., &amp; Lu, F. (2021).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Understanding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adversarial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attacks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on deep learning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based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medical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image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analysis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systems. 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Pattern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Recognition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110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107332.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606967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Cyber security in healthcare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657951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b="1" dirty="0"/>
              <a:t>Problems</a:t>
            </a:r>
          </a:p>
        </p:txBody>
      </p:sp>
      <p:sp>
        <p:nvSpPr>
          <p:cNvPr id="10" name="Text Placeholder 22">
            <a:extLst>
              <a:ext uri="{FF2B5EF4-FFF2-40B4-BE49-F238E27FC236}">
                <a16:creationId xmlns:a16="http://schemas.microsoft.com/office/drawing/2014/main" id="{143ED277-C18D-1544-639A-8922137F8C95}"/>
              </a:ext>
            </a:extLst>
          </p:cNvPr>
          <p:cNvSpPr txBox="1">
            <a:spLocks/>
          </p:cNvSpPr>
          <p:nvPr/>
        </p:nvSpPr>
        <p:spPr>
          <a:xfrm>
            <a:off x="824241" y="2379955"/>
            <a:ext cx="6980091" cy="474526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q"/>
            </a:pPr>
            <a:endParaRPr lang="en-GB" sz="1600" dirty="0"/>
          </a:p>
          <a:p>
            <a:pPr lvl="1">
              <a:buFont typeface="Wingdings" panose="05000000000000000000" pitchFamily="2" charset="2"/>
              <a:buChar char="q"/>
            </a:pPr>
            <a:endParaRPr lang="en-GB" sz="1600" dirty="0"/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How medics can have confidence and trust in AI?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How AI work during the classification?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en-GB" dirty="0"/>
              <a:t>How can it avoid attacks and improve security?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796321" y="2478506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52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Cyber security in healthcare Imaging?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12CFB40F-CE6C-0AB8-1B59-006FE32E6C6E}"/>
              </a:ext>
            </a:extLst>
          </p:cNvPr>
          <p:cNvSpPr txBox="1">
            <a:spLocks/>
          </p:cNvSpPr>
          <p:nvPr/>
        </p:nvSpPr>
        <p:spPr>
          <a:xfrm>
            <a:off x="796321" y="1657951"/>
            <a:ext cx="6980092" cy="820555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00" dirty="0">
              <a:solidFill>
                <a:schemeClr val="tx2"/>
              </a:solidFill>
            </a:endParaRPr>
          </a:p>
          <a:p>
            <a:r>
              <a:rPr lang="en-US" sz="1600" dirty="0">
                <a:solidFill>
                  <a:schemeClr val="tx2"/>
                </a:solidFill>
              </a:rPr>
              <a:t>                                               </a:t>
            </a:r>
            <a:r>
              <a:rPr lang="en-US" b="1" dirty="0">
                <a:solidFill>
                  <a:schemeClr val="tx2"/>
                </a:solidFill>
              </a:rPr>
              <a:t>Solution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C8830F4-B602-EEFD-A20A-B228CE1EDCB8}"/>
              </a:ext>
            </a:extLst>
          </p:cNvPr>
          <p:cNvSpPr txBox="1">
            <a:spLocks/>
          </p:cNvSpPr>
          <p:nvPr/>
        </p:nvSpPr>
        <p:spPr>
          <a:xfrm>
            <a:off x="1019841" y="2157320"/>
            <a:ext cx="6980092" cy="346029"/>
          </a:xfrm>
          <a:prstGeom prst="rect">
            <a:avLst/>
          </a:prstGeom>
        </p:spPr>
        <p:txBody>
          <a:bodyPr>
            <a:noAutofit/>
          </a:bodyPr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</p:txBody>
      </p:sp>
      <p:sp>
        <p:nvSpPr>
          <p:cNvPr id="12" name="Text Placeholder 22">
            <a:extLst>
              <a:ext uri="{FF2B5EF4-FFF2-40B4-BE49-F238E27FC236}">
                <a16:creationId xmlns:a16="http://schemas.microsoft.com/office/drawing/2014/main" id="{BF4D2D68-BCB5-669A-C3AE-F82B06E80704}"/>
              </a:ext>
            </a:extLst>
          </p:cNvPr>
          <p:cNvSpPr txBox="1">
            <a:spLocks/>
          </p:cNvSpPr>
          <p:nvPr/>
        </p:nvSpPr>
        <p:spPr>
          <a:xfrm>
            <a:off x="796322" y="2824535"/>
            <a:ext cx="6980091" cy="1208930"/>
          </a:xfrm>
          <a:prstGeom prst="rect">
            <a:avLst/>
          </a:prstGeom>
        </p:spPr>
        <p:txBody>
          <a:bodyPr/>
          <a:lstStyle>
            <a:lvl1pPr marL="91440" indent="-9144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Char char="◦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1168" lvl="1" indent="0">
              <a:buNone/>
            </a:pP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4C7B7F20-9FBE-F873-4ACF-E13401DD45D6}"/>
              </a:ext>
            </a:extLst>
          </p:cNvPr>
          <p:cNvSpPr/>
          <p:nvPr/>
        </p:nvSpPr>
        <p:spPr>
          <a:xfrm>
            <a:off x="906780" y="3345180"/>
            <a:ext cx="2537366" cy="208026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Explainable AI </a:t>
            </a:r>
            <a:r>
              <a:rPr lang="it-IT" dirty="0">
                <a:sym typeface="Wingdings" panose="05000000000000000000" pitchFamily="2" charset="2"/>
              </a:rPr>
              <a:t> </a:t>
            </a:r>
            <a:r>
              <a:rPr lang="it-IT" dirty="0" err="1">
                <a:sym typeface="Wingdings" panose="05000000000000000000" pitchFamily="2" charset="2"/>
              </a:rPr>
              <a:t>Trustworthiness</a:t>
            </a:r>
            <a:endParaRPr lang="it-IT" dirty="0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16050D04-2AE0-E6CB-CE45-95F3E02D403F}"/>
              </a:ext>
            </a:extLst>
          </p:cNvPr>
          <p:cNvSpPr/>
          <p:nvPr/>
        </p:nvSpPr>
        <p:spPr>
          <a:xfrm>
            <a:off x="4839591" y="3229637"/>
            <a:ext cx="2324100" cy="1988820"/>
          </a:xfrm>
          <a:prstGeom prst="ellips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/>
              <a:t>Adversarial Machine Learning </a:t>
            </a:r>
            <a:r>
              <a:rPr lang="it-IT" dirty="0">
                <a:sym typeface="Wingdings" panose="05000000000000000000" pitchFamily="2" charset="2"/>
              </a:rPr>
              <a:t> Security</a:t>
            </a:r>
            <a:endParaRPr lang="it-IT" dirty="0"/>
          </a:p>
        </p:txBody>
      </p:sp>
      <p:cxnSp>
        <p:nvCxnSpPr>
          <p:cNvPr id="15" name="Connettore 2 14">
            <a:extLst>
              <a:ext uri="{FF2B5EF4-FFF2-40B4-BE49-F238E27FC236}">
                <a16:creationId xmlns:a16="http://schemas.microsoft.com/office/drawing/2014/main" id="{E4BE3DF2-F9C4-C39E-BCC5-7C83EA4B5118}"/>
              </a:ext>
            </a:extLst>
          </p:cNvPr>
          <p:cNvCxnSpPr/>
          <p:nvPr/>
        </p:nvCxnSpPr>
        <p:spPr>
          <a:xfrm>
            <a:off x="4509887" y="2682240"/>
            <a:ext cx="600593" cy="5473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C080EAB-7F53-7743-37B1-67B676F68138}"/>
              </a:ext>
            </a:extLst>
          </p:cNvPr>
          <p:cNvCxnSpPr>
            <a:cxnSpLocks/>
          </p:cNvCxnSpPr>
          <p:nvPr/>
        </p:nvCxnSpPr>
        <p:spPr>
          <a:xfrm flipH="1">
            <a:off x="2875280" y="2726981"/>
            <a:ext cx="568866" cy="5754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9694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FAAFB-D54E-C5C9-A3C7-91713DB27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7B92CDDF-F0CE-33FA-C5C5-7A80FACBB8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US" sz="4000" b="1" dirty="0"/>
              <a:t>02. Explainable AI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4CF2BD4-4184-AB27-261B-B2D5D0D19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A3CCD9D6-7933-E964-5B83-18AA99008C30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CC2FE8D-30D9-A9AB-38E1-9B5B0CF8E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2CF7A7DC-EA23-0068-C33D-CFBF95CA4D8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8DBC17F-A419-C4BC-83C5-13E67F239E26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6A30812-A2E6-3F15-C7F3-BBA67C4081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2FB8D47-EAB1-949E-E8F7-4ACFE6BAF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1088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46220-D671-E450-B5E3-D706F1B0C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30D8F-28F9-06A2-DEEB-C89EF44CB4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Explainability?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B51B27-35C5-AB7C-34F3-5FC3EDF58A85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sz="2400" b="1" dirty="0"/>
              <a:t>Explainability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en-US" sz="2400" dirty="0"/>
              <a:t>is the feature that “explains” how a DL model works.</a:t>
            </a:r>
          </a:p>
          <a:p>
            <a:r>
              <a:rPr lang="en-US" sz="2400" dirty="0"/>
              <a:t>The starting point is the “black box” model, in which we don’t know what is inside and how a network works</a:t>
            </a:r>
          </a:p>
          <a:p>
            <a:endParaRPr lang="en-US" sz="2400" dirty="0"/>
          </a:p>
          <a:p>
            <a:pPr marL="0" indent="0">
              <a:buNone/>
            </a:pP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In the black box model, we see only the input and output</a:t>
            </a:r>
            <a:endParaRPr lang="en-US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6AFF1865-FDD7-FC31-54EE-A82171CA2EA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42DDE-B0DB-1F37-2C16-98A20BA6C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97930-3512-7D2D-C17A-0FE1349D89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3929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332-6508-A1A1-56EE-71453449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8846-9A9D-B2A5-058B-5E29D1774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408820"/>
            <a:ext cx="9424638" cy="949467"/>
          </a:xfrm>
        </p:spPr>
        <p:txBody>
          <a:bodyPr>
            <a:normAutofit fontScale="90000"/>
          </a:bodyPr>
          <a:lstStyle/>
          <a:p>
            <a:r>
              <a:rPr lang="en-US" dirty="0"/>
              <a:t>AI in biomedical imaging: a general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0C5B-CC33-F7CA-741F-299CCC0759A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362465" y="1704756"/>
            <a:ext cx="10829535" cy="3253897"/>
          </a:xfrm>
        </p:spPr>
        <p:txBody>
          <a:bodyPr/>
          <a:lstStyle/>
          <a:p>
            <a:r>
              <a:rPr lang="en-US" sz="1600" b="1" dirty="0"/>
              <a:t>Dataset                                         DL Training and Testing                             Results evaluation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Quantitative results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 Qualitative results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D8D8-C3BF-D84E-79A5-BD8607494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7AFBB-63AF-04C0-85EA-9875A667D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1" name="Immagine 10" descr="Immagine che contiene mappa&#10;&#10;Descrizione generata automaticamente">
            <a:extLst>
              <a:ext uri="{FF2B5EF4-FFF2-40B4-BE49-F238E27FC236}">
                <a16:creationId xmlns:a16="http://schemas.microsoft.com/office/drawing/2014/main" id="{B34B4880-7FDD-2DA8-BC50-75D86A01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48" y="2097087"/>
            <a:ext cx="1257300" cy="1676400"/>
          </a:xfrm>
          <a:prstGeom prst="rect">
            <a:avLst/>
          </a:prstGeom>
        </p:spPr>
      </p:pic>
      <p:pic>
        <p:nvPicPr>
          <p:cNvPr id="13" name="Immagine 12" descr="Immagine che contiene monocromatico, Fotografia monocromatica, bianco e nero, natura&#10;&#10;Descrizione generata automaticamente">
            <a:extLst>
              <a:ext uri="{FF2B5EF4-FFF2-40B4-BE49-F238E27FC236}">
                <a16:creationId xmlns:a16="http://schemas.microsoft.com/office/drawing/2014/main" id="{64D14808-F244-14A3-BD66-F9C40D02C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04" y="4042953"/>
            <a:ext cx="1563688" cy="1563688"/>
          </a:xfrm>
          <a:prstGeom prst="rect">
            <a:avLst/>
          </a:prstGeom>
        </p:spPr>
      </p:pic>
      <p:pic>
        <p:nvPicPr>
          <p:cNvPr id="1026" name="Picture 2" descr="a) Original MRI brain tumor image (b) Colored MRI image | Download  Scientific Diagram">
            <a:extLst>
              <a:ext uri="{FF2B5EF4-FFF2-40B4-BE49-F238E27FC236}">
                <a16:creationId xmlns:a16="http://schemas.microsoft.com/office/drawing/2014/main" id="{8A72F0CB-556E-EA8E-5B5A-73613A311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23" y="2280187"/>
            <a:ext cx="1068628" cy="1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ilding A Deep Learning Model using Keras | by Jaz Allibhai | Towards Data  Science">
            <a:extLst>
              <a:ext uri="{FF2B5EF4-FFF2-40B4-BE49-F238E27FC236}">
                <a16:creationId xmlns:a16="http://schemas.microsoft.com/office/drawing/2014/main" id="{7C263109-F60D-7F08-35A0-2C4A68272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76" y="2331285"/>
            <a:ext cx="3491518" cy="17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474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8C332-6508-A1A1-56EE-714534498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F8846-9A9D-B2A5-058B-5E29D17741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408820"/>
            <a:ext cx="9455118" cy="949467"/>
          </a:xfrm>
        </p:spPr>
        <p:txBody>
          <a:bodyPr>
            <a:normAutofit fontScale="90000"/>
          </a:bodyPr>
          <a:lstStyle/>
          <a:p>
            <a:r>
              <a:rPr lang="en-US" dirty="0"/>
              <a:t>AI in biomedical imaging: a general approach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50C5B-CC33-F7CA-741F-299CCC0759A9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362465" y="1704756"/>
            <a:ext cx="10829535" cy="3253897"/>
          </a:xfrm>
        </p:spPr>
        <p:txBody>
          <a:bodyPr/>
          <a:lstStyle/>
          <a:p>
            <a:r>
              <a:rPr lang="en-US" sz="1600" b="1" dirty="0"/>
              <a:t>Dataset                                         DL Training and Testing                             Results evaluation</a:t>
            </a:r>
          </a:p>
          <a:p>
            <a:pPr marL="0" indent="0">
              <a:buNone/>
            </a:pPr>
            <a:r>
              <a:rPr lang="en-US" sz="1600" b="1" dirty="0"/>
              <a:t> </a:t>
            </a:r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Quantitative results</a:t>
            </a:r>
          </a:p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en-US" sz="1600" b="1" dirty="0"/>
              <a:t>                               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D8D8-C3BF-D84E-79A5-BD86074944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7AFBB-63AF-04C0-85EA-9875A667D1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11" name="Immagine 10" descr="Immagine che contiene mappa&#10;&#10;Descrizione generata automaticamente">
            <a:extLst>
              <a:ext uri="{FF2B5EF4-FFF2-40B4-BE49-F238E27FC236}">
                <a16:creationId xmlns:a16="http://schemas.microsoft.com/office/drawing/2014/main" id="{B34B4880-7FDD-2DA8-BC50-75D86A010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48" y="2097087"/>
            <a:ext cx="1257300" cy="1676400"/>
          </a:xfrm>
          <a:prstGeom prst="rect">
            <a:avLst/>
          </a:prstGeom>
        </p:spPr>
      </p:pic>
      <p:pic>
        <p:nvPicPr>
          <p:cNvPr id="13" name="Immagine 12" descr="Immagine che contiene monocromatico, Fotografia monocromatica, bianco e nero, natura&#10;&#10;Descrizione generata automaticamente">
            <a:extLst>
              <a:ext uri="{FF2B5EF4-FFF2-40B4-BE49-F238E27FC236}">
                <a16:creationId xmlns:a16="http://schemas.microsoft.com/office/drawing/2014/main" id="{64D14808-F244-14A3-BD66-F9C40D02C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904" y="4042953"/>
            <a:ext cx="1563688" cy="1563688"/>
          </a:xfrm>
          <a:prstGeom prst="rect">
            <a:avLst/>
          </a:prstGeom>
        </p:spPr>
      </p:pic>
      <p:pic>
        <p:nvPicPr>
          <p:cNvPr id="1026" name="Picture 2" descr="a) Original MRI brain tumor image (b) Colored MRI image | Download  Scientific Diagram">
            <a:extLst>
              <a:ext uri="{FF2B5EF4-FFF2-40B4-BE49-F238E27FC236}">
                <a16:creationId xmlns:a16="http://schemas.microsoft.com/office/drawing/2014/main" id="{8A72F0CB-556E-EA8E-5B5A-73613A311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623" y="2280187"/>
            <a:ext cx="1068628" cy="1382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uilding A Deep Learning Model using Keras | by Jaz Allibhai | Towards Data  Science">
            <a:extLst>
              <a:ext uri="{FF2B5EF4-FFF2-40B4-BE49-F238E27FC236}">
                <a16:creationId xmlns:a16="http://schemas.microsoft.com/office/drawing/2014/main" id="{7C263109-F60D-7F08-35A0-2C4A68272B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776" y="2331285"/>
            <a:ext cx="3491518" cy="1797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7150BA2E-D4C7-104F-B344-35F3CE06236F}"/>
              </a:ext>
            </a:extLst>
          </p:cNvPr>
          <p:cNvSpPr/>
          <p:nvPr/>
        </p:nvSpPr>
        <p:spPr>
          <a:xfrm>
            <a:off x="7762240" y="3088640"/>
            <a:ext cx="2915920" cy="954313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/>
              <a:t>Qualitative </a:t>
            </a:r>
            <a:r>
              <a:rPr lang="it-IT" b="1" dirty="0" err="1"/>
              <a:t>results</a:t>
            </a:r>
            <a:endParaRPr lang="it-IT" b="1" dirty="0"/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D6BF3CE8-6A0A-82F5-DDC1-7D3D7560B7AD}"/>
              </a:ext>
            </a:extLst>
          </p:cNvPr>
          <p:cNvCxnSpPr>
            <a:cxnSpLocks/>
          </p:cNvCxnSpPr>
          <p:nvPr/>
        </p:nvCxnSpPr>
        <p:spPr>
          <a:xfrm>
            <a:off x="8585200" y="4386169"/>
            <a:ext cx="687112" cy="8335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793D9FF-E0E9-2D4A-5E4A-8A6622C0A21E}"/>
              </a:ext>
            </a:extLst>
          </p:cNvPr>
          <p:cNvSpPr txBox="1"/>
          <p:nvPr/>
        </p:nvSpPr>
        <p:spPr>
          <a:xfrm>
            <a:off x="9408160" y="5035009"/>
            <a:ext cx="236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/>
              <a:t>Explainability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852097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51FC-6ACA-30FC-88EA-29C105509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13EE6A-1B63-FABB-A158-9ECAF90093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Qualitative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6712D-AA69-195C-F52B-68878A794F8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1" y="1986061"/>
            <a:ext cx="6637071" cy="40152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They refers to the quality of the results:</a:t>
            </a:r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Are not quantified or measured;</a:t>
            </a:r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Are obtained through localization algorithms (CAM);</a:t>
            </a:r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Provide localization in biomedical images;</a:t>
            </a:r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Highlight the areas (ROI) responsible of a DL model classification;</a:t>
            </a:r>
          </a:p>
          <a:p>
            <a:pPr marL="0" indent="0">
              <a:buNone/>
            </a:pPr>
            <a:r>
              <a:rPr lang="en-US" sz="1800" dirty="0">
                <a:sym typeface="Wingdings" panose="05000000000000000000" pitchFamily="2" charset="2"/>
              </a:rPr>
              <a:t></a:t>
            </a:r>
            <a:r>
              <a:rPr lang="en-US" sz="1800" dirty="0"/>
              <a:t>Identify which common pattern the model recognize for the classification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BEE6D6EE-3C16-6EB2-C76F-52E6A8CCDA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754DAE-D191-E34B-9F23-477AED7D2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8104B6-A36B-757D-6948-D334C0EE99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43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42D9BE-C187-CB33-685C-886BC3D690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2BF52-C64D-C89F-C308-B708EC025E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Class Activation Mapping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45600C-95B1-75F7-68D3-D536AEF34C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CSP Training Module Name: Presentation Template Created by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8B157-4E21-BCA1-6C66-6ECAAD6089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2050" name="Picture 2" descr="Gradient-weighted Class Activation Mapping - Grad-CAM- | by Mohamed Chetoui  | Medium">
            <a:extLst>
              <a:ext uri="{FF2B5EF4-FFF2-40B4-BE49-F238E27FC236}">
                <a16:creationId xmlns:a16="http://schemas.microsoft.com/office/drawing/2014/main" id="{5EBC3005-1D96-8955-A094-066800D71F80}"/>
              </a:ext>
            </a:extLst>
          </p:cNvPr>
          <p:cNvPicPr>
            <a:picLocks noGrp="1" noChangeAspect="1" noChangeArrowheads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41" y="1911529"/>
            <a:ext cx="9518058" cy="3290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7339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9D13FE1F-861E-48A7-5A7C-1076932AC3C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DD962B1-4CA5-F754-8780-CB279C3C19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7B1157-9100-8745-0241-2FA558CD1E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485E3A-9539-789F-2F60-DB95908B27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6657" y="-144662"/>
            <a:ext cx="6732237" cy="1017147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253A59-42E7-743E-4A54-FD2E7F30DA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675756" y="1822379"/>
            <a:ext cx="5885179" cy="533400"/>
          </a:xfrm>
        </p:spPr>
        <p:txBody>
          <a:bodyPr/>
          <a:lstStyle/>
          <a:p>
            <a:r>
              <a:rPr lang="en-US" dirty="0"/>
              <a:t>Cyber security in Healthcare Imaging?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37AF01-198D-8242-572E-62CC34B35F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lang="en-US" dirty="0"/>
              <a:t>Adversarial machine learning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90FBE0-FF2B-F7A1-9F24-AD90ED7AC775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it-IT" dirty="0"/>
              <a:t>Applications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71E0BE80-BFD9-53C2-5826-E88C50E7238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623715" y="2367645"/>
            <a:ext cx="5885179" cy="533400"/>
          </a:xfrm>
        </p:spPr>
        <p:txBody>
          <a:bodyPr>
            <a:normAutofit/>
          </a:bodyPr>
          <a:lstStyle/>
          <a:p>
            <a:r>
              <a:rPr lang="en-US" dirty="0"/>
              <a:t> Explainable AI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5A96E1-C748-293C-F34E-CF91D0B6CD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43380" y="4251824"/>
            <a:ext cx="6001980" cy="533400"/>
          </a:xfr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299DB278-8396-79D2-5120-7E4CCF02A5D5}"/>
              </a:ext>
            </a:extLst>
          </p:cNvPr>
          <p:cNvSpPr txBox="1">
            <a:spLocks/>
          </p:cNvSpPr>
          <p:nvPr/>
        </p:nvSpPr>
        <p:spPr>
          <a:xfrm>
            <a:off x="1701780" y="111518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AI and Imaging Healthcare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E18A9982-0933-B927-58F5-4BDE230043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87117" y="1168691"/>
            <a:ext cx="788639" cy="533400"/>
          </a:xfrm>
        </p:spPr>
        <p:txBody>
          <a:bodyPr/>
          <a:lstStyle/>
          <a:p>
            <a:r>
              <a:rPr lang="en-US" dirty="0"/>
              <a:t>00.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645A81B3-7E5E-97E2-F6AF-6839FC9C1564}"/>
              </a:ext>
            </a:extLst>
          </p:cNvPr>
          <p:cNvSpPr txBox="1">
            <a:spLocks/>
          </p:cNvSpPr>
          <p:nvPr/>
        </p:nvSpPr>
        <p:spPr>
          <a:xfrm>
            <a:off x="887117" y="1859231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01.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BF898BC3-3C59-A37D-1D9D-960622E4C3CD}"/>
              </a:ext>
            </a:extLst>
          </p:cNvPr>
          <p:cNvSpPr txBox="1">
            <a:spLocks/>
          </p:cNvSpPr>
          <p:nvPr/>
        </p:nvSpPr>
        <p:spPr>
          <a:xfrm>
            <a:off x="887119" y="3077593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03.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19761799-42EF-42B7-4718-0CA72789A252}"/>
              </a:ext>
            </a:extLst>
          </p:cNvPr>
          <p:cNvSpPr txBox="1">
            <a:spLocks/>
          </p:cNvSpPr>
          <p:nvPr/>
        </p:nvSpPr>
        <p:spPr>
          <a:xfrm>
            <a:off x="887118" y="2449622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02.</a:t>
            </a: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320A89C4-C08B-C1F9-18F4-71CC6EB8097C}"/>
              </a:ext>
            </a:extLst>
          </p:cNvPr>
          <p:cNvSpPr txBox="1">
            <a:spLocks/>
          </p:cNvSpPr>
          <p:nvPr/>
        </p:nvSpPr>
        <p:spPr>
          <a:xfrm>
            <a:off x="888196" y="3675021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04.</a:t>
            </a:r>
          </a:p>
        </p:txBody>
      </p:sp>
      <p:sp>
        <p:nvSpPr>
          <p:cNvPr id="23" name="Text Placeholder 5">
            <a:extLst>
              <a:ext uri="{FF2B5EF4-FFF2-40B4-BE49-F238E27FC236}">
                <a16:creationId xmlns:a16="http://schemas.microsoft.com/office/drawing/2014/main" id="{EB16C8CC-F839-5739-1E12-8B36B2F4D043}"/>
              </a:ext>
            </a:extLst>
          </p:cNvPr>
          <p:cNvSpPr txBox="1">
            <a:spLocks/>
          </p:cNvSpPr>
          <p:nvPr/>
        </p:nvSpPr>
        <p:spPr>
          <a:xfrm>
            <a:off x="887120" y="4258376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05.</a:t>
            </a:r>
          </a:p>
        </p:txBody>
      </p:sp>
    </p:spTree>
    <p:extLst>
      <p:ext uri="{BB962C8B-B14F-4D97-AF65-F5344CB8AC3E}">
        <p14:creationId xmlns:p14="http://schemas.microsoft.com/office/powerpoint/2010/main" val="3474733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B6C5D-E313-E312-2E24-670280BCE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A3352-B88B-C075-4991-1A707BE4BC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CAM in biomedical imaging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8B94BC-4E81-9FBB-96F0-63A02EAEE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A95FF-0C3A-E146-074D-2DE69A3F88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5C3B9-0602-27B5-97D3-96C594FE8DEA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767107"/>
            <a:ext cx="7433278" cy="4015244"/>
          </a:xfrm>
        </p:spPr>
        <p:txBody>
          <a:bodyPr>
            <a:normAutofit/>
          </a:bodyPr>
          <a:lstStyle/>
          <a:p>
            <a:r>
              <a:rPr lang="en-US" sz="2000" dirty="0"/>
              <a:t>In the biomedical and diagnosis contest, the CAM algorithms play an important role, in terms of localization of the disease</a:t>
            </a:r>
          </a:p>
        </p:txBody>
      </p:sp>
      <p:pic>
        <p:nvPicPr>
          <p:cNvPr id="7" name="Immagine 6" descr="Immagine che contiene cerchio, Policromia&#10;&#10;Descrizione generata automaticamente">
            <a:extLst>
              <a:ext uri="{FF2B5EF4-FFF2-40B4-BE49-F238E27FC236}">
                <a16:creationId xmlns:a16="http://schemas.microsoft.com/office/drawing/2014/main" id="{CB164194-381C-F2D6-E935-C06DEBA2EF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6442" y="2707847"/>
            <a:ext cx="5707875" cy="1889924"/>
          </a:xfrm>
          <a:prstGeom prst="rect">
            <a:avLst/>
          </a:prstGeom>
        </p:spPr>
      </p:pic>
      <p:pic>
        <p:nvPicPr>
          <p:cNvPr id="10" name="Immagine 9" descr="Immagine che contiene schermata, Policromia, arte&#10;&#10;Descrizione generata automaticamente">
            <a:extLst>
              <a:ext uri="{FF2B5EF4-FFF2-40B4-BE49-F238E27FC236}">
                <a16:creationId xmlns:a16="http://schemas.microsoft.com/office/drawing/2014/main" id="{5C0EFB30-29C3-CD69-0040-36CABE308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683" y="3922064"/>
            <a:ext cx="4335245" cy="2052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454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81F7E8-E48B-947B-AD41-4DEC789AC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9C074-5A08-FF96-7EA6-ABEA9015F97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CAMs typologies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BC367-8D52-CDDE-9161-B61090710C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5FF96-7F5F-C1E5-A43D-18C5B3D0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076" name="Picture 4" descr="kerasでScore-CAM実装．Grad-CAMとの比較 #Python - Qiita">
            <a:extLst>
              <a:ext uri="{FF2B5EF4-FFF2-40B4-BE49-F238E27FC236}">
                <a16:creationId xmlns:a16="http://schemas.microsoft.com/office/drawing/2014/main" id="{3E176995-3E35-4450-D9F8-64D1F7C2631C}"/>
              </a:ext>
            </a:extLst>
          </p:cNvPr>
          <p:cNvPicPr>
            <a:picLocks noGrp="1" noChangeAspect="1" noChangeArrowheads="1"/>
          </p:cNvPicPr>
          <p:nvPr>
            <p:ph sz="quarter" idx="17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25" y="2875280"/>
            <a:ext cx="10464430" cy="154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5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4D1-FB8D-0A32-BE8E-79186CAD9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C7FED-2A0F-0F73-CD10-0705F03CE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Advantages of the CAM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DA16-96C3-DBCA-E3CC-83371E1265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6637070" cy="401524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From black box model  to XAI;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Pattern recognition;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Disease localization;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Increasing of the reliability and credibility of the AI by the medical staff;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Multi CAM application improves the robustness of the network;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Better control of the classification procedure.</a:t>
            </a:r>
          </a:p>
          <a:p>
            <a:pPr marL="0" indent="0">
              <a:buClr>
                <a:schemeClr val="tx1"/>
              </a:buClr>
              <a:buNone/>
            </a:pP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22B7E95-D4D9-7221-1E38-2F9F8D7A1C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3579-0DBF-9A80-ED55-6DB1C57B4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82ACC-911E-7F2F-78F2-0A78F935B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4429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80E4D1-FB8D-0A32-BE8E-79186CAD9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C7FED-2A0F-0F73-CD10-0705F03CE4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Limitation of the CAM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7DA16-96C3-DBCA-E3CC-83371E1265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6637070" cy="401524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Knowledge of the biomedical imaging;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Computation costs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v"/>
            </a:pPr>
            <a:r>
              <a:rPr lang="en-US" sz="2000" dirty="0"/>
              <a:t> Using only CAM cannot </a:t>
            </a:r>
            <a:r>
              <a:rPr lang="en-US" sz="2000"/>
              <a:t>provide security</a:t>
            </a:r>
            <a:endParaRPr lang="en-US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22B7E95-D4D9-7221-1E38-2F9F8D7A1C5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B63579-0DBF-9A80-ED55-6DB1C57B40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A82ACC-911E-7F2F-78F2-0A78F935BA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528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0AD7C-BC4B-CEE5-671E-2C4A9804B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6189563C-9D58-117A-4EC6-B6F979CFB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US" sz="4000" b="1" dirty="0"/>
              <a:t>03, Adversarial Machine Learning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50218ACD-53F6-526F-3815-D9AEFBC868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A3BDE66-175F-7B7F-A231-7D11845821D2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4CEB47A-6DBA-7BE5-96F9-C21BB4B835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82E4D78-224E-F653-453A-251EB98C528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6AB1A01C-DE4D-E260-4E4E-271DDEF535B1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8A59E7BB-7AFD-58DD-5424-442326667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2978993-961D-2E97-E8AD-0F49777DB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59652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Definition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r>
              <a:rPr lang="en-GB" sz="2000" dirty="0"/>
              <a:t>With adversarial machine learning, we refer to the study of attacks on ML/DL networks.</a:t>
            </a:r>
          </a:p>
          <a:p>
            <a:endParaRPr lang="en-GB" sz="2000" dirty="0"/>
          </a:p>
          <a:p>
            <a:r>
              <a:rPr lang="en-US" sz="2000" b="0" i="0" dirty="0">
                <a:effectLst/>
              </a:rPr>
              <a:t>The art of fooling CNN-based models using malicious optimization-based algorithms by doing subtle (imperceptible) manipulations in input pixels in an image that predicts the wrong output with high confidence is known as an adversarial attack in image classification</a:t>
            </a:r>
            <a:endParaRPr lang="en-GB" sz="20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0986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Main Features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endParaRPr lang="en-GB" sz="2000" dirty="0"/>
          </a:p>
          <a:p>
            <a:r>
              <a:rPr lang="en-GB" sz="2000" dirty="0"/>
              <a:t>In biomedical imaging classification, these techniques try to decrease the performance of a classifier in terms of accuracy.</a:t>
            </a:r>
          </a:p>
          <a:p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These techniques i.e. Generative Adversarial Networks, Data Poisoning, etc.. modify the input images used for the testing process, altering the image classification, and the diagnosis, worsening the patients’ health.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3539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Main Features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None/>
            </a:pPr>
            <a:br>
              <a:rPr lang="en-US" sz="2400" dirty="0"/>
            </a:br>
            <a:r>
              <a:rPr lang="en-US" sz="2400" b="0" i="0" dirty="0">
                <a:effectLst/>
              </a:rPr>
              <a:t>These attacks are considered cyber-security attacks, as they directly manipulate data (biomedical images), compromising the reliability of DL algorithms and if not seen, also the diagnosis of a patient.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The manipulation must be subtle by humans, and simultaneously affect the results.</a:t>
            </a:r>
            <a:endParaRPr lang="en-GB" sz="24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8032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Why Adversarial Machine Learning?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Several reasons for the attacker: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Compromise the DL networks; into medical devices;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Reduce the reliability of these devices;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Alter the diagnosis;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8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232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ACCADF-AD66-15C0-B729-6B887588DB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61618-5BF5-E945-FE02-06D5C2FC0D3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Countermeasures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7B7ED6-5906-8DE9-A2C9-A8FD11B5E728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499616"/>
            <a:ext cx="6752558" cy="4501689"/>
          </a:xfrm>
        </p:spPr>
        <p:txBody>
          <a:bodyPr>
            <a:normAutofit/>
          </a:bodyPr>
          <a:lstStyle/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 marL="0" indent="0">
              <a:buClr>
                <a:schemeClr val="tx1"/>
              </a:buClr>
              <a:buNone/>
            </a:pPr>
            <a:r>
              <a:rPr lang="en-US" sz="2800" dirty="0"/>
              <a:t>The countermeasures are related to training the DL network to these kinds of attacks previous the implementation of a biomedical image classification.</a:t>
            </a:r>
          </a:p>
          <a:p>
            <a:pPr marL="0" indent="0">
              <a:buClr>
                <a:schemeClr val="tx1"/>
              </a:buClr>
              <a:buNone/>
            </a:pPr>
            <a:endParaRPr lang="en-US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800" dirty="0"/>
              <a:t>This improves the </a:t>
            </a:r>
            <a:r>
              <a:rPr lang="en-US" sz="2800" b="1" dirty="0"/>
              <a:t>robustness 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en-GB" sz="2800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2FD173BD-587F-931D-F05D-30EE7A682A1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98048-C74D-731F-C0D7-D26571C912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74A7D4-FED1-BE43-6604-B41061FECB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9277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DB4740A4-A1D9-E9B5-6838-073E13692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GB" sz="4000" b="1" dirty="0"/>
              <a:t>00. AI and Imaging in Healthcare</a:t>
            </a:r>
            <a:endParaRPr lang="en-US" sz="4000" b="1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A1C40A-BC04-C14E-7867-E3D7B1597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521D96-1220-9A5F-FB15-764C14CD87A4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37359AB-4FC7-AF1F-096F-69BD733B8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4CBDA013-3174-52C6-6265-5838725B18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7DCCB9-AEB6-7AA5-F202-4946F5DED08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07CE2-0C87-3ABF-6818-85B27F64F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71898A-A746-B5E1-21C0-444A8704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67790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367" y="1559668"/>
            <a:ext cx="6732237" cy="1524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04. </a:t>
            </a:r>
            <a:r>
              <a:rPr lang="en-US" sz="4400" dirty="0"/>
              <a:t>Applications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30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16354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AD classifications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AD brain images </a:t>
            </a:r>
            <a:r>
              <a:rPr lang="it-IT" sz="1800" dirty="0" err="1"/>
              <a:t>classification</a:t>
            </a:r>
            <a:r>
              <a:rPr lang="it-IT" sz="1800" dirty="0"/>
              <a:t> in 4 classes;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MRI public dataset;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2 DL models are </a:t>
            </a:r>
            <a:r>
              <a:rPr lang="it-IT" sz="1800" dirty="0" err="1"/>
              <a:t>applied</a:t>
            </a:r>
            <a:r>
              <a:rPr lang="it-IT" sz="1800" dirty="0"/>
              <a:t> for </a:t>
            </a:r>
            <a:r>
              <a:rPr lang="it-IT" sz="1800" dirty="0" err="1"/>
              <a:t>classification</a:t>
            </a:r>
            <a:endParaRPr lang="it-IT" sz="1800" dirty="0"/>
          </a:p>
          <a:p>
            <a:endParaRPr lang="it-IT" sz="1800" dirty="0"/>
          </a:p>
          <a:p>
            <a:r>
              <a:rPr lang="it-IT" sz="1800" dirty="0"/>
              <a:t>Results.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96% in </a:t>
            </a:r>
            <a:r>
              <a:rPr lang="it-IT" sz="1800" dirty="0" err="1"/>
              <a:t>terms</a:t>
            </a:r>
            <a:r>
              <a:rPr lang="it-IT" sz="1800" dirty="0"/>
              <a:t> of </a:t>
            </a:r>
            <a:r>
              <a:rPr lang="it-IT" sz="1800" dirty="0" err="1"/>
              <a:t>accuracy</a:t>
            </a:r>
            <a:r>
              <a:rPr lang="it-IT" sz="1800" dirty="0"/>
              <a:t>, </a:t>
            </a:r>
            <a:r>
              <a:rPr lang="it-IT" sz="1800" dirty="0" err="1"/>
              <a:t>precision</a:t>
            </a:r>
            <a:r>
              <a:rPr lang="it-IT" sz="1800" dirty="0"/>
              <a:t> and recall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CSP Training Module Name: Presentation Template Created by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8D9DBD5D-3F14-0FA4-E9E8-507FE007A0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3920" y="2542359"/>
            <a:ext cx="4922572" cy="1836108"/>
          </a:xfrm>
          <a:prstGeom prst="rect">
            <a:avLst/>
          </a:prstGeom>
        </p:spPr>
      </p:pic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6886173" y="1735472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Grad</a:t>
            </a:r>
            <a:r>
              <a:rPr lang="it-IT" dirty="0"/>
              <a:t>-CAM </a:t>
            </a:r>
            <a:r>
              <a:rPr lang="it-IT" dirty="0" err="1"/>
              <a:t>algorithm</a:t>
            </a:r>
            <a:endParaRPr lang="it-IT" dirty="0"/>
          </a:p>
        </p:txBody>
      </p:sp>
      <p:sp>
        <p:nvSpPr>
          <p:cNvPr id="12" name="CasellaDiTesto 10">
            <a:extLst>
              <a:ext uri="{FF2B5EF4-FFF2-40B4-BE49-F238E27FC236}">
                <a16:creationId xmlns:a16="http://schemas.microsoft.com/office/drawing/2014/main" id="{FF6648AF-3B1B-FC10-37C5-17654FD3D821}"/>
              </a:ext>
            </a:extLst>
          </p:cNvPr>
          <p:cNvSpPr txBox="1"/>
          <p:nvPr/>
        </p:nvSpPr>
        <p:spPr>
          <a:xfrm>
            <a:off x="720090" y="5366346"/>
            <a:ext cx="879983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dirty="0">
                <a:solidFill>
                  <a:srgbClr val="222222"/>
                </a:solidFill>
                <a:latin typeface="Arial" panose="020B0604020202020204" pitchFamily="34" charset="0"/>
              </a:rPr>
              <a:t>2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Di Giammarco, Marcello, et al. "Explainable Deep Learning for Alzheimer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Disease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Classification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Localisation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." 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Applied Intelligence and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Informatics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Second International Conference, AII 2022, Reggio Calabria,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Italy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September</a:t>
            </a:r>
            <a:r>
              <a:rPr lang="it-IT" sz="11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1–3, 2022, </a:t>
            </a:r>
            <a:r>
              <a:rPr lang="it-IT" sz="11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Proceedings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Cham: Springer Nature </a:t>
            </a:r>
            <a:r>
              <a:rPr lang="it-IT" sz="11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Switzerland</a:t>
            </a:r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2023.</a:t>
            </a:r>
            <a:endParaRPr lang="it-IT" sz="1100" dirty="0"/>
          </a:p>
        </p:txBody>
      </p:sp>
    </p:spTree>
    <p:extLst>
      <p:ext uri="{BB962C8B-B14F-4D97-AF65-F5344CB8AC3E}">
        <p14:creationId xmlns:p14="http://schemas.microsoft.com/office/powerpoint/2010/main" val="18237549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22" y="378340"/>
            <a:ext cx="8935507" cy="949467"/>
          </a:xfrm>
        </p:spPr>
        <p:txBody>
          <a:bodyPr/>
          <a:lstStyle/>
          <a:p>
            <a:r>
              <a:rPr lang="en-US" dirty="0"/>
              <a:t>AD classifications (2)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CSP Training Module Name: Presentation Template Created by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32</a:t>
            </a:fld>
            <a:endParaRPr lang="en-US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CB8C0FC-6E2A-2234-EFF2-82A318447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60" y="1421378"/>
            <a:ext cx="11709170" cy="4015244"/>
          </a:xfrm>
          <a:prstGeom prst="rect">
            <a:avLst/>
          </a:prstGeom>
        </p:spPr>
      </p:pic>
      <p:sp>
        <p:nvSpPr>
          <p:cNvPr id="10" name="CasellaDiTesto 10">
            <a:extLst>
              <a:ext uri="{FF2B5EF4-FFF2-40B4-BE49-F238E27FC236}">
                <a16:creationId xmlns:a16="http://schemas.microsoft.com/office/drawing/2014/main" id="{874354AF-3A0C-DCC5-2866-C8825F109799}"/>
              </a:ext>
            </a:extLst>
          </p:cNvPr>
          <p:cNvSpPr txBox="1"/>
          <p:nvPr/>
        </p:nvSpPr>
        <p:spPr>
          <a:xfrm>
            <a:off x="659130" y="5736336"/>
            <a:ext cx="879983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3: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Mercaldo, F., Di Giammarco, M., Ravelli, F., Martinelli, F., Santone, A., &amp;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(2023).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TriAD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: A deep ensemble network for Alzheimer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classification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localization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IEEE Access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</a:t>
            </a:r>
            <a:endParaRPr lang="it-IT" sz="1000" dirty="0"/>
          </a:p>
        </p:txBody>
      </p:sp>
    </p:spTree>
    <p:extLst>
      <p:ext uri="{BB962C8B-B14F-4D97-AF65-F5344CB8AC3E}">
        <p14:creationId xmlns:p14="http://schemas.microsoft.com/office/powerpoint/2010/main" val="31275937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7362" y="334349"/>
            <a:ext cx="8935507" cy="949467"/>
          </a:xfrm>
        </p:spPr>
        <p:txBody>
          <a:bodyPr/>
          <a:lstStyle/>
          <a:p>
            <a:r>
              <a:rPr lang="en-US" dirty="0"/>
              <a:t>AD classifications (3)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CSP Training Module Name: Presentation Template Created by PR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16" name="Immagine 15">
            <a:extLst>
              <a:ext uri="{FF2B5EF4-FFF2-40B4-BE49-F238E27FC236}">
                <a16:creationId xmlns:a16="http://schemas.microsoft.com/office/drawing/2014/main" id="{59DDBC13-18DF-1CFF-F959-C8D8C9CF6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200" y="432971"/>
            <a:ext cx="5402809" cy="3003704"/>
          </a:xfrm>
          <a:prstGeom prst="rect">
            <a:avLst/>
          </a:prstGeom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26CA13C-6D9C-13FC-3984-8190A8DB328C}"/>
              </a:ext>
            </a:extLst>
          </p:cNvPr>
          <p:cNvSpPr txBox="1"/>
          <p:nvPr/>
        </p:nvSpPr>
        <p:spPr>
          <a:xfrm>
            <a:off x="3972560" y="1732318"/>
            <a:ext cx="2235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Results</a:t>
            </a:r>
          </a:p>
        </p:txBody>
      </p:sp>
      <p:pic>
        <p:nvPicPr>
          <p:cNvPr id="19" name="Immagine 18">
            <a:extLst>
              <a:ext uri="{FF2B5EF4-FFF2-40B4-BE49-F238E27FC236}">
                <a16:creationId xmlns:a16="http://schemas.microsoft.com/office/drawing/2014/main" id="{BB6A9D71-776D-ACA2-B5C6-5F57086628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2277" y="3829954"/>
            <a:ext cx="7049845" cy="2354525"/>
          </a:xfrm>
          <a:prstGeom prst="rect">
            <a:avLst/>
          </a:prstGeom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5255ADD-D1E9-8770-5F11-D6EA971AC44B}"/>
              </a:ext>
            </a:extLst>
          </p:cNvPr>
          <p:cNvSpPr txBox="1"/>
          <p:nvPr/>
        </p:nvSpPr>
        <p:spPr>
          <a:xfrm>
            <a:off x="589280" y="2875280"/>
            <a:ext cx="41046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Grad-CAM for the 3 </a:t>
            </a:r>
            <a:r>
              <a:rPr lang="it-IT" sz="2000" b="1" dirty="0" err="1"/>
              <a:t>anatomical</a:t>
            </a:r>
            <a:r>
              <a:rPr lang="it-IT" sz="2000" b="1" dirty="0"/>
              <a:t> </a:t>
            </a:r>
            <a:r>
              <a:rPr lang="it-IT" sz="2000" b="1" dirty="0" err="1"/>
              <a:t>view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9086139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Cervical Cancer classifications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Cervical</a:t>
            </a:r>
            <a:r>
              <a:rPr lang="it-IT" sz="1800" dirty="0"/>
              <a:t> </a:t>
            </a:r>
            <a:r>
              <a:rPr lang="it-IT" sz="1800" dirty="0" err="1"/>
              <a:t>cancer</a:t>
            </a:r>
            <a:r>
              <a:rPr lang="it-IT" sz="1800" dirty="0"/>
              <a:t> in 4 classes;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Histological</a:t>
            </a:r>
            <a:r>
              <a:rPr lang="it-IT" sz="1800" dirty="0"/>
              <a:t> images public dataset;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5 DL models are </a:t>
            </a:r>
            <a:r>
              <a:rPr lang="it-IT" sz="1800" dirty="0" err="1"/>
              <a:t>applied</a:t>
            </a:r>
            <a:r>
              <a:rPr lang="it-IT" sz="1800" dirty="0"/>
              <a:t> for </a:t>
            </a:r>
            <a:r>
              <a:rPr lang="it-IT" sz="1800" dirty="0" err="1"/>
              <a:t>classification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Results.</a:t>
            </a:r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7841633" y="731000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Grad</a:t>
            </a:r>
            <a:r>
              <a:rPr lang="it-IT" dirty="0"/>
              <a:t>-CAM </a:t>
            </a:r>
            <a:r>
              <a:rPr lang="it-IT" dirty="0" err="1"/>
              <a:t>algorithm</a:t>
            </a:r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935BCC0-C0F5-F44F-2EAC-336C9F0A59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97" y="3246482"/>
            <a:ext cx="6354165" cy="2109633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38A19FD0-0004-CA89-ED0D-F974B9DDD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2923" y="1087518"/>
            <a:ext cx="3863662" cy="1828800"/>
          </a:xfrm>
          <a:prstGeom prst="rect">
            <a:avLst/>
          </a:prstGeom>
        </p:spPr>
      </p:pic>
      <p:sp>
        <p:nvSpPr>
          <p:cNvPr id="13" name="CasellaDiTesto 11">
            <a:extLst>
              <a:ext uri="{FF2B5EF4-FFF2-40B4-BE49-F238E27FC236}">
                <a16:creationId xmlns:a16="http://schemas.microsoft.com/office/drawing/2014/main" id="{89AD9F25-2CB6-8295-EBD2-B3FF2DD4BB34}"/>
              </a:ext>
            </a:extLst>
          </p:cNvPr>
          <p:cNvSpPr txBox="1"/>
          <p:nvPr/>
        </p:nvSpPr>
        <p:spPr>
          <a:xfrm>
            <a:off x="7841633" y="3092593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/>
              <a:t>Score-CAM </a:t>
            </a:r>
            <a:r>
              <a:rPr lang="it-IT" dirty="0" err="1"/>
              <a:t>algorithm</a:t>
            </a:r>
            <a:endParaRPr lang="it-IT" dirty="0"/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A0827423-C107-8161-2B5D-DBB0B462D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2923" y="3429000"/>
            <a:ext cx="3863662" cy="1828800"/>
          </a:xfrm>
          <a:prstGeom prst="rect">
            <a:avLst/>
          </a:prstGeom>
        </p:spPr>
      </p:pic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96725"/>
            <a:ext cx="78867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4:In 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publication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 on Applied Intelligence and 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Informatics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 (AII 2023) International Conference, Best Papers Awards (</a:t>
            </a:r>
            <a:r>
              <a:rPr lang="it-IT" sz="1100" i="1" dirty="0" err="1">
                <a:solidFill>
                  <a:schemeClr val="tx1"/>
                </a:solidFill>
                <a:latin typeface="+mn-lt"/>
              </a:rPr>
              <a:t>Category</a:t>
            </a:r>
            <a:r>
              <a:rPr lang="it-IT" sz="1100" i="1" dirty="0">
                <a:solidFill>
                  <a:schemeClr val="tx1"/>
                </a:solidFill>
                <a:latin typeface="+mn-lt"/>
              </a:rPr>
              <a:t>: Application in Healthcare)</a:t>
            </a:r>
          </a:p>
          <a:p>
            <a:endParaRPr lang="it-IT" sz="11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016756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Covid-19 Detection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53038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Cough</a:t>
            </a:r>
            <a:r>
              <a:rPr lang="it-IT" sz="1800" dirty="0"/>
              <a:t> </a:t>
            </a:r>
            <a:r>
              <a:rPr lang="it-IT" sz="1800" dirty="0" err="1"/>
              <a:t>Reconding</a:t>
            </a:r>
            <a:endParaRPr lang="it-IT" sz="1800" dirty="0"/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>
                <a:sym typeface="Wingdings" panose="05000000000000000000" pitchFamily="2" charset="2"/>
              </a:rPr>
              <a:t>Transformation</a:t>
            </a:r>
            <a:r>
              <a:rPr lang="it-IT" sz="1800" dirty="0">
                <a:sym typeface="Wingdings" panose="05000000000000000000" pitchFamily="2" charset="2"/>
              </a:rPr>
              <a:t> of audio file </a:t>
            </a:r>
            <a:r>
              <a:rPr lang="it-IT" sz="1800" dirty="0" err="1">
                <a:sym typeface="Wingdings" panose="05000000000000000000" pitchFamily="2" charset="2"/>
              </a:rPr>
              <a:t>into</a:t>
            </a:r>
            <a:r>
              <a:rPr lang="it-IT" sz="1800" dirty="0">
                <a:sym typeface="Wingdings" panose="05000000000000000000" pitchFamily="2" charset="2"/>
              </a:rPr>
              <a:t> images (</a:t>
            </a:r>
            <a:r>
              <a:rPr lang="it-IT" sz="1800" dirty="0" err="1">
                <a:sym typeface="Wingdings" panose="05000000000000000000" pitchFamily="2" charset="2"/>
              </a:rPr>
              <a:t>Spectrogram</a:t>
            </a:r>
            <a:r>
              <a:rPr lang="it-IT" sz="1800" dirty="0">
                <a:sym typeface="Wingdings" panose="05000000000000000000" pitchFamily="2" charset="2"/>
              </a:rPr>
              <a:t>)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1</a:t>
            </a:r>
            <a:r>
              <a:rPr lang="it-IT" sz="1800" dirty="0"/>
              <a:t> DL model </a:t>
            </a:r>
            <a:r>
              <a:rPr lang="it-IT" sz="1800" dirty="0" err="1"/>
              <a:t>is</a:t>
            </a:r>
            <a:r>
              <a:rPr lang="it-IT" sz="1800" dirty="0"/>
              <a:t> </a:t>
            </a:r>
            <a:r>
              <a:rPr lang="it-IT" sz="1800" dirty="0" err="1"/>
              <a:t>trained</a:t>
            </a:r>
            <a:r>
              <a:rPr lang="it-IT" sz="1800" dirty="0"/>
              <a:t> and </a:t>
            </a:r>
            <a:r>
              <a:rPr lang="it-IT" sz="1800" dirty="0" err="1"/>
              <a:t>tested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11" name="CasellaDiTesto 11">
            <a:extLst>
              <a:ext uri="{FF2B5EF4-FFF2-40B4-BE49-F238E27FC236}">
                <a16:creationId xmlns:a16="http://schemas.microsoft.com/office/drawing/2014/main" id="{A9D3054E-89A7-B628-4427-887057B2B7F3}"/>
              </a:ext>
            </a:extLst>
          </p:cNvPr>
          <p:cNvSpPr txBox="1"/>
          <p:nvPr/>
        </p:nvSpPr>
        <p:spPr>
          <a:xfrm>
            <a:off x="876010" y="3532318"/>
            <a:ext cx="32761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dirty="0" err="1"/>
              <a:t>Grad</a:t>
            </a:r>
            <a:r>
              <a:rPr lang="it-IT" dirty="0"/>
              <a:t>-CAM </a:t>
            </a:r>
            <a:r>
              <a:rPr lang="it-IT" dirty="0" err="1"/>
              <a:t>algorithm</a:t>
            </a:r>
            <a:endParaRPr lang="it-IT" dirty="0"/>
          </a:p>
        </p:txBody>
      </p:sp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17602"/>
            <a:ext cx="9729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5: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Di Giammarco, M.,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Iadarola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Martinelli, F., Mercaldo, F., Santone, A., &amp;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Tavone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 (2022, </a:t>
            </a:r>
            <a:r>
              <a:rPr lang="it-IT" sz="1000" b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December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). 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COVID-19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Detection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from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Cough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Recording by 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means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of Explainable Deep Learning. I</a:t>
            </a:r>
            <a:r>
              <a:rPr lang="it-IT" sz="10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 2022 21st IEEE International Conference on Machine Learning and Applications (ICMLA) (pp. 1702-1707). IEEE.</a:t>
            </a:r>
            <a:endParaRPr lang="it-IT" sz="1000" dirty="0">
              <a:solidFill>
                <a:schemeClr val="tx1"/>
              </a:solidFill>
              <a:latin typeface="+mn-lt"/>
            </a:endParaRPr>
          </a:p>
          <a:p>
            <a:endParaRPr lang="it-IT" sz="11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3EFE898-1F5E-4811-E3A7-5460FE305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010" y="4163740"/>
            <a:ext cx="8005792" cy="1180854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276CB3-5D91-FCA0-DB0F-DE57E09E4404}"/>
              </a:ext>
            </a:extLst>
          </p:cNvPr>
          <p:cNvSpPr txBox="1"/>
          <p:nvPr/>
        </p:nvSpPr>
        <p:spPr>
          <a:xfrm>
            <a:off x="7223760" y="690584"/>
            <a:ext cx="181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1800" dirty="0"/>
              <a:t>Results. 83%</a:t>
            </a:r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949A6A0D-CC12-D3F2-47D1-339D10789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215" y="962817"/>
            <a:ext cx="3813463" cy="304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48531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Diabetic Retinopathy Application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53038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Retinal Images 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2 </a:t>
            </a:r>
            <a:r>
              <a:rPr lang="it-IT" sz="1800" dirty="0" err="1">
                <a:sym typeface="Wingdings" panose="05000000000000000000" pitchFamily="2" charset="2"/>
              </a:rPr>
              <a:t>classification</a:t>
            </a:r>
            <a:r>
              <a:rPr lang="it-IT" sz="1800" dirty="0">
                <a:sym typeface="Wingdings" panose="05000000000000000000" pitchFamily="2" charset="2"/>
              </a:rPr>
              <a:t>: </a:t>
            </a:r>
            <a:r>
              <a:rPr lang="it-IT" sz="1800" dirty="0" err="1">
                <a:sym typeface="Wingdings" panose="05000000000000000000" pitchFamily="2" charset="2"/>
              </a:rPr>
              <a:t>healthy</a:t>
            </a:r>
            <a:r>
              <a:rPr lang="it-IT" sz="1800" dirty="0">
                <a:sym typeface="Wingdings" panose="05000000000000000000" pitchFamily="2" charset="2"/>
              </a:rPr>
              <a:t> and </a:t>
            </a:r>
            <a:r>
              <a:rPr lang="it-IT" sz="1800" dirty="0" err="1">
                <a:sym typeface="Wingdings" panose="05000000000000000000" pitchFamily="2" charset="2"/>
              </a:rPr>
              <a:t>disease</a:t>
            </a:r>
            <a:r>
              <a:rPr lang="it-IT" sz="1800" dirty="0">
                <a:sym typeface="Wingdings" panose="05000000000000000000" pitchFamily="2" charset="2"/>
              </a:rPr>
              <a:t> </a:t>
            </a:r>
            <a:r>
              <a:rPr lang="it-IT" sz="1800" dirty="0" err="1">
                <a:sym typeface="Wingdings" panose="05000000000000000000" pitchFamily="2" charset="2"/>
              </a:rPr>
              <a:t>patients</a:t>
            </a:r>
            <a:r>
              <a:rPr lang="it-IT" sz="1800" dirty="0">
                <a:sym typeface="Wingdings" panose="05000000000000000000" pitchFamily="2" charset="2"/>
              </a:rPr>
              <a:t> &amp; non-proliferative DR and proliferative DR </a:t>
            </a:r>
            <a:r>
              <a:rPr lang="it-IT" sz="1800" dirty="0" err="1">
                <a:sym typeface="Wingdings" panose="05000000000000000000" pitchFamily="2" charset="2"/>
              </a:rPr>
              <a:t>patients</a:t>
            </a:r>
            <a:endParaRPr lang="it-IT" sz="18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4</a:t>
            </a:r>
            <a:r>
              <a:rPr lang="it-IT" sz="1800" dirty="0"/>
              <a:t> DL models are </a:t>
            </a:r>
            <a:r>
              <a:rPr lang="it-IT" sz="1800" dirty="0" err="1"/>
              <a:t>applied</a:t>
            </a:r>
            <a:r>
              <a:rPr lang="it-IT" sz="1800" dirty="0"/>
              <a:t> for the </a:t>
            </a:r>
            <a:r>
              <a:rPr lang="it-IT" sz="1800" dirty="0" err="1"/>
              <a:t>both</a:t>
            </a:r>
            <a:r>
              <a:rPr lang="it-IT" sz="1800" dirty="0"/>
              <a:t> </a:t>
            </a:r>
            <a:r>
              <a:rPr lang="it-IT" sz="1800" dirty="0" err="1"/>
              <a:t>classifications</a:t>
            </a:r>
            <a:endParaRPr lang="it-IT" sz="1800" dirty="0"/>
          </a:p>
          <a:p>
            <a:pPr marL="0" indent="0">
              <a:buNone/>
            </a:pPr>
            <a:r>
              <a:rPr lang="it-IT" sz="1800" dirty="0"/>
              <a:t>                                                                                           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9EA2BB9B-301A-4E24-E4D6-AAFDF2E5C4EB}"/>
              </a:ext>
            </a:extLst>
          </p:cNvPr>
          <p:cNvSpPr txBox="1"/>
          <p:nvPr/>
        </p:nvSpPr>
        <p:spPr>
          <a:xfrm>
            <a:off x="796322" y="5517602"/>
            <a:ext cx="972943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 panose="020B0604020202020204"/>
              <a:defRPr sz="14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it-IT" sz="1100" i="1" dirty="0">
                <a:solidFill>
                  <a:schemeClr val="tx1"/>
                </a:solidFill>
                <a:latin typeface="+mn-lt"/>
              </a:rPr>
              <a:t>6: 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Mercaldo, F., Di Giammarco, M., Apicella, A., Di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Iadarola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G.,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Cesarelli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M., Martinelli, F., &amp; Santone, A. (2023).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Diabetic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retinopathy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detection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diagnosis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by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means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robust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and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explainable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convolutional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it-IT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neural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networks. </a:t>
            </a:r>
            <a:r>
              <a:rPr lang="it-IT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Neural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Computing and Applications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it-IT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35</a:t>
            </a:r>
            <a:r>
              <a:rPr lang="it-IT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(23), 17429-17441.</a:t>
            </a:r>
            <a:endParaRPr lang="it-IT" sz="10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276CB3-5D91-FCA0-DB0F-DE57E09E4404}"/>
              </a:ext>
            </a:extLst>
          </p:cNvPr>
          <p:cNvSpPr txBox="1"/>
          <p:nvPr/>
        </p:nvSpPr>
        <p:spPr>
          <a:xfrm>
            <a:off x="680720" y="3351375"/>
            <a:ext cx="18186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it-IT" sz="1800" dirty="0"/>
              <a:t>Results.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FCDCA21-39A3-941F-E8E8-29A7E36C5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764" y="3648646"/>
            <a:ext cx="3596952" cy="1600339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F1346B2D-1270-77C2-4C33-350DB58D3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2988" y="3720707"/>
            <a:ext cx="3604572" cy="15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314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6322" y="265500"/>
            <a:ext cx="8935507" cy="949467"/>
          </a:xfrm>
        </p:spPr>
        <p:txBody>
          <a:bodyPr/>
          <a:lstStyle/>
          <a:p>
            <a:r>
              <a:rPr lang="en-US" dirty="0"/>
              <a:t>Diabetic Retinopathy Application (2)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37</a:t>
            </a:fld>
            <a:endParaRPr lang="en-US" dirty="0"/>
          </a:p>
        </p:txBody>
      </p:sp>
      <p:pic>
        <p:nvPicPr>
          <p:cNvPr id="11" name="Immagine 10" descr="Immagine che contiene cerchio, Policromia, schermata&#10;&#10;Descrizione generata automaticamente">
            <a:extLst>
              <a:ext uri="{FF2B5EF4-FFF2-40B4-BE49-F238E27FC236}">
                <a16:creationId xmlns:a16="http://schemas.microsoft.com/office/drawing/2014/main" id="{CD58A3BE-BE4F-8E11-F4B4-9CCE14348D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1" y="3721006"/>
            <a:ext cx="5949477" cy="1978201"/>
          </a:xfrm>
          <a:prstGeom prst="rect">
            <a:avLst/>
          </a:prstGeom>
        </p:spPr>
      </p:pic>
      <p:pic>
        <p:nvPicPr>
          <p:cNvPr id="14" name="Immagine 13" descr="Immagine che contiene cerchio, moneta&#10;&#10;Descrizione generata automaticamente">
            <a:extLst>
              <a:ext uri="{FF2B5EF4-FFF2-40B4-BE49-F238E27FC236}">
                <a16:creationId xmlns:a16="http://schemas.microsoft.com/office/drawing/2014/main" id="{DD18F908-9F98-1AEF-97BB-1F25BD185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773" y="1342167"/>
            <a:ext cx="5941645" cy="1970646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2937B0A-294A-69FE-BB9E-EE5A9448C2F8}"/>
              </a:ext>
            </a:extLst>
          </p:cNvPr>
          <p:cNvSpPr txBox="1"/>
          <p:nvPr/>
        </p:nvSpPr>
        <p:spPr>
          <a:xfrm>
            <a:off x="7569200" y="1666240"/>
            <a:ext cx="381725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Not </a:t>
            </a:r>
            <a:r>
              <a:rPr lang="it-IT" dirty="0" err="1"/>
              <a:t>all</a:t>
            </a:r>
            <a:r>
              <a:rPr lang="it-IT" dirty="0"/>
              <a:t> DL models </a:t>
            </a:r>
            <a:r>
              <a:rPr lang="it-IT" dirty="0" err="1"/>
              <a:t>active</a:t>
            </a:r>
            <a:r>
              <a:rPr lang="it-IT" dirty="0"/>
              <a:t> the CAM </a:t>
            </a:r>
            <a:r>
              <a:rPr lang="it-IT" dirty="0" err="1"/>
              <a:t>algorithms</a:t>
            </a:r>
            <a:r>
              <a:rPr lang="it-IT" dirty="0"/>
              <a:t>,  so the </a:t>
            </a:r>
            <a:r>
              <a:rPr lang="it-IT" dirty="0" err="1"/>
              <a:t>model’s</a:t>
            </a:r>
            <a:r>
              <a:rPr lang="it-IT" dirty="0"/>
              <a:t> </a:t>
            </a:r>
            <a:r>
              <a:rPr lang="it-IT" dirty="0" err="1"/>
              <a:t>choice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</a:t>
            </a:r>
            <a:r>
              <a:rPr lang="it-IT" dirty="0" err="1"/>
              <a:t>crucial</a:t>
            </a:r>
            <a:r>
              <a:rPr lang="it-IT"/>
              <a:t> point.</a:t>
            </a:r>
            <a:endParaRPr lang="it-IT" dirty="0"/>
          </a:p>
          <a:p>
            <a:endParaRPr lang="it-IT" dirty="0"/>
          </a:p>
          <a:p>
            <a:r>
              <a:rPr lang="it-IT" dirty="0" err="1"/>
              <a:t>Main</a:t>
            </a:r>
            <a:r>
              <a:rPr lang="it-IT" dirty="0"/>
              <a:t> </a:t>
            </a:r>
            <a:r>
              <a:rPr lang="it-IT" dirty="0" err="1"/>
              <a:t>factors</a:t>
            </a:r>
            <a:r>
              <a:rPr lang="it-IT" dirty="0"/>
              <a:t> to be </a:t>
            </a:r>
            <a:r>
              <a:rPr lang="it-IT" dirty="0" err="1"/>
              <a:t>considered</a:t>
            </a:r>
            <a:r>
              <a:rPr lang="it-IT" dirty="0"/>
              <a:t> are quantitative </a:t>
            </a:r>
            <a:r>
              <a:rPr lang="it-IT" dirty="0" err="1"/>
              <a:t>results</a:t>
            </a:r>
            <a:r>
              <a:rPr lang="it-IT" dirty="0"/>
              <a:t>,  </a:t>
            </a:r>
            <a:r>
              <a:rPr lang="it-IT" dirty="0" err="1"/>
              <a:t>heatmpas</a:t>
            </a:r>
            <a:r>
              <a:rPr lang="it-IT" dirty="0"/>
              <a:t> </a:t>
            </a:r>
            <a:r>
              <a:rPr lang="it-IT" dirty="0" err="1"/>
              <a:t>evaluation</a:t>
            </a:r>
            <a:r>
              <a:rPr lang="it-IT" dirty="0"/>
              <a:t>, </a:t>
            </a:r>
            <a:r>
              <a:rPr lang="it-IT" dirty="0" err="1"/>
              <a:t>parameters</a:t>
            </a:r>
            <a:r>
              <a:rPr lang="it-IT" dirty="0"/>
              <a:t> setting, </a:t>
            </a:r>
            <a:r>
              <a:rPr lang="it-IT" dirty="0" err="1"/>
              <a:t>validated</a:t>
            </a:r>
            <a:r>
              <a:rPr lang="it-IT" dirty="0"/>
              <a:t> datasets, etc..</a:t>
            </a:r>
          </a:p>
        </p:txBody>
      </p:sp>
    </p:spTree>
    <p:extLst>
      <p:ext uri="{BB962C8B-B14F-4D97-AF65-F5344CB8AC3E}">
        <p14:creationId xmlns:p14="http://schemas.microsoft.com/office/powerpoint/2010/main" val="2795914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Applications in Adversarial contest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1513840" y="1524000"/>
            <a:ext cx="8091646" cy="4501689"/>
          </a:xfrm>
        </p:spPr>
        <p:txBody>
          <a:bodyPr/>
          <a:lstStyle/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GAN (Generative Adversarial </a:t>
            </a:r>
            <a:r>
              <a:rPr lang="it-IT" sz="1800" dirty="0" err="1"/>
              <a:t>Algorithm</a:t>
            </a:r>
            <a:r>
              <a:rPr lang="it-IT" sz="1800" dirty="0"/>
              <a:t>) </a:t>
            </a:r>
            <a:r>
              <a:rPr lang="it-IT" sz="1800" dirty="0" err="1"/>
              <a:t>application</a:t>
            </a:r>
            <a:r>
              <a:rPr lang="it-IT" sz="1800" dirty="0"/>
              <a:t> on </a:t>
            </a:r>
            <a:r>
              <a:rPr lang="it-IT" sz="1800" dirty="0" err="1"/>
              <a:t>retinal</a:t>
            </a:r>
            <a:r>
              <a:rPr lang="it-IT" sz="1800" dirty="0"/>
              <a:t> images: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 err="1"/>
              <a:t>Binary</a:t>
            </a:r>
            <a:r>
              <a:rPr lang="it-IT" sz="1800" dirty="0"/>
              <a:t> </a:t>
            </a:r>
            <a:r>
              <a:rPr lang="it-IT" sz="1800" dirty="0" err="1"/>
              <a:t>classification</a:t>
            </a:r>
            <a:r>
              <a:rPr lang="it-IT" sz="1800" dirty="0"/>
              <a:t>: </a:t>
            </a:r>
            <a:r>
              <a:rPr lang="it-IT" sz="1800" dirty="0" err="1"/>
              <a:t>original</a:t>
            </a:r>
            <a:r>
              <a:rPr lang="it-IT" sz="1800" dirty="0"/>
              <a:t> and GAN images;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7 networks </a:t>
            </a:r>
            <a:r>
              <a:rPr lang="it-IT" sz="1800" dirty="0" err="1"/>
              <a:t>trained</a:t>
            </a:r>
            <a:r>
              <a:rPr lang="it-IT" sz="1800" dirty="0"/>
              <a:t> and </a:t>
            </a:r>
            <a:r>
              <a:rPr lang="it-IT" sz="1800" dirty="0" err="1"/>
              <a:t>tested</a:t>
            </a:r>
            <a:r>
              <a:rPr lang="it-IT" sz="1800" dirty="0"/>
              <a:t>;</a:t>
            </a:r>
          </a:p>
          <a:p>
            <a:pPr marL="0" indent="0">
              <a:buNone/>
            </a:pPr>
            <a:r>
              <a:rPr lang="it-IT" sz="1800" dirty="0">
                <a:sym typeface="Wingdings" panose="05000000000000000000" pitchFamily="2" charset="2"/>
              </a:rPr>
              <a:t> </a:t>
            </a:r>
            <a:r>
              <a:rPr lang="it-IT" sz="1800" dirty="0"/>
              <a:t>3 </a:t>
            </a:r>
            <a:r>
              <a:rPr lang="it-IT" sz="1800" dirty="0" err="1"/>
              <a:t>dimensions</a:t>
            </a:r>
            <a:r>
              <a:rPr lang="it-IT" sz="1800" dirty="0"/>
              <a:t> of the images in </a:t>
            </a:r>
            <a:r>
              <a:rPr lang="it-IT" sz="1800" dirty="0" err="1"/>
              <a:t>terms</a:t>
            </a:r>
            <a:r>
              <a:rPr lang="it-IT" sz="1800" dirty="0"/>
              <a:t> of pixels (28x28, 64x64, 128x128)</a:t>
            </a:r>
          </a:p>
          <a:p>
            <a:endParaRPr lang="it-IT" sz="1800" dirty="0"/>
          </a:p>
          <a:p>
            <a:r>
              <a:rPr lang="it-IT" sz="1800" dirty="0"/>
              <a:t>                Original images                                                 GAN images </a:t>
            </a:r>
          </a:p>
          <a:p>
            <a:pPr marL="0" indent="0">
              <a:buNone/>
            </a:pPr>
            <a:endParaRPr lang="it-IT" sz="18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8" name="Immagine 7" descr="Immagine che contiene sfera, astronomia&#10;&#10;Descrizione generata automaticamente">
            <a:extLst>
              <a:ext uri="{FF2B5EF4-FFF2-40B4-BE49-F238E27FC236}">
                <a16:creationId xmlns:a16="http://schemas.microsoft.com/office/drawing/2014/main" id="{994F78F7-C6F8-2C53-23DA-F1ECE7E57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0171" y="4495800"/>
            <a:ext cx="1021080" cy="1021080"/>
          </a:xfrm>
          <a:prstGeom prst="rect">
            <a:avLst/>
          </a:prstGeom>
        </p:spPr>
      </p:pic>
      <p:pic>
        <p:nvPicPr>
          <p:cNvPr id="10" name="Immagine 9" descr="Immagine che contiene sfera, Oggetto astronomico, natura, luna&#10;&#10;Descrizione generata automaticamente">
            <a:extLst>
              <a:ext uri="{FF2B5EF4-FFF2-40B4-BE49-F238E27FC236}">
                <a16:creationId xmlns:a16="http://schemas.microsoft.com/office/drawing/2014/main" id="{71B45C8A-49F1-EA4F-CB8A-341DE712BA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3567" y="4511040"/>
            <a:ext cx="1021080" cy="1021080"/>
          </a:xfrm>
          <a:prstGeom prst="rect">
            <a:avLst/>
          </a:prstGeom>
        </p:spPr>
      </p:pic>
      <p:pic>
        <p:nvPicPr>
          <p:cNvPr id="12" name="Immagine 11" descr="Immagine che contiene luna&#10;&#10;Descrizione generata automaticamente">
            <a:extLst>
              <a:ext uri="{FF2B5EF4-FFF2-40B4-BE49-F238E27FC236}">
                <a16:creationId xmlns:a16="http://schemas.microsoft.com/office/drawing/2014/main" id="{CD54BDB2-8A33-AA44-9517-0861FEF85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4636" y="4495800"/>
            <a:ext cx="1021080" cy="1021080"/>
          </a:xfrm>
          <a:prstGeom prst="rect">
            <a:avLst/>
          </a:prstGeom>
        </p:spPr>
      </p:pic>
      <p:pic>
        <p:nvPicPr>
          <p:cNvPr id="14" name="Immagine 13" descr="Immagine che contiene sfera, cerchio, luna, natura&#10;&#10;Descrizione generata automaticamente">
            <a:extLst>
              <a:ext uri="{FF2B5EF4-FFF2-40B4-BE49-F238E27FC236}">
                <a16:creationId xmlns:a16="http://schemas.microsoft.com/office/drawing/2014/main" id="{5C11BC5A-966A-7708-7391-ED8A0D7856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57365" y="4495800"/>
            <a:ext cx="1036320" cy="103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5394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Applications in Adversarial contest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554480"/>
            <a:ext cx="8091646" cy="4501689"/>
          </a:xfrm>
        </p:spPr>
        <p:txBody>
          <a:bodyPr/>
          <a:lstStyle/>
          <a:p>
            <a:endParaRPr lang="it-IT" sz="1800" dirty="0"/>
          </a:p>
          <a:p>
            <a:r>
              <a:rPr lang="it-IT" sz="1800" dirty="0"/>
              <a:t>Results.</a:t>
            </a:r>
          </a:p>
          <a:p>
            <a:pPr marL="0" indent="0">
              <a:buNone/>
            </a:pPr>
            <a:endParaRPr lang="it-IT" sz="1800" dirty="0"/>
          </a:p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39</a:t>
            </a:fld>
            <a:endParaRPr lang="en-US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F0545DF2-48A3-3DB5-B0AB-F7FA18F690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761" y="2605440"/>
            <a:ext cx="8755848" cy="20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97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Imaging in Healthcare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0" name="Picture 2" descr="What is a CT scan? What the test detects and how it works">
            <a:extLst>
              <a:ext uri="{FF2B5EF4-FFF2-40B4-BE49-F238E27FC236}">
                <a16:creationId xmlns:a16="http://schemas.microsoft.com/office/drawing/2014/main" id="{EB91BEEF-4972-D481-A58B-2FCF6C854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75" y="3098090"/>
            <a:ext cx="3918857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ediphany | How to read an MRI or CT scan">
            <a:extLst>
              <a:ext uri="{FF2B5EF4-FFF2-40B4-BE49-F238E27FC236}">
                <a16:creationId xmlns:a16="http://schemas.microsoft.com/office/drawing/2014/main" id="{0D986DE7-E799-BB62-86AA-102E544E1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7754" y="2910443"/>
            <a:ext cx="3768466" cy="2296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70714ACE-EB4D-AC05-4E13-7E41E3E18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64202" y="2493570"/>
            <a:ext cx="2361829" cy="26619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E536038-EDCB-8E93-8696-F7E717DEC534}"/>
              </a:ext>
            </a:extLst>
          </p:cNvPr>
          <p:cNvSpPr txBox="1"/>
          <p:nvPr/>
        </p:nvSpPr>
        <p:spPr>
          <a:xfrm>
            <a:off x="386080" y="1615440"/>
            <a:ext cx="11139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Computer </a:t>
            </a:r>
            <a:r>
              <a:rPr lang="it-IT" dirty="0" err="1"/>
              <a:t>Tomography</a:t>
            </a:r>
            <a:r>
              <a:rPr lang="it-IT" dirty="0"/>
              <a:t> (CT)               </a:t>
            </a:r>
            <a:r>
              <a:rPr lang="it-IT" dirty="0" err="1"/>
              <a:t>Magnetic</a:t>
            </a:r>
            <a:r>
              <a:rPr lang="it-IT" dirty="0"/>
              <a:t> </a:t>
            </a:r>
            <a:r>
              <a:rPr lang="it-IT" dirty="0" err="1"/>
              <a:t>Resonance</a:t>
            </a:r>
            <a:r>
              <a:rPr lang="it-IT" dirty="0"/>
              <a:t> Imaging (MRI)                </a:t>
            </a:r>
            <a:r>
              <a:rPr lang="it-IT" dirty="0" err="1"/>
              <a:t>Biopsy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7917570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2367" y="1559668"/>
            <a:ext cx="6732237" cy="152400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chemeClr val="accent1"/>
                </a:solidFill>
              </a:rPr>
            </a:br>
            <a:br>
              <a:rPr lang="en-US" dirty="0">
                <a:solidFill>
                  <a:schemeClr val="accent1"/>
                </a:solidFill>
              </a:rPr>
            </a:br>
            <a:r>
              <a:rPr lang="en-US" dirty="0"/>
              <a:t>05. </a:t>
            </a:r>
            <a:r>
              <a:rPr lang="en-US" sz="4400" dirty="0"/>
              <a:t>Conclusion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40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625401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C00DB6-AAA3-C5AD-F7C4-67DB3EDA3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E57441-29E4-A710-86CF-B9832458692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Conclusion and future activities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9F67D-B5B0-2196-BB37-198D4751184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358287"/>
            <a:ext cx="6637071" cy="4501689"/>
          </a:xfrm>
        </p:spPr>
        <p:txBody>
          <a:bodyPr/>
          <a:lstStyle/>
          <a:p>
            <a:endParaRPr lang="en-US" sz="2000" dirty="0"/>
          </a:p>
          <a:p>
            <a:r>
              <a:rPr lang="en-US" sz="2000" dirty="0"/>
              <a:t>In conclusion, we investigate the Explainable AI and Adversarial Machine Learning into the biomedical imaging environment.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b="1" dirty="0"/>
              <a:t>Future activities:</a:t>
            </a:r>
          </a:p>
          <a:p>
            <a:endParaRPr lang="en-US" sz="2000" b="1" dirty="0"/>
          </a:p>
          <a:p>
            <a:r>
              <a:rPr lang="en-US" sz="2000" dirty="0"/>
              <a:t>We demonstrate that the application on these two aspects can truly improve the security in this field.</a:t>
            </a:r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12FB4E58-870C-F041-8BB7-C7E9213456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DB5F1-4665-A706-37AD-AD6CA08533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5E68B5-D2C1-5FF9-578A-CD1A8DCE45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52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4D835925-3D21-0B99-9A6C-587FBAE433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521" y="614788"/>
            <a:ext cx="6732237" cy="685692"/>
          </a:xfrm>
        </p:spPr>
        <p:txBody>
          <a:bodyPr>
            <a:normAutofit fontScale="90000"/>
          </a:bodyPr>
          <a:lstStyle/>
          <a:p>
            <a:r>
              <a:rPr lang="en-US" sz="4400" dirty="0"/>
              <a:t>Questions?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42</a:t>
            </a:fld>
            <a:endParaRPr lang="en-US" dirty="0"/>
          </a:p>
        </p:txBody>
      </p:sp>
      <p:pic>
        <p:nvPicPr>
          <p:cNvPr id="7" name="Picture Placeholder 6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1E50893B-768F-67CB-C3A8-DEAF47C911B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4"/>
          <a:srcRect l="18261" r="18261"/>
          <a:stretch>
            <a:fillRect/>
          </a:stretch>
        </p:blipFill>
        <p:spPr/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EE07BC6-21C8-0AF7-78BD-DFF426E9A7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/>
              <a:t>CSP Training Module Name: Presentation Template Created by PR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36D3E12-0501-E7F3-C2D2-5F4C0F9DF83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4C25EF90-E13E-9C66-299F-3B761F5FD6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BCE35AAC-FF9E-C72E-67B2-DCCEA30F6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7BD51D6-5B90-DDA0-92DB-57580265DA15}"/>
              </a:ext>
            </a:extLst>
          </p:cNvPr>
          <p:cNvSpPr txBox="1"/>
          <p:nvPr/>
        </p:nvSpPr>
        <p:spPr>
          <a:xfrm>
            <a:off x="584090" y="762018"/>
            <a:ext cx="6096000" cy="45140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P</a:t>
            </a:r>
            <a:r>
              <a:rPr lang="en-US" altLang="en-US" dirty="0">
                <a:latin typeface="Montserrat"/>
                <a:ea typeface="Montserrat"/>
                <a:cs typeface="Montserrat"/>
                <a:sym typeface="Montserrat"/>
              </a:rPr>
              <a:t>resentation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800" dirty="0"/>
              <a:t>Cyber security in healthcare Imaging: Explainable AI and Adversarial Machine Learning</a:t>
            </a: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altLang="en-US" b="1" dirty="0" err="1">
                <a:sym typeface="Montserrat"/>
              </a:rPr>
              <a:t>CybersecPro</a:t>
            </a:r>
            <a:r>
              <a:rPr lang="en-US" altLang="en-US" b="1" dirty="0">
                <a:sym typeface="Montserrat"/>
              </a:rPr>
              <a:t> training  </a:t>
            </a:r>
            <a:r>
              <a:rPr lang="en-US" dirty="0">
                <a:sym typeface="Montserrat"/>
              </a:rPr>
              <a:t>- CSP007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endParaRPr lang="en-US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Presented by: </a:t>
            </a:r>
            <a:r>
              <a:rPr lang="en-US" altLang="en-US" b="1" dirty="0">
                <a:latin typeface="Montserrat"/>
                <a:ea typeface="Montserrat"/>
                <a:cs typeface="Montserrat"/>
                <a:sym typeface="Montserrat"/>
              </a:rPr>
              <a:t>Marcello Di Giammarco</a:t>
            </a:r>
            <a:endParaRPr lang="en-US" b="1" dirty="0"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Research fellow at Institute of Informatics and Telematics (IIT), CNR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PhD Student in Information Engineering at University of Pisa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 panose="020B0604020202020204"/>
              <a:buNone/>
            </a:pP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E-mail: </a:t>
            </a:r>
            <a:r>
              <a:rPr lang="en-US" altLang="en-US" b="1" dirty="0"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marcello.digiammarco</a:t>
            </a:r>
            <a:r>
              <a:rPr lang="en-US" b="1" dirty="0">
                <a:latin typeface="Montserrat"/>
                <a:ea typeface="Montserrat"/>
                <a:cs typeface="Montserrat"/>
                <a:sym typeface="Montserra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@iit.cnr.it</a:t>
            </a:r>
            <a:r>
              <a:rPr lang="en-US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dirty="0">
                <a:latin typeface="Montserrat"/>
                <a:ea typeface="Montserrat"/>
                <a:cs typeface="Montserrat"/>
                <a:sym typeface="Montserrat"/>
              </a:rPr>
              <a:t>&amp;</a:t>
            </a:r>
            <a:r>
              <a:rPr lang="en-US" b="1" dirty="0"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1" u="sng" dirty="0">
                <a:latin typeface="Montserrat"/>
                <a:ea typeface="Montserrat"/>
                <a:cs typeface="Montserrat"/>
                <a:sym typeface="Montserrat"/>
              </a:rPr>
              <a:t>marcello.digiammarco@phd.unipi.it</a:t>
            </a:r>
          </a:p>
        </p:txBody>
      </p:sp>
    </p:spTree>
    <p:extLst>
      <p:ext uri="{BB962C8B-B14F-4D97-AF65-F5344CB8AC3E}">
        <p14:creationId xmlns:p14="http://schemas.microsoft.com/office/powerpoint/2010/main" val="1500467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Artificial Intelligence (AI)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746803" y="1981200"/>
            <a:ext cx="572639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Definition</a:t>
            </a:r>
            <a:r>
              <a:rPr lang="it-IT" dirty="0"/>
              <a:t>: </a:t>
            </a:r>
            <a:r>
              <a:rPr lang="en-US" b="0" i="0" dirty="0">
                <a:effectLst/>
              </a:rPr>
              <a:t>the theory and development of computer systems able to perform tasks normally requiring human intelligence.</a:t>
            </a:r>
          </a:p>
          <a:p>
            <a:endParaRPr lang="en-US" dirty="0"/>
          </a:p>
          <a:p>
            <a:r>
              <a:rPr lang="en-US" b="1" i="0" dirty="0">
                <a:effectLst/>
              </a:rPr>
              <a:t>Applications</a:t>
            </a:r>
            <a:r>
              <a:rPr lang="en-US" b="0" i="0" dirty="0">
                <a:effectLst/>
              </a:rPr>
              <a:t>: visual perception, speech recognition, decision-making, translation between languages and classifications.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9175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AI/ML/DL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3" name="AutoShape 2" descr="Differences Between AI, ML, and DL">
            <a:extLst>
              <a:ext uri="{FF2B5EF4-FFF2-40B4-BE49-F238E27FC236}">
                <a16:creationId xmlns:a16="http://schemas.microsoft.com/office/drawing/2014/main" id="{CE3A6D71-C402-6339-494C-2814C4F741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32960" y="3276600"/>
            <a:ext cx="1615440" cy="1615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" name="AutoShape 4" descr="Differences Between AI, ML, and DL">
            <a:extLst>
              <a:ext uri="{FF2B5EF4-FFF2-40B4-BE49-F238E27FC236}">
                <a16:creationId xmlns:a16="http://schemas.microsoft.com/office/drawing/2014/main" id="{2CBC4BE0-FD6E-B929-774A-A9BCEFE05CE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030" name="Picture 6" descr="Understanding The Difference Between AI, ML, And DL: Using An Incredibly  Simple Example — Advancing Analytics">
            <a:extLst>
              <a:ext uri="{FF2B5EF4-FFF2-40B4-BE49-F238E27FC236}">
                <a16:creationId xmlns:a16="http://schemas.microsoft.com/office/drawing/2014/main" id="{F9BD14D8-446D-0AB6-0CA6-40827FAE7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079" y="1566287"/>
            <a:ext cx="4500612" cy="451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631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AI and Imaging in </a:t>
            </a:r>
            <a:r>
              <a:rPr lang="en-GB" dirty="0" err="1"/>
              <a:t>Heathcare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440527" y="1767107"/>
            <a:ext cx="71068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err="1"/>
              <a:t>Through</a:t>
            </a:r>
            <a:r>
              <a:rPr lang="it-IT" sz="2000" dirty="0"/>
              <a:t> AI, and in </a:t>
            </a:r>
            <a:r>
              <a:rPr lang="it-IT" sz="2000" dirty="0" err="1"/>
              <a:t>deeper</a:t>
            </a:r>
            <a:r>
              <a:rPr lang="it-IT" sz="2000" dirty="0"/>
              <a:t> </a:t>
            </a:r>
            <a:r>
              <a:rPr lang="it-IT" sz="2000" dirty="0" err="1"/>
              <a:t>details</a:t>
            </a:r>
            <a:r>
              <a:rPr lang="it-IT" sz="2000" dirty="0"/>
              <a:t> with DL, </a:t>
            </a:r>
            <a:r>
              <a:rPr lang="it-IT" sz="2000" dirty="0" err="1"/>
              <a:t>it</a:t>
            </a:r>
            <a:r>
              <a:rPr lang="it-IT" sz="2000" dirty="0"/>
              <a:t> </a:t>
            </a:r>
            <a:r>
              <a:rPr lang="it-IT" sz="2000" dirty="0" err="1"/>
              <a:t>is</a:t>
            </a:r>
            <a:r>
              <a:rPr lang="it-IT" sz="2000" dirty="0"/>
              <a:t> </a:t>
            </a:r>
            <a:r>
              <a:rPr lang="it-IT" sz="2000" dirty="0" err="1"/>
              <a:t>possible</a:t>
            </a:r>
            <a:r>
              <a:rPr lang="it-IT" sz="2000" dirty="0"/>
              <a:t> to </a:t>
            </a:r>
            <a:r>
              <a:rPr lang="it-IT" sz="2000" dirty="0" err="1"/>
              <a:t>classify</a:t>
            </a:r>
            <a:r>
              <a:rPr lang="it-IT" sz="2000" dirty="0"/>
              <a:t> </a:t>
            </a:r>
            <a:r>
              <a:rPr lang="it-IT" sz="2000" dirty="0" err="1"/>
              <a:t>biomedical</a:t>
            </a:r>
            <a:r>
              <a:rPr lang="it-IT" sz="2000" dirty="0"/>
              <a:t> images by </a:t>
            </a:r>
            <a:r>
              <a:rPr lang="it-IT" sz="2000" dirty="0" err="1"/>
              <a:t>looking</a:t>
            </a:r>
            <a:r>
              <a:rPr lang="it-IT" sz="2000" dirty="0"/>
              <a:t> the </a:t>
            </a:r>
            <a:r>
              <a:rPr lang="it-IT" sz="2000" dirty="0" err="1"/>
              <a:t>presence</a:t>
            </a:r>
            <a:r>
              <a:rPr lang="it-IT" sz="2000" dirty="0"/>
              <a:t> of a </a:t>
            </a:r>
            <a:r>
              <a:rPr lang="it-IT" sz="2000" dirty="0" err="1"/>
              <a:t>disease</a:t>
            </a:r>
            <a:r>
              <a:rPr lang="it-IT" sz="2000" dirty="0"/>
              <a:t> and </a:t>
            </a:r>
            <a:r>
              <a:rPr lang="it-IT" sz="2000" dirty="0" err="1"/>
              <a:t>its</a:t>
            </a:r>
            <a:r>
              <a:rPr lang="it-IT" sz="2000" dirty="0"/>
              <a:t> </a:t>
            </a:r>
            <a:r>
              <a:rPr lang="it-IT" sz="2000" dirty="0" err="1"/>
              <a:t>severity</a:t>
            </a:r>
            <a:r>
              <a:rPr lang="it-IT" sz="2000" dirty="0"/>
              <a:t>, in </a:t>
            </a:r>
            <a:r>
              <a:rPr lang="it-IT" sz="2000" dirty="0" err="1"/>
              <a:t>such</a:t>
            </a:r>
            <a:r>
              <a:rPr lang="it-IT" sz="2000" dirty="0"/>
              <a:t> a way </a:t>
            </a:r>
            <a:r>
              <a:rPr lang="it-IT" sz="2000" dirty="0" err="1"/>
              <a:t>as</a:t>
            </a:r>
            <a:r>
              <a:rPr lang="it-IT" sz="2000" dirty="0"/>
              <a:t> to </a:t>
            </a:r>
            <a:r>
              <a:rPr lang="it-IT" sz="2000" dirty="0" err="1"/>
              <a:t>provide</a:t>
            </a:r>
            <a:r>
              <a:rPr lang="it-IT" sz="2000" dirty="0"/>
              <a:t> an </a:t>
            </a:r>
            <a:r>
              <a:rPr lang="it-IT" sz="2000" dirty="0" err="1"/>
              <a:t>automatic</a:t>
            </a:r>
            <a:r>
              <a:rPr lang="it-IT" sz="2000" dirty="0"/>
              <a:t> </a:t>
            </a:r>
            <a:r>
              <a:rPr lang="it-IT" sz="2000" dirty="0" err="1"/>
              <a:t>diagnosis</a:t>
            </a:r>
            <a:r>
              <a:rPr lang="it-IT" sz="2000" dirty="0"/>
              <a:t> </a:t>
            </a:r>
            <a:r>
              <a:rPr lang="it-IT" sz="2000" dirty="0" err="1"/>
              <a:t>helping</a:t>
            </a:r>
            <a:r>
              <a:rPr lang="it-IT" sz="2000" dirty="0"/>
              <a:t> </a:t>
            </a:r>
            <a:r>
              <a:rPr lang="it-IT" sz="2000" dirty="0" err="1"/>
              <a:t>medics</a:t>
            </a:r>
            <a:r>
              <a:rPr lang="it-IT" sz="2000" dirty="0"/>
              <a:t> in the decision-making </a:t>
            </a:r>
            <a:r>
              <a:rPr lang="it-IT" sz="2000" dirty="0" err="1"/>
              <a:t>process</a:t>
            </a:r>
            <a:r>
              <a:rPr lang="it-IT" sz="2000" dirty="0"/>
              <a:t>.</a:t>
            </a:r>
          </a:p>
          <a:p>
            <a:endParaRPr lang="it-IT" sz="2000" dirty="0"/>
          </a:p>
          <a:p>
            <a:endParaRPr lang="it-IT" sz="2000" dirty="0"/>
          </a:p>
          <a:p>
            <a:r>
              <a:rPr lang="it-IT" sz="2000" dirty="0" err="1"/>
              <a:t>Convolutional</a:t>
            </a:r>
            <a:r>
              <a:rPr lang="it-IT" sz="2000" dirty="0"/>
              <a:t> </a:t>
            </a:r>
            <a:r>
              <a:rPr lang="it-IT" sz="2000" dirty="0" err="1"/>
              <a:t>Neural</a:t>
            </a:r>
            <a:r>
              <a:rPr lang="it-IT" sz="2000" dirty="0"/>
              <a:t> Networks (</a:t>
            </a:r>
            <a:r>
              <a:rPr lang="it-IT" sz="2000" b="1" dirty="0" err="1"/>
              <a:t>CNNs</a:t>
            </a:r>
            <a:r>
              <a:rPr lang="it-IT" sz="2000" dirty="0"/>
              <a:t>) </a:t>
            </a:r>
            <a:r>
              <a:rPr lang="it-IT" sz="2000" dirty="0" err="1"/>
              <a:t>represent</a:t>
            </a:r>
            <a:r>
              <a:rPr lang="it-IT" sz="2000" dirty="0"/>
              <a:t> a DL technique to </a:t>
            </a:r>
            <a:r>
              <a:rPr lang="it-IT" sz="2000" dirty="0" err="1"/>
              <a:t>classify</a:t>
            </a:r>
            <a:r>
              <a:rPr lang="it-IT" sz="2000" dirty="0"/>
              <a:t> </a:t>
            </a:r>
            <a:r>
              <a:rPr lang="it-IT" sz="2000" dirty="0" err="1"/>
              <a:t>bio</a:t>
            </a:r>
            <a:r>
              <a:rPr lang="it-IT" sz="2000" dirty="0"/>
              <a:t>-images with </a:t>
            </a:r>
            <a:r>
              <a:rPr lang="it-IT" sz="2000" dirty="0" err="1"/>
              <a:t>optimal</a:t>
            </a:r>
            <a:r>
              <a:rPr lang="it-IT" sz="2000" dirty="0"/>
              <a:t> </a:t>
            </a:r>
            <a:r>
              <a:rPr lang="it-IT" sz="2000" dirty="0" err="1"/>
              <a:t>results</a:t>
            </a:r>
            <a:r>
              <a:rPr lang="it-IT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706071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7037F-A5B6-9E0D-7B5E-FB42644A7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1A77F-8C57-3AA1-099B-CE2AF0D875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AI and Imaging in </a:t>
            </a:r>
            <a:r>
              <a:rPr lang="en-GB" dirty="0" err="1"/>
              <a:t>Heathcare</a:t>
            </a:r>
            <a:endParaRPr lang="en-US" dirty="0"/>
          </a:p>
        </p:txBody>
      </p:sp>
      <p:pic>
        <p:nvPicPr>
          <p:cNvPr id="8" name="Picture Placeholder 7" descr="A green square with black center&#10;&#10;Description automatically generated">
            <a:extLst>
              <a:ext uri="{FF2B5EF4-FFF2-40B4-BE49-F238E27FC236}">
                <a16:creationId xmlns:a16="http://schemas.microsoft.com/office/drawing/2014/main" id="{CE459456-9B46-98AE-5844-EF78C9F9A98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95" r="295"/>
          <a:stretch>
            <a:fillRect/>
          </a:stretch>
        </p:blipFill>
        <p:spPr/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98CC8-B6CD-F50F-70C9-6097D98763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7D6A0-B280-A8F3-DDB8-B557E121D9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ACE8CAB-E72A-0855-53DA-31C9246765E3}"/>
              </a:ext>
            </a:extLst>
          </p:cNvPr>
          <p:cNvSpPr txBox="1"/>
          <p:nvPr/>
        </p:nvSpPr>
        <p:spPr>
          <a:xfrm>
            <a:off x="440527" y="1767107"/>
            <a:ext cx="71068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The </a:t>
            </a:r>
            <a:r>
              <a:rPr lang="it-IT" sz="2000" dirty="0" err="1"/>
              <a:t>CNNs</a:t>
            </a:r>
            <a:r>
              <a:rPr lang="it-IT" sz="2000" dirty="0"/>
              <a:t> are </a:t>
            </a:r>
            <a:r>
              <a:rPr lang="it-IT" sz="2000" dirty="0" err="1"/>
              <a:t>trained</a:t>
            </a:r>
            <a:r>
              <a:rPr lang="it-IT" sz="2000" dirty="0"/>
              <a:t> </a:t>
            </a:r>
            <a:r>
              <a:rPr lang="it-IT" sz="2000" dirty="0" err="1"/>
              <a:t>using</a:t>
            </a:r>
            <a:r>
              <a:rPr lang="it-IT" sz="2000" dirty="0"/>
              <a:t> </a:t>
            </a:r>
            <a:r>
              <a:rPr lang="it-IT" sz="2000" dirty="0" err="1"/>
              <a:t>labeled</a:t>
            </a:r>
            <a:r>
              <a:rPr lang="it-IT" sz="2000" dirty="0"/>
              <a:t> images. </a:t>
            </a:r>
          </a:p>
          <a:p>
            <a:r>
              <a:rPr lang="it-IT" sz="2000" dirty="0"/>
              <a:t>After the training, a testing </a:t>
            </a:r>
            <a:r>
              <a:rPr lang="it-IT" sz="2000" dirty="0" err="1"/>
              <a:t>phase</a:t>
            </a:r>
            <a:r>
              <a:rPr lang="it-IT" sz="2000" dirty="0"/>
              <a:t> </a:t>
            </a:r>
            <a:r>
              <a:rPr lang="it-IT" sz="2000" dirty="0" err="1"/>
              <a:t>occurs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aims</a:t>
            </a:r>
            <a:r>
              <a:rPr lang="it-IT" sz="2000" dirty="0"/>
              <a:t> to </a:t>
            </a:r>
            <a:r>
              <a:rPr lang="it-IT" sz="2000" dirty="0" err="1"/>
              <a:t>verify</a:t>
            </a:r>
            <a:r>
              <a:rPr lang="it-IT" sz="2000" dirty="0"/>
              <a:t> the performance of a network.</a:t>
            </a:r>
          </a:p>
          <a:p>
            <a:endParaRPr lang="it-IT" sz="2000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000" dirty="0" err="1">
                <a:sym typeface="Wingdings" panose="05000000000000000000" pitchFamily="2" charset="2"/>
              </a:rPr>
              <a:t>If</a:t>
            </a:r>
            <a:r>
              <a:rPr lang="it-IT" sz="2000" dirty="0">
                <a:sym typeface="Wingdings" panose="05000000000000000000" pitchFamily="2" charset="2"/>
              </a:rPr>
              <a:t> the </a:t>
            </a:r>
            <a:r>
              <a:rPr lang="it-IT" sz="2000" dirty="0" err="1">
                <a:sym typeface="Wingdings" panose="05000000000000000000" pitchFamily="2" charset="2"/>
              </a:rPr>
              <a:t>results</a:t>
            </a:r>
            <a:r>
              <a:rPr lang="it-IT" sz="2000" dirty="0">
                <a:sym typeface="Wingdings" panose="05000000000000000000" pitchFamily="2" charset="2"/>
              </a:rPr>
              <a:t> are </a:t>
            </a:r>
            <a:r>
              <a:rPr lang="it-IT" sz="2000" dirty="0" err="1">
                <a:sym typeface="Wingdings" panose="05000000000000000000" pitchFamily="2" charset="2"/>
              </a:rPr>
              <a:t>not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optimal</a:t>
            </a:r>
            <a:r>
              <a:rPr lang="it-IT" sz="2000" dirty="0">
                <a:sym typeface="Wingdings" panose="05000000000000000000" pitchFamily="2" charset="2"/>
              </a:rPr>
              <a:t>, </a:t>
            </a:r>
            <a:r>
              <a:rPr lang="it-IT" sz="2000" dirty="0" err="1">
                <a:sym typeface="Wingdings" panose="05000000000000000000" pitchFamily="2" charset="2"/>
              </a:rPr>
              <a:t>it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is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possible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change</a:t>
            </a:r>
            <a:r>
              <a:rPr lang="it-IT" sz="2000" dirty="0">
                <a:sym typeface="Wingdings" panose="05000000000000000000" pitchFamily="2" charset="2"/>
              </a:rPr>
              <a:t> network, </a:t>
            </a:r>
            <a:r>
              <a:rPr lang="it-IT" sz="2000" dirty="0" err="1">
                <a:sym typeface="Wingdings" panose="05000000000000000000" pitchFamily="2" charset="2"/>
              </a:rPr>
              <a:t>parameters</a:t>
            </a:r>
            <a:r>
              <a:rPr lang="it-IT" sz="2000" dirty="0">
                <a:sym typeface="Wingdings" panose="05000000000000000000" pitchFamily="2" charset="2"/>
              </a:rPr>
              <a:t> settings and in some case, the dataset;</a:t>
            </a:r>
          </a:p>
          <a:p>
            <a:pPr marL="342900" indent="-342900">
              <a:buFont typeface="Wingdings" panose="05000000000000000000" pitchFamily="2" charset="2"/>
              <a:buChar char="à"/>
            </a:pPr>
            <a:endParaRPr lang="it-IT" sz="20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it-IT" sz="2000" dirty="0">
                <a:sym typeface="Wingdings" panose="05000000000000000000" pitchFamily="2" charset="2"/>
              </a:rPr>
              <a:t>In the </a:t>
            </a:r>
            <a:r>
              <a:rPr lang="it-IT" sz="2000" dirty="0" err="1">
                <a:sym typeface="Wingdings" panose="05000000000000000000" pitchFamily="2" charset="2"/>
              </a:rPr>
              <a:t>other</a:t>
            </a:r>
            <a:r>
              <a:rPr lang="it-IT" sz="2000" dirty="0">
                <a:sym typeface="Wingdings" panose="05000000000000000000" pitchFamily="2" charset="2"/>
              </a:rPr>
              <a:t> hand, </a:t>
            </a:r>
            <a:r>
              <a:rPr lang="it-IT" sz="2000" dirty="0" err="1">
                <a:sym typeface="Wingdings" panose="05000000000000000000" pitchFamily="2" charset="2"/>
              </a:rPr>
              <a:t>if</a:t>
            </a:r>
            <a:r>
              <a:rPr lang="it-IT" sz="2000" dirty="0">
                <a:sym typeface="Wingdings" panose="05000000000000000000" pitchFamily="2" charset="2"/>
              </a:rPr>
              <a:t> the </a:t>
            </a:r>
            <a:r>
              <a:rPr lang="it-IT" sz="2000" dirty="0" err="1">
                <a:sym typeface="Wingdings" panose="05000000000000000000" pitchFamily="2" charset="2"/>
              </a:rPr>
              <a:t>results</a:t>
            </a:r>
            <a:r>
              <a:rPr lang="it-IT" sz="2000" dirty="0">
                <a:sym typeface="Wingdings" panose="05000000000000000000" pitchFamily="2" charset="2"/>
              </a:rPr>
              <a:t> are </a:t>
            </a:r>
            <a:r>
              <a:rPr lang="it-IT" sz="2000" dirty="0" err="1">
                <a:sym typeface="Wingdings" panose="05000000000000000000" pitchFamily="2" charset="2"/>
              </a:rPr>
              <a:t>optimal</a:t>
            </a:r>
            <a:r>
              <a:rPr lang="it-IT" sz="2000" dirty="0">
                <a:sym typeface="Wingdings" panose="05000000000000000000" pitchFamily="2" charset="2"/>
              </a:rPr>
              <a:t>, </a:t>
            </a:r>
            <a:r>
              <a:rPr lang="it-IT" sz="2000" dirty="0" err="1">
                <a:sym typeface="Wingdings" panose="05000000000000000000" pitchFamily="2" charset="2"/>
              </a:rPr>
              <a:t>it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is</a:t>
            </a:r>
            <a:r>
              <a:rPr lang="it-IT" sz="2000" dirty="0">
                <a:sym typeface="Wingdings" panose="05000000000000000000" pitchFamily="2" charset="2"/>
              </a:rPr>
              <a:t> a model </a:t>
            </a:r>
            <a:r>
              <a:rPr lang="it-IT" sz="2000" dirty="0" err="1">
                <a:sym typeface="Wingdings" panose="05000000000000000000" pitchFamily="2" charset="2"/>
              </a:rPr>
              <a:t>able</a:t>
            </a:r>
            <a:r>
              <a:rPr lang="it-IT" sz="2000" dirty="0">
                <a:sym typeface="Wingdings" panose="05000000000000000000" pitchFamily="2" charset="2"/>
              </a:rPr>
              <a:t> to </a:t>
            </a:r>
            <a:r>
              <a:rPr lang="it-IT" sz="2000" dirty="0" err="1">
                <a:sym typeface="Wingdings" panose="05000000000000000000" pitchFamily="2" charset="2"/>
              </a:rPr>
              <a:t>classify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correctly</a:t>
            </a:r>
            <a:r>
              <a:rPr lang="it-IT" sz="2000" dirty="0">
                <a:sym typeface="Wingdings" panose="05000000000000000000" pitchFamily="2" charset="2"/>
              </a:rPr>
              <a:t> </a:t>
            </a:r>
            <a:r>
              <a:rPr lang="it-IT" sz="2000" dirty="0" err="1">
                <a:sym typeface="Wingdings" panose="05000000000000000000" pitchFamily="2" charset="2"/>
              </a:rPr>
              <a:t>bio</a:t>
            </a:r>
            <a:r>
              <a:rPr lang="it-IT" sz="2000" dirty="0">
                <a:sym typeface="Wingdings" panose="05000000000000000000" pitchFamily="2" charset="2"/>
              </a:rPr>
              <a:t>-images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6669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9">
            <a:extLst>
              <a:ext uri="{FF2B5EF4-FFF2-40B4-BE49-F238E27FC236}">
                <a16:creationId xmlns:a16="http://schemas.microsoft.com/office/drawing/2014/main" id="{DB4740A4-A1D9-E9B5-6838-073E13692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31352" y="2315256"/>
            <a:ext cx="4786877" cy="763899"/>
          </a:xfrm>
        </p:spPr>
        <p:txBody>
          <a:bodyPr>
            <a:noAutofit/>
          </a:bodyPr>
          <a:lstStyle/>
          <a:p>
            <a:r>
              <a:rPr lang="en-GB" sz="4000" b="1" dirty="0"/>
              <a:t>01. Cyber security in healthcare Imaging?</a:t>
            </a:r>
            <a:endParaRPr lang="en-US" sz="4000" b="1" dirty="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19A1C40A-BC04-C14E-7867-E3D7B15979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84061" y="0"/>
            <a:ext cx="2959129" cy="6871447"/>
            <a:chOff x="3084061" y="0"/>
            <a:chExt cx="2959129" cy="6871447"/>
          </a:xfrm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5521D96-1220-9A5F-FB15-764C14CD87A4}"/>
                </a:ext>
              </a:extLst>
            </p:cNvPr>
            <p:cNvSpPr/>
            <p:nvPr/>
          </p:nvSpPr>
          <p:spPr>
            <a:xfrm rot="10800000">
              <a:off x="3498189" y="177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37359AB-4FC7-AF1F-096F-69BD733B876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84061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" name="Picture Placeholder 14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4CBDA013-3174-52C6-6265-5838725B182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3124" r="13124"/>
          <a:stretch>
            <a:fillRect/>
          </a:stretch>
        </p:blipFill>
        <p:spPr/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77DCCB9-AEB6-7AA5-F202-4946F5DED08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6EE07CE2-0C87-3ABF-6818-85B27F64F2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B71898A-A746-B5E1-21C0-444A8704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379465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C15CCAF-B227-4420-8A82-899C4EC33714}">
  <ds:schemaRefs>
    <ds:schemaRef ds:uri="http://schemas.microsoft.com/office/infopath/2007/PartnerControls"/>
    <ds:schemaRef ds:uri="http://schemas.microsoft.com/sharepoint/v3"/>
    <ds:schemaRef ds:uri="http://purl.org/dc/elements/1.1/"/>
    <ds:schemaRef ds:uri="230e9df3-be65-4c73-a93b-d1236ebd677e"/>
    <ds:schemaRef ds:uri="16c05727-aa75-4e4a-9b5f-8a80a1165891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71af3243-3dd4-4a8d-8c0d-dd76da1f02a5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2040</Words>
  <Application>Microsoft Office PowerPoint</Application>
  <PresentationFormat>Widescreen</PresentationFormat>
  <Paragraphs>275</Paragraphs>
  <Slides>42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42</vt:i4>
      </vt:variant>
    </vt:vector>
  </HeadingPairs>
  <TitlesOfParts>
    <vt:vector size="50" baseType="lpstr">
      <vt:lpstr>Arial</vt:lpstr>
      <vt:lpstr>Book Antiqua</vt:lpstr>
      <vt:lpstr>Calibri</vt:lpstr>
      <vt:lpstr>Century Gothic</vt:lpstr>
      <vt:lpstr>Courier New</vt:lpstr>
      <vt:lpstr>Montserrat</vt:lpstr>
      <vt:lpstr>Wingdings</vt:lpstr>
      <vt:lpstr>Custom</vt:lpstr>
      <vt:lpstr>Cyber security in healthcare Imaging: Explainable AI and Adversarial Machine Learning</vt:lpstr>
      <vt:lpstr>Outline</vt:lpstr>
      <vt:lpstr>Presentazione standard di PowerPoint</vt:lpstr>
      <vt:lpstr>Imaging in Healthcare</vt:lpstr>
      <vt:lpstr>Artificial Intelligence (AI)</vt:lpstr>
      <vt:lpstr>AI/ML/DL</vt:lpstr>
      <vt:lpstr>AI and Imaging in Heathcare</vt:lpstr>
      <vt:lpstr>AI and Imaging in Heathcare</vt:lpstr>
      <vt:lpstr>Presentazione standard di PowerPoint</vt:lpstr>
      <vt:lpstr>Cyber security in healthcare Imaging?</vt:lpstr>
      <vt:lpstr>Cyber security in healthcare Imaging?</vt:lpstr>
      <vt:lpstr>Cyber security in healthcare Imaging?</vt:lpstr>
      <vt:lpstr>Cyber security in healthcare Imaging?</vt:lpstr>
      <vt:lpstr>Presentazione standard di PowerPoint</vt:lpstr>
      <vt:lpstr>What is Explainability?</vt:lpstr>
      <vt:lpstr>AI in biomedical imaging: a general approach</vt:lpstr>
      <vt:lpstr>AI in biomedical imaging: a general approach</vt:lpstr>
      <vt:lpstr>Qualitative results</vt:lpstr>
      <vt:lpstr>Class Activation Mapping</vt:lpstr>
      <vt:lpstr>CAM in biomedical imaging</vt:lpstr>
      <vt:lpstr>CAMs typologies</vt:lpstr>
      <vt:lpstr>Advantages of the CAM</vt:lpstr>
      <vt:lpstr>Limitation of the CAM</vt:lpstr>
      <vt:lpstr>Presentazione standard di PowerPoint</vt:lpstr>
      <vt:lpstr>Definition</vt:lpstr>
      <vt:lpstr>Main Features</vt:lpstr>
      <vt:lpstr>Main Features</vt:lpstr>
      <vt:lpstr>Why Adversarial Machine Learning?</vt:lpstr>
      <vt:lpstr>Countermeasures</vt:lpstr>
      <vt:lpstr>  04. Applications</vt:lpstr>
      <vt:lpstr>AD classifications (1)</vt:lpstr>
      <vt:lpstr>AD classifications (2)</vt:lpstr>
      <vt:lpstr>AD classifications (3)</vt:lpstr>
      <vt:lpstr>Cervical Cancer classifications</vt:lpstr>
      <vt:lpstr>Covid-19 Detection</vt:lpstr>
      <vt:lpstr>Diabetic Retinopathy Application (1)</vt:lpstr>
      <vt:lpstr>Diabetic Retinopathy Application (2)</vt:lpstr>
      <vt:lpstr>Applications in Adversarial contest (1)</vt:lpstr>
      <vt:lpstr>Applications in Adversarial contest (2)</vt:lpstr>
      <vt:lpstr>  05. Conclusion</vt:lpstr>
      <vt:lpstr>Conclusion and future activities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CyberSecPro Training Presentation Template</dc:title>
  <dc:subject>CyberSecPro Modules</dc:subject>
  <dc:creator/>
  <cp:lastModifiedBy/>
  <cp:revision>1</cp:revision>
  <dcterms:created xsi:type="dcterms:W3CDTF">2023-07-18T15:28:54Z</dcterms:created>
  <dcterms:modified xsi:type="dcterms:W3CDTF">2024-03-21T10:35:26Z</dcterms:modified>
  <cp:version>Ver-1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