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5"/>
  </p:notesMasterIdLst>
  <p:handoutMasterIdLst>
    <p:handoutMasterId r:id="rId26"/>
  </p:handoutMasterIdLst>
  <p:sldIdLst>
    <p:sldId id="376" r:id="rId5"/>
    <p:sldId id="407" r:id="rId6"/>
    <p:sldId id="388" r:id="rId7"/>
    <p:sldId id="408" r:id="rId8"/>
    <p:sldId id="409" r:id="rId9"/>
    <p:sldId id="452" r:id="rId10"/>
    <p:sldId id="451" r:id="rId11"/>
    <p:sldId id="440" r:id="rId12"/>
    <p:sldId id="468" r:id="rId13"/>
    <p:sldId id="469" r:id="rId14"/>
    <p:sldId id="479" r:id="rId15"/>
    <p:sldId id="439" r:id="rId16"/>
    <p:sldId id="472" r:id="rId17"/>
    <p:sldId id="473" r:id="rId18"/>
    <p:sldId id="474" r:id="rId19"/>
    <p:sldId id="475" r:id="rId20"/>
    <p:sldId id="476" r:id="rId21"/>
    <p:sldId id="477" r:id="rId22"/>
    <p:sldId id="478" r:id="rId23"/>
    <p:sldId id="3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81840" autoAdjust="0"/>
  </p:normalViewPr>
  <p:slideViewPr>
    <p:cSldViewPr snapToGrid="0" showGuides="1">
      <p:cViewPr varScale="1">
        <p:scale>
          <a:sx n="90" d="100"/>
          <a:sy n="90" d="100"/>
        </p:scale>
        <p:origin x="81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12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29/5/2024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29/5/2024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'#'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le misure adottate durante la risposta all'incidente, compresi il rilevamento e l'isolamento dei sistemi interessati.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l'importanza del coordinamento con i servizi di emergenza per gestire efficacemente la crisi.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misure implementate per prevenire attacchi futuri, come il potenziamento della sicurezza degli SCADA e la conduzione di regolari audit di sicurezza e formazione del personale.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77627774"/>
      </p:ext>
    </p:extLst>
  </p:cSld>
  <p:clrMapOvr>
    <a:masterClrMapping/>
  </p:clrMapOvr>
</p:notes>
</file>

<file path=ppt/notesSlides/notesSlide1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principi etici fondamentali che dovrebbero guidare le pratiche di sicurezza delle infrastrutture critiche.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i dilemmi etici che sorgono nel bilanciare le esigenze di sicurezza con i diritti e le libertà individuali.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questioni etiche relative alla sorveglianza, alla raccolta e all'utilizzo dei dati nella sicurezza delle infrastrutture critiche.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138011"/>
      </p:ext>
    </p:extLst>
  </p:cSld>
  <p:clrMapOvr>
    <a:masterClrMapping/>
  </p:clrMapOvr>
</p:notes>
</file>

<file path=ppt/notesSlides/notesSlide1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i principali quadri normativi e regolamenti relativi alla sicurezza delle infrastrutture critiche.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requisiti di conformità e l'importanza di aderire agli standard e alle linee guida legali.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i problemi di privacy, concentrandosi sulla protezione dei dati personali e riducendo al minimo il rischio di violazione dei dati.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2542887"/>
      </p:ext>
    </p:extLst>
  </p:cSld>
  <p:clrMapOvr>
    <a:masterClrMapping/>
  </p:clrMapOvr>
</p:notes>
</file>

<file path=ppt/notesSlides/notesSlide1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il ruolo della consapevolezza e della preparazione del pubblico nel migliorare la resilienza della comunità.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l'importanza di mantenere la fiducia del pubblico attraverso una comunicazione trasparente e pratiche di sicurezza 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la necessità di equità sociale per garantire a tutti i membri della comunità l'accesso ai servizi essenziali durante le crisi.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401019"/>
      </p:ext>
    </p:extLst>
  </p:cSld>
  <p:clrMapOvr>
    <a:masterClrMapping/>
  </p:clrMapOvr>
</p:notes>
</file>

<file path=ppt/notesSlides/notesSlide1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sfide etiche e legali associate alle tecnologie emergenti come AI, IoT e blockchain.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Evidenziano questioni specifiche come i pregiudizi negli algoritmi di IA, i problemi di privacy dei dati con i dispositivi IoT e l'uso etico delle tecnologie di sorveglianza.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le sfide legali nella regolamentazione di queste tecnologie, comprese le lacune nelle normative esistenti, le questioni giurisdizionali e le difficoltà di applicazione.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1997599"/>
      </p:ext>
    </p:extLst>
  </p:cSld>
  <p:clrMapOvr>
    <a:masterClrMapping/>
  </p:clrMapOvr>
</p:notes>
</file>

<file path=ppt/notesSlides/notesSlide1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il concetto di Privacy by Design e la sua importanza nella protezione dei dati personali.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lo sviluppo e l'implementazione di linee guida etiche per garantire pratiche di sicurezza responsabili.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l'importanza di coinvolgere diverse parti interessate, compreso il pubblico, nei processi decisionali per affrontare efficacemente le questioni etiche e di privacy.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8353220"/>
      </p:ext>
    </p:extLst>
  </p:cSld>
  <p:clrMapOvr>
    <a:masterClrMapping/>
  </p:clrMapOvr>
</p:notes>
</file>

<file path=ppt/notesSlides/notesSlide1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un quadro generale dello scenario, descrivendo l'implementazione della rete intelligente e le relative problematiche etiche e di privacy.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Discutete l'impatto di queste preoccupazioni sulla percezione e sulla fiducia del pubblico, nonché sul potenziale controllo normativo e sulle violazioni dei dati.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6661749"/>
      </p:ext>
    </p:extLst>
  </p:cSld>
  <p:clrMapOvr>
    <a:masterClrMapping/>
  </p:clrMapOvr>
</p:notes>
</file>

<file path=ppt/notesSlides/notesSlide1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le misure adottate per rispondere ai problemi etici e di privacy, tra cui l'esecuzione di valutazioni dell'impatto sulla privacy e il coinvolgimento della comunità per affrontare le preoccupazioni del pubblico.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misure di mitigazione implementate per proteggere i dati, come ad esempio solide misure di protezione dei dati e lo sviluppo di linee guida etiche per l'utilizzo dei dati.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l'importanza di garantire la conformità alle norme sulla privacy per mantenere la fiducia del pubblico ed evitare sanzioni normative.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71913395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Dare il benvenuto ai partecipanti alla sessione.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Presentatevi e descrivete brevemente il vostro background nel campo della cybersecurity e delle tecnologie energetiche.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Menzionate l'obiettivo della presentazione odierna: fornire una panoramica delle sfide della cybersicurezza nelle tecnologie energetiche emergenti.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i vari tipi di minacce informatiche che le infrastrutture critiche devono affrontare.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misure di sicurezza della rete, sottolineando l'importanza della crittografia e di firewall robusti.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l'importanza di una strategia coordinata di risposta agli incidenti e di tecniche di rilevamento avanzate per affrontare e mitigare tempestivamente le minacce informatiche.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il concetto di difesa perimetrale, comprese le misure di sicurezza fisiche (ad esempio, recinzioni, sorveglianza) e digitali (ad esempio, firewall).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come funzionano i sistemi di rilevamento delle intrusioni (IDS) e i sistemi di prevenzione delle intrusioni (IPS) per identificare e ridurre le minacce potenziali.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come questi sistemi possano essere implementati in infrastrutture critiche come le reti elettriche per migliorare la sicurezza.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4055844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l'importanza della pianificazione della resilienza per mantenere la funzionalità delle infrastrutture critiche durante le interruzioni.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componenti chiave di un piano di ripristino di emergenza, compresi i backup dei dati e le procedure di ripristino del sistema.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gli elementi di un piano di continuità aziendale, concentrandosi sul mantenimento dei servizi essenziali durante le emergenze.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88431604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Definire il recupero dinamico e il suo significato nel contesto degli attacchi informatici.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Discutete le strategie, come i sistemi ridondanti e il failover automatico, che aiutano a garantire un rapido ripristino.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Presentare un caso di studio che illustri il successo del recupero dinamico in uno scenario reale.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5653421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il concetto di consapevolezza situazionale e la sua importanza nella sicurezza informatica.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il ruolo dell'intelligence sulle minacce informatiche nell'identificare e mitigare le minacce emergenti.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strumenti come i sistemi SIEM e le piattaforme di threat intelligence che aiutano a raggiungere la consapevolezza della situazione.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5986176"/>
      </p:ext>
    </p:extLst>
  </p:cSld>
  <p:clrMapOvr>
    <a:masterClrMapping/>
  </p:clrMapOvr>
</p:notes>
</file>

<file path=ppt/notesSlides/notesSlide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un quadro generale dello scenario, descrivendo la natura dell'attacco informatico coordinato e il suo impatto immediato sulle operazioni del servizio idrico.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implicazioni più ampie per la salute e la sicurezza pubblica, nonché le conseguenze economiche.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186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'#'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Sicurezza delle infrastrutture energetiche critiche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CSP008_C_E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Panoramica dello scenario "Attacco informatico coordinato a un'azienda idrica".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Descrizione: Un attacco informatico coordinato prende di mira i sistemi SCADA di un'azienda idrica, interrompendo i processi di approvvigionamento e trattamento dell'acqua.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Impatto: Rischi per la salute pubblica, interruzioni operative, perdite economiche.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1005001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7. Risposta e mitigazione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Risposta: Rilevamento dell'incidente, isolamento dei sistemi interessati, coordinamento con i servizi di emergenza.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Mitigazione: Rafforzamento della sicurezza dello SCADA, controlli regolari della sicurezza, formazione del personale sulla risposta agli incidenti informatici.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5216800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Schema di formazione: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Argomento-06 - Privacy, implicazioni etiche, legali e sociali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Considerazioni etiche sulla sicurezza delle infrastrutture critiche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Aspetti legali e problemi di privacy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Impatto sociale della sicurezza delle infrastrutture critiche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Sfide etiche e legali nelle tecnologie emergenti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Strategie per affrontare i problemi etici e di privacy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dello scenario "Considerazioni sulla privacy e sull'etica nell'implementazione delle Smart Grid".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Risposta e mitigazione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239783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Considerazioni etiche sulla sicurezza delle infrastrutture critiche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Principi etici: Garantire privacy, correttezza e trasparenza nelle pratiche di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Dilemmi: Bilanciare le esigenze di sicurezza con i diritti e le libertà individuali.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Questioni etiche nella sorveglianza, nella raccolta e nell'utilizzo dei dati.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5048099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Aspetti legali e problemi di privacy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Quadri legali: Regolamenti chiave come GDPR, HIPAA e leggi specifiche del settore.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Requisiti di conformità: Garantire il rispetto degli standard e delle linee guida legali.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Problemi di privacy: Protezione dei dati personali, minimizzazione delle violazioni dei dati.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2009512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Impatto sociale della sicurezza delle infrastrutture critiche</a:t>
            </a:r>
            <a:endParaRPr lang="en-US" sz="1800" dirty="0"/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Resilienza della comunità: Ruolo della consapevolezza e della preparazione del pubblico nel migliorare la resilienza.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Fiducia del pubblico: Mantenere la fiducia del pubblico attraverso una comunicazione trasparente e pratiche 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Equità sociale: Garantire un accesso equo ai servizi essenziali durante le crisi.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4174665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Sfide etiche e legali nelle tecnologie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Tecnologie emergenti: AI, IoT, blockchain e le loro implicazioni per la sicurezza delle infrastrutture critiche.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Sfide etiche: Bias nell'IA, problemi di privacy dei dati, uso etico delle tecnologie di sorveglianza.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Sfide legali: Lacune normative, problemi giurisdizionali, difficoltà di applicazione.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1006864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Strategie per affrontare la privacy e le questioni etiche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Privacy by Design: Incorporare le considerazioni sulla privacy nella progettazione di sistemi e processi.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Linee guida etiche: Sviluppare e rispettare le linee guida etiche per le pratiche di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Coinvolgimento degli stakeholder: Coinvolgere diverse parti interessate nei processi decisionali.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3492500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Panoramica dello scenario "Considerazioni etiche e sulla privacy nell'implementazione delle Smart Grid".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Descrizione: L'implementazione di un sistema di reti intelligenti solleva problemi etici e di privacy per quanto riguarda la raccolta e l'utilizzo dei dati.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Impatto: Riscontro pubblico, controllo normativo, potenziali violazioni dei dati.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9953627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7. Risposta e mitigazione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Risposta: Conduzione di valutazioni d'impatto sulla privacy, coinvolgimento della comunità, risposta alle preoccupazioni del pubblico.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Mitigazione: Implementare solide misure di protezione dei dati, sviluppare linee guida etiche per l'utilizzo dei dati, garantire la conformità alle normative sulla privacy.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8296383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nelle tecnologie emergenti per la rete energetica - Panoramica del corso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T5.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39682" y="1315846"/>
            <a:ext cx="6732236" cy="533400"/>
          </a:xfrm>
        </p:spPr>
        <p:txBody>
          <a:bodyPr>
            <a:noAutofit/>
          </a:bodyPr>
          <a:lstStyle/>
          <a:p>
            <a:r>
              <a:rPr lang="en-US" sz="1700" dirty="0"/>
              <a:t>Sicurezza e resilienza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</p:spPr>
        <p:txBody>
          <a:bodyPr/>
          <a:lstStyle/>
          <a:p>
            <a:r>
              <a:rPr lang="en-US" dirty="0"/>
              <a:t>T6.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9682" y="2035410"/>
            <a:ext cx="5885179" cy="533400"/>
          </a:xfrm>
        </p:spPr>
        <p:txBody>
          <a:bodyPr>
            <a:normAutofit/>
          </a:bodyPr>
          <a:lstStyle/>
          <a:p>
            <a:r>
              <a:rPr lang="en-US" sz="1700" dirty="0"/>
              <a:t>Privacy, implicazioni etiche, legali e sociali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2F6E1-52FE-AF94-1D48-6D51798C9F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0EED8E-D248-73B5-CADD-05DFE6A0B06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797B75-1EF7-C863-7738-C5305F207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E9B2D70-3673-D8F4-9950-A16599BB5A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91CE604-BB55-F236-866D-A4C80CB9DA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9DA8128-E02C-0244-DB03-DF17F76084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524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Schema di formazione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Argomento-05 - Sicurezza e resilienza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Cybersecurity per le infrastrutture critiche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Difesa perimetrale e rilevamento delle intrusioni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Strategie di resilienza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Recupero dinamico contro gli attacchi informatici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Consapevolezza situazionale e intelligence sulle minacce informatiche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dello scenario "Attacco informatico coordinato a un'azienda idrica".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Risposta e mitigazione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08155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Cybersecurity per le infrastrutture critiche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Minacce informatiche: Malware, ransomware, phishing, attacchi DDoS.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Sicurezza di rete: Crittografia, firewall, sistemi di rilevamento/prevenzione delle intrusioni (IDS/IPS).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Risposta agli incidenti: Strategie di risposta coordinate, tecniche di rilevamento avanzate.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Difesa perimetrale e rilevamento delle intrusioni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Difesa perimetrale: Misure fisiche e digitali per proteggere i confini delle infrastrutture critiche.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Rilevamento delle intrusioni: IDS/IPS, rilevamento di anomalie, analisi comportamentale.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Implementazione di IDS/IPS in una rete elettrica.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34681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Strategie di resilienza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Pianificazione della resilienza: Sviluppo di piani per garantire la continuità delle operazioni durante le interruzioni.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Piano di ripristino in caso di disastro: Le fasi di recupero da incidenti gravi, con il ripristino delle funzioni critiche.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Piano di continuità aziendale: Garantire l'operatività dei servizi essenziali.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3369204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Recupero dinamico contro gli attacchi informatici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Recupero dinamico: Tecniche per ripristinare rapidamente le operazioni dopo un attacco informatico.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Strategie: Utilizzo di sistemi ridondanti, failover automatico e monitoraggio in tempo reale.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Caso di studio di un recupero dinamico di successo in un'azienda energetica.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872698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Consapevolezza situazionale e intelligence sulle minacce informatiche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Consapevolezza situazionale: Monitoraggio e analisi in tempo reale delle minacce informatiche.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Informazioni sulle minacce: Condividere i dati sulle minacce e le vulnerabilità emergenti.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Strumenti: Utilizzo di sistemi SIEM (Security Information and Event Management), piattaforme di threat intelligence.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453059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>Theme-CyberSecPro-1</ap:Template>
  <ap:TotalTime>0</ap:TotalTime>
  <ap:Words>1590</ap:Words>
  <ap:Application>Microsoft Office PowerPoint</ap:Application>
  <ap:PresentationFormat>Widescreen</ap:PresentationFormat>
  <ap:Paragraphs>156</ap:Paragraphs>
  <ap:Slides>20</ap:Slides>
  <ap:Notes>17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ap:HeadingPairs>
  <ap:TitlesOfParts>
    <vt:vector baseType="lpstr" size="27">
      <vt:lpstr>Aptos</vt:lpstr>
      <vt:lpstr>Book Antiqua</vt:lpstr>
      <vt:lpstr>Calibri</vt:lpstr>
      <vt:lpstr>Century Gothic</vt:lpstr>
      <vt:lpstr>Courier New</vt:lpstr>
      <vt:lpstr>Symbol</vt:lpstr>
      <vt:lpstr>Custom</vt:lpstr>
      <vt:lpstr>Critical Energy Infrastructure Security</vt:lpstr>
      <vt:lpstr>PowerPoint Presentation</vt:lpstr>
      <vt:lpstr>Cybersecurity in Emerging Technologies for the Energy Network – Course Overview</vt:lpstr>
      <vt:lpstr>Training Outline Topic-05 - Security and Resilience</vt:lpstr>
      <vt:lpstr>1. Cybersecurity for Critical Infrastructures</vt:lpstr>
      <vt:lpstr>2. Perimeter Defense and Intrusion Detection</vt:lpstr>
      <vt:lpstr>3. Resilience Strategies</vt:lpstr>
      <vt:lpstr>4. Dynamic Recovery Against Cyber Attacks</vt:lpstr>
      <vt:lpstr>5. Situational Awareness and Cyber Threat Intelligence</vt:lpstr>
      <vt:lpstr>6. Scenario Overview “Coordinated Cyber Attack on a Water Utility”</vt:lpstr>
      <vt:lpstr>7. Response and Mitigation</vt:lpstr>
      <vt:lpstr>Training Outline:   Topic-06 - Privacy, Ethical, Legal, and Social Implications</vt:lpstr>
      <vt:lpstr>1. Ethical Considerations in Critical Infrastructure Security</vt:lpstr>
      <vt:lpstr>2. Legal Aspects and Privacy Concerns</vt:lpstr>
      <vt:lpstr>3. Social Impacts of Critical Infrastructure Security</vt:lpstr>
      <vt:lpstr>4. Ethical and Legal Challenges in Emerging Technologies</vt:lpstr>
      <vt:lpstr>5. Strategies for Addressing Privacy and Ethical Issues</vt:lpstr>
      <vt:lpstr>6. Scenario Overview “Privacy and Ethical Considerations in Smart Grid Implementation”</vt:lpstr>
      <vt:lpstr>7. Response and Mitigation</vt:lpstr>
      <vt:lpstr>Thank you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2024-05-29T13:58:35.0000000Z</dcterms:modified>
  <version>Ver-1</version>
  <keywords>, docId:0172A9465B82953133519C28718B87DE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