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2192000"/>
  <p:notesSz cx="6858000" cy="9144000"/>
  <p:embeddedFontLst>
    <p:embeddedFont>
      <p:font typeface="Book Antiqua"/>
      <p:regular r:id="rId26"/>
      <p:bold r:id="rId27"/>
      <p:italic r:id="rId28"/>
      <p:boldItalic r:id="rId29"/>
    </p:embeddedFon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34" roundtripDataSignature="AMtx7mjwUA6JwmB8UXhKW4Lj4MmGU2wC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BookAntiqua-regular.fntdata"/><Relationship Id="rId25" Type="http://schemas.openxmlformats.org/officeDocument/2006/relationships/slide" Target="slides/slide20.xml"/><Relationship Id="rId28" Type="http://schemas.openxmlformats.org/officeDocument/2006/relationships/font" Target="fonts/BookAntiqua-italic.fntdata"/><Relationship Id="rId27" Type="http://schemas.openxmlformats.org/officeDocument/2006/relationships/font" Target="fonts/BookAntiqu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BookAntiqua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5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Welcome the participants to the session.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Introduce yourself and briefly outline your background in cybersecurity and energy technologies.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Mention the goal of today’s presentation: to provide an overview of cybersecurity challenges in emerging energy technologies.</a:t>
            </a:r>
            <a:endParaRPr/>
          </a:p>
        </p:txBody>
      </p:sp>
      <p:sp>
        <p:nvSpPr>
          <p:cNvPr id="248" name="Google Shape;24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Introduce the various types of cyber threats that critical infrastructures face.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network security measures, emphasizing the importance of encryption and robust firewalls.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Explain the importance of a coordinated incident response strategy and advanced detection techniques to promptly address and mitigate cyber threats.</a:t>
            </a:r>
            <a:endParaRPr/>
          </a:p>
        </p:txBody>
      </p:sp>
      <p:sp>
        <p:nvSpPr>
          <p:cNvPr id="262" name="Google Shape;26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concept of perimeter defense, including both physical security measures (e.g., fencing, surveillance) and digital measures (e.g., firewalls).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Explain how intrusion detection systems (IDS) and intrusion prevention systems (IPS) work to identify and mitigate potential threats.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Provide examples of how these systems can be implemented in critical infrastructures like power grids to enhance security.</a:t>
            </a:r>
            <a:endParaRPr/>
          </a:p>
        </p:txBody>
      </p:sp>
      <p:sp>
        <p:nvSpPr>
          <p:cNvPr id="276" name="Google Shape;27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Explain the importance of resilience planning in maintaining the functionality of critical infrastructures during disruptions.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key components of a disaster recovery plan, including data backups and system restoration procedures.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Highlight the elements of a business continuity plan, focusing on maintaining essential services during emergencies.</a:t>
            </a:r>
            <a:endParaRPr/>
          </a:p>
        </p:txBody>
      </p:sp>
      <p:sp>
        <p:nvSpPr>
          <p:cNvPr id="290" name="Google Shape;29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Define dynamic recovery and its significance in the context of cyber attacks.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strategies such as redundant systems and automated failover that help ensure quick recovery.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Present a case study illustrating successful dynamic recovery in a real-world scenario.</a:t>
            </a:r>
            <a:endParaRPr/>
          </a:p>
        </p:txBody>
      </p:sp>
      <p:sp>
        <p:nvSpPr>
          <p:cNvPr id="304" name="Google Shape;30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Explain the concept of situational awareness and its importance in cybersecurity.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role of cyber threat intelligence in identifying and mitigating emerging threats.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Introduce tools such as SIEM systems and threat intelligence platforms that aid in achieving situational awareness.</a:t>
            </a:r>
            <a:endParaRPr/>
          </a:p>
        </p:txBody>
      </p:sp>
      <p:sp>
        <p:nvSpPr>
          <p:cNvPr id="318" name="Google Shape;31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Provide background on the scenario, describing the nature of the coordinated cyber attack and its immediate impact on the water utility's operations.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broader implications for public health and safety, as well as the economic consequences.</a:t>
            </a:r>
            <a:endParaRPr/>
          </a:p>
        </p:txBody>
      </p:sp>
      <p:sp>
        <p:nvSpPr>
          <p:cNvPr id="332" name="Google Shape;33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Explain the steps taken during the incident response, including detection and isolation of affected systems.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Highlight the importance of coordination with emergency services to manage the crisis effectively.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measures implemented to prevent future attacks, such as enhancing SCADA security and conducting regular security audits and staff training.</a:t>
            </a:r>
            <a:endParaRPr/>
          </a:p>
        </p:txBody>
      </p:sp>
      <p:sp>
        <p:nvSpPr>
          <p:cNvPr id="346" name="Google Shape;34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fundamental ethical principles that should guide critical infrastructure security practices.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Highlight the ethical dilemmas that arise in balancing security needs with individual rights and freedoms.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Provide examples of ethical issues related to surveillance, data collection, and usage in critical infrastructure security.</a:t>
            </a:r>
            <a:endParaRPr/>
          </a:p>
        </p:txBody>
      </p:sp>
      <p:sp>
        <p:nvSpPr>
          <p:cNvPr id="373" name="Google Shape;37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Introduce key legal frameworks and regulations relevant to critical infrastructure security.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compliance requirements and the importance of adhering to legal standards and guidelines.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Highlight privacy concerns, focusing on the protection of personal data and minimizing the risk of data breaches.</a:t>
            </a:r>
            <a:endParaRPr/>
          </a:p>
        </p:txBody>
      </p:sp>
      <p:sp>
        <p:nvSpPr>
          <p:cNvPr id="387" name="Google Shape;38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Explain the role of public awareness and preparedness in enhancing community resilience.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importance of maintaining public trust through transparent communication and ethical security practices.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Highlight the need for social equity in ensuring that all community members have access to essential services during crises.</a:t>
            </a:r>
            <a:endParaRPr/>
          </a:p>
        </p:txBody>
      </p:sp>
      <p:sp>
        <p:nvSpPr>
          <p:cNvPr id="401" name="Google Shape;401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ethical and legal challenges associated with emerging technologies like AI, IoT, and blockchain.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Highlight specific issues such as bias in AI algorithms, data privacy concerns with IoT devices, and the ethical use of surveillance technologies.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Explain the legal challenges in regulating these technologies, including gaps in existing regulations, jurisdictional issues, and enforcement difficulties.</a:t>
            </a:r>
            <a:endParaRPr/>
          </a:p>
        </p:txBody>
      </p:sp>
      <p:sp>
        <p:nvSpPr>
          <p:cNvPr id="415" name="Google Shape;415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Explain the concept of Privacy by Design and its importance in protecting personal data.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development and implementation of ethical guidelines to ensure responsible security practices.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Highlight the importance of engaging diverse stakeholders, including the public, in decision-making processes to address privacy and ethical issues effectively.</a:t>
            </a:r>
            <a:endParaRPr/>
          </a:p>
        </p:txBody>
      </p:sp>
      <p:sp>
        <p:nvSpPr>
          <p:cNvPr id="429" name="Google Shape;429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Provide background on the scenario, describing the smart grid implementation and the associated privacy and ethical concerns.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impact of these concerns on public perception and trust, as well as potential regulatory scrutiny and data breaches.</a:t>
            </a:r>
            <a:endParaRPr/>
          </a:p>
        </p:txBody>
      </p:sp>
      <p:sp>
        <p:nvSpPr>
          <p:cNvPr id="443" name="Google Shape;44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6" name="Google Shape;45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Explain the steps taken to respond to the privacy and ethical concerns, including conducting privacy impact assessments and engaging with the community to address public concerns.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Discuss the mitigation measures implemented to protect data, such as robust data protection measures and the development of ethical guidelines for data usage.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Highlight the importance of ensuring compliance with privacy regulations to maintain public trust and avoid regulatory penalties.</a:t>
            </a:r>
            <a:endParaRPr/>
          </a:p>
        </p:txBody>
      </p:sp>
      <p:sp>
        <p:nvSpPr>
          <p:cNvPr id="457" name="Google Shape;457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32131" y="-30007"/>
            <a:ext cx="6064493" cy="687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2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22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" name="Google Shape;19;p22"/>
          <p:cNvSpPr txBox="1"/>
          <p:nvPr>
            <p:ph idx="3" type="body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0" name="Google Shape;20;p22"/>
          <p:cNvCxnSpPr/>
          <p:nvPr/>
        </p:nvCxnSpPr>
        <p:spPr>
          <a:xfrm flipH="1">
            <a:off x="4559556" y="-10665"/>
            <a:ext cx="1930144" cy="687729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showMasterSp="0">
  <p:cSld name="Agenda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23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cxnSp>
        <p:nvCxnSpPr>
          <p:cNvPr id="24" name="Google Shape;24;p23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2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2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4" name="Google Shape;34;p23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4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1" name="Google Shape;41;p2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2" name="Google Shape;42;p24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43;p24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2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bg>
      <p:bgPr>
        <a:solidFill>
          <a:schemeClr val="dk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/>
          <p:nvPr>
            <p:ph type="ctrTitle"/>
          </p:nvPr>
        </p:nvSpPr>
        <p:spPr>
          <a:xfrm>
            <a:off x="6615541" y="715654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" type="subTitle"/>
          </p:nvPr>
        </p:nvSpPr>
        <p:spPr>
          <a:xfrm>
            <a:off x="6605708" y="24314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9" name="Google Shape;49;p25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0" name="Google Shape;50;p25"/>
          <p:cNvSpPr txBox="1"/>
          <p:nvPr>
            <p:ph idx="3" type="body"/>
          </p:nvPr>
        </p:nvSpPr>
        <p:spPr>
          <a:xfrm>
            <a:off x="6605708" y="33486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ourier New"/>
              <a:buChar char="o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51" name="Google Shape;51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 showMasterSp="0">
  <p:cSld name="Closing Slide">
    <p:bg>
      <p:bgPr>
        <a:solidFill>
          <a:schemeClr val="dk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p26"/>
          <p:cNvGrpSpPr/>
          <p:nvPr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54" name="Google Shape;54;p2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140328" y="2242"/>
              <a:ext cx="6049150" cy="6862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55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" name="Google Shape;56;p26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/>
          <p:nvPr>
            <p:ph idx="2" type="pic"/>
          </p:nvPr>
        </p:nvSpPr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8" name="Google Shape;58;p26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  <a:defRPr sz="16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Single line)" showMasterSp="0">
  <p:cSld name="Title and Content (Single line)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ctrTitle"/>
          </p:nvPr>
        </p:nvSpPr>
        <p:spPr>
          <a:xfrm>
            <a:off x="796322" y="408820"/>
            <a:ext cx="8935507" cy="949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7"/>
          <p:cNvSpPr txBox="1"/>
          <p:nvPr>
            <p:ph idx="1" type="body"/>
          </p:nvPr>
        </p:nvSpPr>
        <p:spPr>
          <a:xfrm>
            <a:off x="796322" y="1986061"/>
            <a:ext cx="5797550" cy="4015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2" name="Google Shape;62;p27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 showMasterSp="0">
  <p:cSld name="Title and Content 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7" name="Google Shape;67;p28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796322" y="2252394"/>
            <a:ext cx="5797518" cy="2532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69" name="Google Shape;69;p28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3" name="Google Shape;73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04430" y="5008931"/>
            <a:ext cx="3842918" cy="435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29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76" name="Google Shape;76;p2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" name="Google Shape;78;p29"/>
          <p:cNvSpPr/>
          <p:nvPr/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9" name="Google Shape;79;p29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1" name="Google Shape;81;p29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29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3" name="Google Shape;83;p29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4" name="Google Shape;84;p29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29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29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7" name="Google Shape;87;p29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29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9" name="Google Shape;89;p29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Dark" showMasterSp="0">
  <p:cSld name="Comparison Dark">
    <p:bg>
      <p:bgPr>
        <a:solidFill>
          <a:schemeClr val="dk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30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93" name="Google Shape;93;p3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" name="Google Shape;95;p30"/>
          <p:cNvSpPr txBox="1"/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0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7" name="Google Shape;97;p30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30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9" name="Google Shape;99;p30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0" name="Google Shape;100;p30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30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2" name="Google Shape;102;p30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3" name="Google Shape;103;p30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30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5" name="Google Shape;105;p3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sson Summary" showMasterSp="0">
  <p:cSld name="Lesson Summary"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1"/>
          <p:cNvSpPr txBox="1"/>
          <p:nvPr>
            <p:ph type="ctrTitle"/>
          </p:nvPr>
        </p:nvSpPr>
        <p:spPr>
          <a:xfrm>
            <a:off x="6599788" y="353962"/>
            <a:ext cx="4786877" cy="983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1"/>
          <p:cNvSpPr txBox="1"/>
          <p:nvPr>
            <p:ph idx="1" type="subTitle"/>
          </p:nvPr>
        </p:nvSpPr>
        <p:spPr>
          <a:xfrm>
            <a:off x="6599788" y="1517074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0" name="Google Shape;110;p31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1" name="Google Shape;111;p31"/>
          <p:cNvSpPr txBox="1"/>
          <p:nvPr>
            <p:ph idx="3" type="body"/>
          </p:nvPr>
        </p:nvSpPr>
        <p:spPr>
          <a:xfrm>
            <a:off x="6599788" y="2341261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2" name="Google Shape;112;p31"/>
          <p:cNvSpPr txBox="1"/>
          <p:nvPr>
            <p:ph idx="4" type="body"/>
          </p:nvPr>
        </p:nvSpPr>
        <p:spPr>
          <a:xfrm>
            <a:off x="6599789" y="2753247"/>
            <a:ext cx="3852296" cy="817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113" name="Google Shape;113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1"/>
          <p:cNvSpPr txBox="1"/>
          <p:nvPr>
            <p:ph idx="5" type="body"/>
          </p:nvPr>
        </p:nvSpPr>
        <p:spPr>
          <a:xfrm>
            <a:off x="6599788" y="3563285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5" name="Google Shape;115;p31"/>
          <p:cNvSpPr txBox="1"/>
          <p:nvPr>
            <p:ph idx="6" type="body"/>
          </p:nvPr>
        </p:nvSpPr>
        <p:spPr>
          <a:xfrm>
            <a:off x="6599788" y="3982578"/>
            <a:ext cx="3860546" cy="529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6" name="Google Shape;116;p31"/>
          <p:cNvSpPr txBox="1"/>
          <p:nvPr>
            <p:ph idx="7" type="body"/>
          </p:nvPr>
        </p:nvSpPr>
        <p:spPr>
          <a:xfrm>
            <a:off x="6599788" y="4564818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7" name="Google Shape;117;p31"/>
          <p:cNvSpPr txBox="1"/>
          <p:nvPr>
            <p:ph idx="8" type="body"/>
          </p:nvPr>
        </p:nvSpPr>
        <p:spPr>
          <a:xfrm>
            <a:off x="6599788" y="4975138"/>
            <a:ext cx="3860546" cy="852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1" showMasterSp="0">
  <p:cSld name="Agenda - Topic 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2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0" name="Google Shape;120;p32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1" name="Google Shape;121;p32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2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3" name="Google Shape;123;p32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4" name="Google Shape;124;p32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5" name="Google Shape;125;p32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6" name="Google Shape;126;p32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7" name="Google Shape;127;p32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8" name="Google Shape;128;p32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9" name="Google Shape;129;p32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0" name="Google Shape;130;p32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1" name="Google Shape;131;p32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32" name="Google Shape;132;p32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" name="Google Shape;133;p3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2" showMasterSp="0">
  <p:cSld name="Agenda - Topic 2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3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" name="Google Shape;137;p33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8" name="Google Shape;138;p33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3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0" name="Google Shape;140;p33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1" name="Google Shape;141;p33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2" name="Google Shape;142;p33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3" name="Google Shape;143;p33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4" name="Google Shape;144;p33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5" name="Google Shape;145;p33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6" name="Google Shape;146;p33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7" name="Google Shape;147;p33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8" name="Google Shape;148;p33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49" name="Google Shape;149;p33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" name="Google Shape;150;p3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3" showMasterSp="0">
  <p:cSld name="Agenda - Topic 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4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3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5" name="Google Shape;155;p34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4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7" name="Google Shape;157;p34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8" name="Google Shape;158;p34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9" name="Google Shape;159;p34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0" name="Google Shape;160;p34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1" name="Google Shape;161;p34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2" name="Google Shape;162;p34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3" name="Google Shape;163;p34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4" name="Google Shape;164;p34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5" name="Google Shape;165;p34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66" name="Google Shape;166;p34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p3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3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4" showMasterSp="0">
  <p:cSld name="Agenda - Topic 4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35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72" name="Google Shape;172;p35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5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4" name="Google Shape;174;p35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5" name="Google Shape;175;p35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6" name="Google Shape;176;p35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7" name="Google Shape;177;p35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8" name="Google Shape;178;p35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9" name="Google Shape;179;p35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0" name="Google Shape;180;p35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1" name="Google Shape;181;p35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2" name="Google Shape;182;p35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83" name="Google Shape;183;p35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35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35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5" showMasterSp="0">
  <p:cSld name="Agenda - Topic 5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6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36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9" name="Google Shape;189;p36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36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1" name="Google Shape;191;p36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2" name="Google Shape;192;p36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3" name="Google Shape;193;p36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4" name="Google Shape;194;p36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5" name="Google Shape;195;p36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6" name="Google Shape;196;p36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7" name="Google Shape;197;p36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8" name="Google Shape;198;p36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9" name="Google Shape;199;p36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00" name="Google Shape;200;p36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" name="Google Shape;201;p3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3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1" type="ftr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jp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"/>
          <p:cNvSpPr txBox="1"/>
          <p:nvPr>
            <p:ph type="ctrTitle"/>
          </p:nvPr>
        </p:nvSpPr>
        <p:spPr>
          <a:xfrm>
            <a:off x="7119889" y="723440"/>
            <a:ext cx="4899285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ok Antiqua"/>
              <a:buNone/>
            </a:pPr>
            <a:r>
              <a:rPr lang="en-US" sz="4000"/>
              <a:t>Critical Energy Infrastructure Security</a:t>
            </a:r>
            <a:endParaRPr/>
          </a:p>
        </p:txBody>
      </p:sp>
      <p:sp>
        <p:nvSpPr>
          <p:cNvPr id="209" name="Google Shape;209;p1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PRESENTATION BY: </a:t>
            </a:r>
            <a:endParaRPr/>
          </a:p>
        </p:txBody>
      </p:sp>
      <p:sp>
        <p:nvSpPr>
          <p:cNvPr id="210" name="Google Shape;210;p1"/>
          <p:cNvSpPr txBox="1"/>
          <p:nvPr>
            <p:ph idx="3" type="body"/>
          </p:nvPr>
        </p:nvSpPr>
        <p:spPr>
          <a:xfrm>
            <a:off x="6976872" y="3373515"/>
            <a:ext cx="4465828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CSP008_C_E</a:t>
            </a:r>
            <a:endParaRPr/>
          </a:p>
        </p:txBody>
      </p:sp>
      <p:sp>
        <p:nvSpPr>
          <p:cNvPr id="211" name="Google Shape;211;p1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black and white cover with blue squares&#10;&#10;Description automatically generated" id="212" name="Google Shape;212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3" l="0" r="0" t="784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213" name="Google Shape;213;p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14" name="Google Shape;214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2" name="Google Shape;22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702" y="1338943"/>
            <a:ext cx="11808595" cy="418011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writing at a desk&#10;" id="227" name="Google Shape;227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594" r="7594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28" name="Google Shape;228;p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9" name="Google Shape;229;p3"/>
          <p:cNvSpPr txBox="1"/>
          <p:nvPr>
            <p:ph type="ctrTitle"/>
          </p:nvPr>
        </p:nvSpPr>
        <p:spPr>
          <a:xfrm>
            <a:off x="796322" y="320040"/>
            <a:ext cx="7911214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k Antiqua"/>
              <a:buNone/>
            </a:pPr>
            <a:r>
              <a:rPr lang="en-US" sz="2800"/>
              <a:t>Cybersecurity in Emerging Technologies for the Energy Network – Course Overview</a:t>
            </a:r>
            <a:endParaRPr/>
          </a:p>
        </p:txBody>
      </p:sp>
      <p:sp>
        <p:nvSpPr>
          <p:cNvPr id="230" name="Google Shape;230;p3"/>
          <p:cNvSpPr txBox="1"/>
          <p:nvPr>
            <p:ph idx="1" type="body"/>
          </p:nvPr>
        </p:nvSpPr>
        <p:spPr>
          <a:xfrm>
            <a:off x="720545" y="131584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T5.</a:t>
            </a:r>
            <a:endParaRPr/>
          </a:p>
        </p:txBody>
      </p:sp>
      <p:sp>
        <p:nvSpPr>
          <p:cNvPr id="231" name="Google Shape;231;p3"/>
          <p:cNvSpPr txBox="1"/>
          <p:nvPr>
            <p:ph idx="3" type="body"/>
          </p:nvPr>
        </p:nvSpPr>
        <p:spPr>
          <a:xfrm>
            <a:off x="1539682" y="1315846"/>
            <a:ext cx="6732236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 sz="1700"/>
              <a:t>Security and Resilience</a:t>
            </a:r>
            <a:endParaRPr/>
          </a:p>
        </p:txBody>
      </p:sp>
      <p:sp>
        <p:nvSpPr>
          <p:cNvPr id="232" name="Google Shape;232;p3"/>
          <p:cNvSpPr txBox="1"/>
          <p:nvPr>
            <p:ph idx="13" type="body"/>
          </p:nvPr>
        </p:nvSpPr>
        <p:spPr>
          <a:xfrm>
            <a:off x="720545" y="2035410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T6.</a:t>
            </a:r>
            <a:endParaRPr/>
          </a:p>
        </p:txBody>
      </p:sp>
      <p:sp>
        <p:nvSpPr>
          <p:cNvPr id="233" name="Google Shape;233;p3"/>
          <p:cNvSpPr txBox="1"/>
          <p:nvPr>
            <p:ph idx="14" type="body"/>
          </p:nvPr>
        </p:nvSpPr>
        <p:spPr>
          <a:xfrm>
            <a:off x="1539682" y="2035410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lang="en-US" sz="1700"/>
              <a:t>Privacy, Ethical, Legal, and Social Implications</a:t>
            </a:r>
            <a:endParaRPr/>
          </a:p>
        </p:txBody>
      </p:sp>
      <p:sp>
        <p:nvSpPr>
          <p:cNvPr id="234" name="Google Shape;234;p3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5" name="Google Shape;23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6" name="Google Shape;236;p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37" name="Google Shape;237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9" name="Google Shape;239;p3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40" name="Google Shape;240;p3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41" name="Google Shape;241;p3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42" name="Google Shape;242;p3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/>
          </a:p>
        </p:txBody>
      </p:sp>
      <p:sp>
        <p:nvSpPr>
          <p:cNvPr id="243" name="Google Shape;243;p3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/>
          </a:p>
        </p:txBody>
      </p:sp>
      <p:sp>
        <p:nvSpPr>
          <p:cNvPr id="244" name="Google Shape;244;p3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"/>
          <p:cNvSpPr txBox="1"/>
          <p:nvPr>
            <p:ph type="ctrTitle"/>
          </p:nvPr>
        </p:nvSpPr>
        <p:spPr>
          <a:xfrm>
            <a:off x="796322" y="320040"/>
            <a:ext cx="791121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Training Outline</a:t>
            </a: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Topic-05 - Security and Resilience</a:t>
            </a:r>
            <a:endParaRPr/>
          </a:p>
        </p:txBody>
      </p:sp>
      <p:sp>
        <p:nvSpPr>
          <p:cNvPr id="251" name="Google Shape;251;p4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2" name="Google Shape;25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4" name="Google Shape;254;p4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Cybersecurity for Critical Infrastructures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Perimeter Defense and Intrusion Detection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Resilience Strategies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Dynamic Recovery Against Cyber Attacks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Situational Awareness and Cyber Threat Intelligence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Scenario Overview “Coordinated Cyber Attack on a Water Utility”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Response and Mitigation</a:t>
            </a:r>
            <a:endParaRPr/>
          </a:p>
        </p:txBody>
      </p:sp>
      <p:pic>
        <p:nvPicPr>
          <p:cNvPr descr="A cup of coffee and a notebook on a table&#10;&#10;Description automatically generated" id="255" name="Google Shape;255;p4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256" name="Google Shape;256;p4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57" name="Google Shape;257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Cybersecurity for Critical Infrastructures</a:t>
            </a:r>
            <a:endParaRPr/>
          </a:p>
        </p:txBody>
      </p:sp>
      <p:sp>
        <p:nvSpPr>
          <p:cNvPr id="265" name="Google Shape;265;p5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266" name="Google Shape;266;p5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Cyber Threats: Malware, ransomware, phishing, DDoS attacks.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Network Security: Encryption, firewalls, intrusion detection/prevention systems (IDS/IPS).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Incident Response: Coordinated response strategies, advanced detection techniques.</a:t>
            </a:r>
            <a:endParaRPr/>
          </a:p>
        </p:txBody>
      </p:sp>
      <p:cxnSp>
        <p:nvCxnSpPr>
          <p:cNvPr id="267" name="Google Shape;267;p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8" name="Google Shape;268;p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69" name="Google Shape;269;p5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70" name="Google Shape;270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272" name="Google Shape;272;p5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6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Perimeter Defense and Intrusion Detection</a:t>
            </a:r>
            <a:endParaRPr/>
          </a:p>
        </p:txBody>
      </p:sp>
      <p:sp>
        <p:nvSpPr>
          <p:cNvPr id="279" name="Google Shape;279;p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280" name="Google Shape;280;p6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Perimeter Defense: Physical and digital measures to protect the boundaries of critical infrastructure.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Intrusion Detection: IDS/IPS, anomaly detection, behavioral analysis.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Examples: Implementation of IDS/IPS in a power grid.</a:t>
            </a:r>
            <a:endParaRPr/>
          </a:p>
        </p:txBody>
      </p:sp>
      <p:cxnSp>
        <p:nvCxnSpPr>
          <p:cNvPr id="281" name="Google Shape;281;p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2" name="Google Shape;282;p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83" name="Google Shape;283;p6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84" name="Google Shape;284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286" name="Google Shape;286;p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7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Resilience Strategies</a:t>
            </a:r>
            <a:endParaRPr/>
          </a:p>
        </p:txBody>
      </p:sp>
      <p:sp>
        <p:nvSpPr>
          <p:cNvPr id="293" name="Google Shape;293;p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294" name="Google Shape;294;p7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Resilience Planning: Developing plans to ensure continuity of operations during disruptions.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Disaster Recovery Plan: Steps to recover from major incidents, restoring critical functions.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Business Continuity Plan: Ensuring essential services remain operational.</a:t>
            </a:r>
            <a:endParaRPr/>
          </a:p>
        </p:txBody>
      </p:sp>
      <p:cxnSp>
        <p:nvCxnSpPr>
          <p:cNvPr id="295" name="Google Shape;295;p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6" name="Google Shape;296;p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97" name="Google Shape;297;p7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298" name="Google Shape;298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300" name="Google Shape;300;p7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8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Dynamic Recovery Against Cyber Attacks</a:t>
            </a:r>
            <a:endParaRPr/>
          </a:p>
        </p:txBody>
      </p:sp>
      <p:sp>
        <p:nvSpPr>
          <p:cNvPr id="307" name="Google Shape;307;p8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308" name="Google Shape;308;p8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∙"/>
            </a:pPr>
            <a:r>
              <a:rPr lang="en-US" sz="1600"/>
              <a:t>Dynamic Recovery: Techniques to quickly restore operations after a cyber attack.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∙"/>
            </a:pPr>
            <a:r>
              <a:rPr lang="en-US" sz="1600"/>
              <a:t>Strategies: Use of redundant systems, automated failover, and real-time monitoring.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∙"/>
            </a:pPr>
            <a:r>
              <a:rPr lang="en-US" sz="1600"/>
              <a:t>Examples: Case study of a successful dynamic recovery in an energy company.</a:t>
            </a:r>
            <a:endParaRPr/>
          </a:p>
        </p:txBody>
      </p:sp>
      <p:cxnSp>
        <p:nvCxnSpPr>
          <p:cNvPr id="309" name="Google Shape;309;p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0" name="Google Shape;310;p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11" name="Google Shape;311;p8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12" name="Google Shape;312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3" name="Google Shape;313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314" name="Google Shape;314;p8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9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5. Situational Awareness and Cyber Threat Intelligence</a:t>
            </a:r>
            <a:endParaRPr/>
          </a:p>
        </p:txBody>
      </p:sp>
      <p:sp>
        <p:nvSpPr>
          <p:cNvPr id="321" name="Google Shape;321;p9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322" name="Google Shape;322;p9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Situational Awareness: Real-time monitoring and analysis of cyber threats.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Threat Intelligence: Sharing data about emerging threats and vulnerabilities.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Tools: Use of SIEM (Security Information and Event Management) systems, threat intelligence platforms.</a:t>
            </a:r>
            <a:endParaRPr/>
          </a:p>
        </p:txBody>
      </p:sp>
      <p:cxnSp>
        <p:nvCxnSpPr>
          <p:cNvPr id="323" name="Google Shape;323;p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4" name="Google Shape;324;p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25" name="Google Shape;325;p9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26" name="Google Shape;326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328" name="Google Shape;328;p9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0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6. Scenario Overview “Coordinated Cyber Attack on a Water Utility”</a:t>
            </a:r>
            <a:endParaRPr/>
          </a:p>
        </p:txBody>
      </p:sp>
      <p:sp>
        <p:nvSpPr>
          <p:cNvPr id="335" name="Google Shape;335;p10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336" name="Google Shape;336;p10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Description: A coordinated cyber attack targets the SCADA systems of a water utility, disrupting water supply and treatment processes.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Impact: Public health risks, operational disruptions, economic losses.</a:t>
            </a:r>
            <a:endParaRPr/>
          </a:p>
        </p:txBody>
      </p:sp>
      <p:cxnSp>
        <p:nvCxnSpPr>
          <p:cNvPr id="337" name="Google Shape;337;p10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8" name="Google Shape;338;p10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39" name="Google Shape;339;p10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40" name="Google Shape;340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" name="Google Shape;341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342" name="Google Shape;342;p10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1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7. Response and Mitigation</a:t>
            </a:r>
            <a:endParaRPr/>
          </a:p>
        </p:txBody>
      </p:sp>
      <p:sp>
        <p:nvSpPr>
          <p:cNvPr id="349" name="Google Shape;349;p11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350" name="Google Shape;350;p11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Response: Incident detection, isolation of affected systems, coordination with emergency services.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Mitigation: Strengthening SCADA security, regular security audits, staff training on cyber incident response.</a:t>
            </a:r>
            <a:endParaRPr/>
          </a:p>
        </p:txBody>
      </p:sp>
      <p:cxnSp>
        <p:nvCxnSpPr>
          <p:cNvPr id="351" name="Google Shape;351;p11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2" name="Google Shape;352;p11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53" name="Google Shape;353;p1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54" name="Google Shape;354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5" name="Google Shape;355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356" name="Google Shape;356;p11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2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US">
                <a:solidFill>
                  <a:schemeClr val="accent1"/>
                </a:solidFill>
              </a:rPr>
              <a:t>Training Outline: </a:t>
            </a:r>
            <a:br>
              <a:rPr lang="en-US">
                <a:solidFill>
                  <a:schemeClr val="accent1"/>
                </a:solidFill>
              </a:rPr>
            </a:br>
            <a:br>
              <a:rPr lang="en-US">
                <a:solidFill>
                  <a:schemeClr val="accent1"/>
                </a:solidFill>
              </a:rPr>
            </a:br>
            <a:r>
              <a:rPr lang="en-US"/>
              <a:t>Topic-06 - Privacy, Ethical, Legal, and Social Implications</a:t>
            </a:r>
            <a:endParaRPr/>
          </a:p>
        </p:txBody>
      </p:sp>
      <p:sp>
        <p:nvSpPr>
          <p:cNvPr id="362" name="Google Shape;362;p12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3" name="Google Shape;36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1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5" name="Google Shape;365;p12"/>
          <p:cNvSpPr txBox="1"/>
          <p:nvPr/>
        </p:nvSpPr>
        <p:spPr>
          <a:xfrm>
            <a:off x="796323" y="2726930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Ethical Considerations in Critical Infrastructure Security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Legal Aspects and Privacy Concerns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Social Impacts of Critical Infrastructure Security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Ethical and Legal Challenges in Emerging Technologies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Strategies for Addressing Privacy and Ethical Issues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Scenario Overview “Privacy and Ethical Considerations in Smart Grid Implementation”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Response and Mitigation</a:t>
            </a:r>
            <a:endParaRPr/>
          </a:p>
        </p:txBody>
      </p:sp>
      <p:pic>
        <p:nvPicPr>
          <p:cNvPr descr="A cup of coffee and a notebook on a table&#10;&#10;Description automatically generated" id="366" name="Google Shape;366;p12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367" name="Google Shape;367;p12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68" name="Google Shape;368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p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3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1. Ethical Considerations in Critical Infrastructure Security</a:t>
            </a:r>
            <a:endParaRPr/>
          </a:p>
        </p:txBody>
      </p:sp>
      <p:sp>
        <p:nvSpPr>
          <p:cNvPr id="376" name="Google Shape;376;p13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377" name="Google Shape;377;p13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Ethical Principles: Ensuring privacy, fairness, and transparency in security practices.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Dilemmas: Balancing security needs with individual rights and freedoms.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Examples: Ethical issues in surveillance, data collection, and usage.</a:t>
            </a:r>
            <a:endParaRPr/>
          </a:p>
        </p:txBody>
      </p:sp>
      <p:cxnSp>
        <p:nvCxnSpPr>
          <p:cNvPr id="378" name="Google Shape;378;p13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9" name="Google Shape;379;p13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80" name="Google Shape;380;p13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81" name="Google Shape;381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2" name="Google Shape;382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383" name="Google Shape;383;p13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4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2. Legal Aspects and Privacy Concerns</a:t>
            </a:r>
            <a:endParaRPr/>
          </a:p>
        </p:txBody>
      </p:sp>
      <p:sp>
        <p:nvSpPr>
          <p:cNvPr id="390" name="Google Shape;390;p14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391" name="Google Shape;391;p14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Legal Frameworks: Key regulations such as GDPR, HIPAA, and sector-specific laws.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Compliance Requirements: Ensuring adherence to legal standards and guidelines.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Privacy Concerns: Protecting personal data, minimizing data breaches.</a:t>
            </a:r>
            <a:endParaRPr/>
          </a:p>
        </p:txBody>
      </p:sp>
      <p:cxnSp>
        <p:nvCxnSpPr>
          <p:cNvPr id="392" name="Google Shape;392;p14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3" name="Google Shape;393;p14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94" name="Google Shape;394;p14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95" name="Google Shape;395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Google Shape;396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397" name="Google Shape;397;p14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5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3. 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Social Impacts of Critical Infrastructure Security</a:t>
            </a:r>
            <a:endParaRPr sz="1800"/>
          </a:p>
        </p:txBody>
      </p:sp>
      <p:sp>
        <p:nvSpPr>
          <p:cNvPr id="404" name="Google Shape;404;p15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405" name="Google Shape;405;p15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Community Resilience: Role of public awareness and preparedness in enhancing resilience.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Public Trust: Maintaining public trust through transparent communication and ethical practices.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Social Equity: Ensuring equitable access to essential services during crises.</a:t>
            </a:r>
            <a:endParaRPr/>
          </a:p>
        </p:txBody>
      </p:sp>
      <p:cxnSp>
        <p:nvCxnSpPr>
          <p:cNvPr id="406" name="Google Shape;406;p1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7" name="Google Shape;407;p1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08" name="Google Shape;408;p15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09" name="Google Shape;409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0" name="Google Shape;41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411" name="Google Shape;411;p15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6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4. Ethical and Legal Challenges in Emerging Technologies</a:t>
            </a:r>
            <a:endParaRPr/>
          </a:p>
        </p:txBody>
      </p:sp>
      <p:sp>
        <p:nvSpPr>
          <p:cNvPr id="418" name="Google Shape;418;p1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419" name="Google Shape;419;p16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Emerging Technologies: AI, IoT, blockchain, and their implications for critical infrastructure security.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Ethical Challenges: Bias in AI, data privacy issues, ethical use of surveillance technologies.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Legal Challenges: Regulatory gaps, jurisdictional issues, enforcement difficulties.</a:t>
            </a:r>
            <a:endParaRPr/>
          </a:p>
        </p:txBody>
      </p:sp>
      <p:cxnSp>
        <p:nvCxnSpPr>
          <p:cNvPr id="420" name="Google Shape;420;p1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1" name="Google Shape;421;p1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22" name="Google Shape;422;p16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23" name="Google Shape;423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425" name="Google Shape;425;p1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7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5. Strategies for Addressing Privacy and Ethical Issues</a:t>
            </a:r>
            <a:endParaRPr/>
          </a:p>
        </p:txBody>
      </p:sp>
      <p:sp>
        <p:nvSpPr>
          <p:cNvPr id="432" name="Google Shape;432;p1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433" name="Google Shape;433;p17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Privacy by Design: Incorporating privacy considerations into the design of systems and processes.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Ethical Guidelines: Developing and adhering to ethical guidelines for security practices.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Stakeholder Engagement: Involving diverse stakeholders in decision-making processes.</a:t>
            </a:r>
            <a:endParaRPr/>
          </a:p>
        </p:txBody>
      </p:sp>
      <p:cxnSp>
        <p:nvCxnSpPr>
          <p:cNvPr id="434" name="Google Shape;434;p1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5" name="Google Shape;435;p1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36" name="Google Shape;436;p17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37" name="Google Shape;437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8" name="Google Shape;438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439" name="Google Shape;439;p17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8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6. Scenario Overview “Privacy and Ethical Considerations in Smart Grid Implementation”</a:t>
            </a:r>
            <a:endParaRPr/>
          </a:p>
        </p:txBody>
      </p:sp>
      <p:sp>
        <p:nvSpPr>
          <p:cNvPr id="446" name="Google Shape;446;p18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447" name="Google Shape;447;p18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Description: Implementation of a smart grid system raises privacy and ethical concerns regarding data collection and usage.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Impact: Public backlash, regulatory scrutiny, potential data breaches.</a:t>
            </a:r>
            <a:endParaRPr/>
          </a:p>
        </p:txBody>
      </p:sp>
      <p:cxnSp>
        <p:nvCxnSpPr>
          <p:cNvPr id="448" name="Google Shape;448;p18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9" name="Google Shape;449;p18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50" name="Google Shape;450;p18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51" name="Google Shape;45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2" name="Google Shape;452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453" name="Google Shape;453;p18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"/>
          <p:cNvSpPr txBox="1"/>
          <p:nvPr>
            <p:ph type="ctrTitle"/>
          </p:nvPr>
        </p:nvSpPr>
        <p:spPr>
          <a:xfrm>
            <a:off x="6507964" y="98470"/>
            <a:ext cx="5684036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 Antiqua"/>
              <a:buNone/>
            </a:pPr>
            <a:r>
              <a:rPr lang="en-US" sz="1800"/>
              <a:t>7. Response and Mitigation</a:t>
            </a:r>
            <a:endParaRPr/>
          </a:p>
        </p:txBody>
      </p:sp>
      <p:sp>
        <p:nvSpPr>
          <p:cNvPr id="460" name="Google Shape;460;p19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Context</a:t>
            </a:r>
            <a:endParaRPr/>
          </a:p>
        </p:txBody>
      </p:sp>
      <p:sp>
        <p:nvSpPr>
          <p:cNvPr id="461" name="Google Shape;461;p19"/>
          <p:cNvSpPr txBox="1"/>
          <p:nvPr>
            <p:ph idx="3" type="body"/>
          </p:nvPr>
        </p:nvSpPr>
        <p:spPr>
          <a:xfrm>
            <a:off x="6498130" y="1977017"/>
            <a:ext cx="5541470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Response: Conducting privacy impact assessments, engaging with the community, addressing public concerns.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∙"/>
            </a:pPr>
            <a:r>
              <a:rPr lang="en-US" sz="1800"/>
              <a:t>Mitigation: Implementing robust data protection measures, developing ethical guidelines for data usage, ensuring compliance with privacy regulations.</a:t>
            </a:r>
            <a:endParaRPr/>
          </a:p>
        </p:txBody>
      </p:sp>
      <p:cxnSp>
        <p:nvCxnSpPr>
          <p:cNvPr id="462" name="Google Shape;462;p19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3" name="Google Shape;463;p19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64" name="Google Shape;464;p19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65" name="Google Shape;465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6" name="Google Shape;46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ma imagem com captura de ecrã, círculo, luz&#10;&#10;Descrição gerada automaticamente" id="467" name="Google Shape;467;p19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7439" r="74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0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</a:pPr>
            <a:r>
              <a:rPr lang="en-US"/>
              <a:t>Thank you</a:t>
            </a:r>
            <a:endParaRPr/>
          </a:p>
        </p:txBody>
      </p:sp>
      <p:pic>
        <p:nvPicPr>
          <p:cNvPr descr="A person and person looking at a computer screen" id="473" name="Google Shape;473;p2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7" r="126" t="0"/>
          <a:stretch/>
        </p:blipFill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474" name="Google Shape;474;p20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</a:pPr>
            <a:r>
              <a:rPr lang="en-US"/>
              <a:t>Please send all questions to: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</a:pPr>
            <a:r>
              <a:rPr lang="en-US"/>
              <a:t>gehad@example.com</a:t>
            </a:r>
            <a:endParaRPr/>
          </a:p>
        </p:txBody>
      </p:sp>
      <p:grpSp>
        <p:nvGrpSpPr>
          <p:cNvPr id="475" name="Google Shape;475;p20"/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476" name="Google Shape;476;p20"/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rect b="b" l="l" r="r" t="t"/>
              <a:pathLst>
                <a:path extrusionOk="0" h="6837172" w="2545001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477" name="Google Shape;477;p20"/>
            <p:cNvCxnSpPr/>
            <p:nvPr/>
          </p:nvCxnSpPr>
          <p:spPr>
            <a:xfrm flipH="1">
              <a:off x="4059704" y="0"/>
              <a:ext cx="1822122" cy="6871447"/>
            </a:xfrm>
            <a:prstGeom prst="straightConnector1">
              <a:avLst/>
            </a:prstGeom>
            <a:noFill/>
            <a:ln cap="flat" cmpd="sng" w="222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478" name="Google Shape;478;p20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79" name="Google Shape;479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0" name="Google Shape;480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2023-07-18T15:28:54Z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