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725" r:id="rId4"/>
  </p:sldMasterIdLst>
  <p:notesMasterIdLst>
    <p:notesMasterId r:id="rId34"/>
  </p:notesMasterIdLst>
  <p:handoutMasterIdLst>
    <p:handoutMasterId r:id="rId35"/>
  </p:handoutMasterIdLst>
  <p:sldIdLst>
    <p:sldId id="376" r:id="rId5"/>
    <p:sldId id="407" r:id="rId6"/>
    <p:sldId id="388" r:id="rId7"/>
    <p:sldId id="503" r:id="rId8"/>
    <p:sldId id="409" r:id="rId9"/>
    <p:sldId id="481" r:id="rId10"/>
    <p:sldId id="480" r:id="rId11"/>
    <p:sldId id="482" r:id="rId12"/>
    <p:sldId id="483" r:id="rId13"/>
    <p:sldId id="484" r:id="rId14"/>
    <p:sldId id="485" r:id="rId15"/>
    <p:sldId id="486" r:id="rId16"/>
    <p:sldId id="487" r:id="rId17"/>
    <p:sldId id="504" r:id="rId18"/>
    <p:sldId id="505" r:id="rId19"/>
    <p:sldId id="506" r:id="rId20"/>
    <p:sldId id="507" r:id="rId21"/>
    <p:sldId id="508" r:id="rId22"/>
    <p:sldId id="509" r:id="rId23"/>
    <p:sldId id="510" r:id="rId24"/>
    <p:sldId id="511" r:id="rId25"/>
    <p:sldId id="512" r:id="rId26"/>
    <p:sldId id="513" r:id="rId27"/>
    <p:sldId id="514" r:id="rId28"/>
    <p:sldId id="515" r:id="rId29"/>
    <p:sldId id="516" r:id="rId30"/>
    <p:sldId id="517" r:id="rId31"/>
    <p:sldId id="518" r:id="rId32"/>
    <p:sldId id="38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A00"/>
    <a:srgbClr val="0D0D0D"/>
    <a:srgbClr val="2C4A52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26" autoAdjust="0"/>
    <p:restoredTop sz="81840" autoAdjust="0"/>
  </p:normalViewPr>
  <p:slideViewPr>
    <p:cSldViewPr snapToGrid="0" showGuides="1">
      <p:cViewPr>
        <p:scale>
          <a:sx n="66" d="100"/>
          <a:sy n="66" d="100"/>
        </p:scale>
        <p:origin x="1144" y="11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5" d="100"/>
          <a:sy n="65" d="100"/>
        </p:scale>
        <p:origin x="3082" y="3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sp="http://schemas.microsoft.com/office/drawing/2008/diagram" xmlns:dgm="http://schemas.openxmlformats.org/drawingml/2006/diagram" xmlns:a="http://schemas.openxmlformats.org/drawingml/2006/main">
  <dgm:ptLst>
    <dgm:pt modelId="{B9740FC1-A039-4409-B7E7-45C7B89E7D72}" type="doc">
      <dgm:prSet loTypeId="urn:microsoft.com/office/officeart/2005/8/layout/radial5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D20863FB-70E6-40FA-9007-EAB75910496D}">
      <dgm:prSet phldrT="[Text]" phldr="0"/>
      <dgm:spPr/>
      <dgm:t>
        <a:bodyPr/>
        <a:lstStyle/>
        <a:p>
          <a:r>
            <a:rPr lang="en-GB" i="1" noProof="0" dirty="0"/>
            <a:t>Απειλές για το CEI</a:t>
          </a:r>
        </a:p>
      </dgm:t>
    </dgm:pt>
    <dgm:pt modelId="{303D179D-CB01-4F2A-BED3-9C785B95A418}" type="parTrans" cxnId="{59945A03-9CBE-4E72-B9F9-783A18711C93}">
      <dgm:prSet/>
      <dgm:spPr/>
      <dgm:t>
        <a:bodyPr/>
        <a:lstStyle/>
        <a:p>
          <a:endParaRPr lang="en-GB"/>
        </a:p>
      </dgm:t>
    </dgm:pt>
    <dgm:pt modelId="{F14FE4FD-63D6-438C-AEE1-DA93044AA103}" type="sibTrans" cxnId="{59945A03-9CBE-4E72-B9F9-783A18711C93}">
      <dgm:prSet/>
      <dgm:spPr/>
      <dgm:t>
        <a:bodyPr/>
        <a:lstStyle/>
        <a:p>
          <a:endParaRPr lang="en-GB"/>
        </a:p>
      </dgm:t>
    </dgm:pt>
    <dgm:pt modelId="{4722C398-C387-44B0-AEDC-6685DE4F17F8}">
      <dgm:prSet phldrT="[Text]" phldr="0" custT="1"/>
      <dgm:spPr/>
      <dgm:t>
        <a:bodyPr/>
        <a:lstStyle/>
        <a:p>
          <a:r>
            <a:rPr lang="en-GB" sz="1400" b="1" noProof="0" dirty="0"/>
            <a:t>Κυβερνο</a:t>
          </a:r>
          <a:br>
            <a:rPr lang="en-GB" sz="1400" noProof="0" dirty="0"/>
          </a:br>
          <a:r>
            <a:rPr lang="en-GB" sz="1400" noProof="0" dirty="0"/>
            <a:t>Κακόβουλο λογισμικό, εισβολή</a:t>
          </a:r>
        </a:p>
      </dgm:t>
    </dgm:pt>
    <dgm:pt modelId="{C3DB0010-4948-4B2A-819F-77BF147F4F9C}" type="parTrans" cxnId="{6258CB21-5A77-433B-AAF3-771D824EE47A}">
      <dgm:prSet/>
      <dgm:spPr/>
      <dgm:t>
        <a:bodyPr/>
        <a:lstStyle/>
        <a:p>
          <a:endParaRPr lang="en-GB" noProof="0" dirty="0"/>
        </a:p>
      </dgm:t>
    </dgm:pt>
    <dgm:pt modelId="{7D4AB7B0-7EF4-4A1C-B9FA-A6AAADF4AB81}" type="sibTrans" cxnId="{6258CB21-5A77-433B-AAF3-771D824EE47A}">
      <dgm:prSet/>
      <dgm:spPr/>
      <dgm:t>
        <a:bodyPr/>
        <a:lstStyle/>
        <a:p>
          <a:endParaRPr lang="en-GB"/>
        </a:p>
      </dgm:t>
    </dgm:pt>
    <dgm:pt modelId="{31967024-A157-48E6-9A78-5A98336E35DA}">
      <dgm:prSet phldrT="[Text]" phldr="0" custT="1"/>
      <dgm:spPr/>
      <dgm:t>
        <a:bodyPr/>
        <a:lstStyle/>
        <a:p>
          <a:r>
            <a:rPr lang="en-GB" sz="1400" b="1" noProof="0" dirty="0"/>
            <a:t>Φυσικές</a:t>
          </a:r>
          <a:br>
            <a:rPr lang="en-GB" sz="1400" noProof="0" dirty="0"/>
          </a:br>
          <a:r>
            <a:rPr lang="en-GB" sz="1400" noProof="0" dirty="0"/>
            <a:t>Σαμποτάζ, παραβίαση</a:t>
          </a:r>
        </a:p>
      </dgm:t>
    </dgm:pt>
    <dgm:pt modelId="{171B22F2-97EA-49AC-A963-9367146EBD76}" type="parTrans" cxnId="{1EBB2018-B7BA-4708-BA68-E8DFF22C8C8E}">
      <dgm:prSet/>
      <dgm:spPr/>
      <dgm:t>
        <a:bodyPr/>
        <a:lstStyle/>
        <a:p>
          <a:endParaRPr lang="en-GB" noProof="0" dirty="0"/>
        </a:p>
      </dgm:t>
    </dgm:pt>
    <dgm:pt modelId="{F73D2861-936C-4C68-8516-1E0299AD2C16}" type="sibTrans" cxnId="{1EBB2018-B7BA-4708-BA68-E8DFF22C8C8E}">
      <dgm:prSet/>
      <dgm:spPr/>
      <dgm:t>
        <a:bodyPr/>
        <a:lstStyle/>
        <a:p>
          <a:endParaRPr lang="en-GB"/>
        </a:p>
      </dgm:t>
    </dgm:pt>
    <dgm:pt modelId="{A6D7B66F-D2A1-4C30-BD2D-18D3DA1A95B6}">
      <dgm:prSet phldrT="[Text]" phldr="0" custT="1"/>
      <dgm:spPr/>
      <dgm:t>
        <a:bodyPr/>
        <a:lstStyle/>
        <a:p>
          <a:r>
            <a:rPr lang="en-GB" sz="1400" b="1" noProof="0" dirty="0"/>
            <a:t>Υβριδικές</a:t>
          </a:r>
          <a:br>
            <a:rPr lang="en-GB" sz="1400" noProof="0" dirty="0"/>
          </a:br>
          <a:r>
            <a:rPr lang="en-GB" sz="1400" noProof="0" dirty="0"/>
            <a:t>Συντονισμένος κυβερνοχώρος + φυσικός</a:t>
          </a:r>
        </a:p>
      </dgm:t>
    </dgm:pt>
    <dgm:pt modelId="{335BE6AF-4C63-4592-8B68-D80098073737}" type="parTrans" cxnId="{126E9937-47F1-4A8F-A3C7-E7A1C941CA13}">
      <dgm:prSet/>
      <dgm:spPr/>
      <dgm:t>
        <a:bodyPr/>
        <a:lstStyle/>
        <a:p>
          <a:endParaRPr lang="en-GB" noProof="0" dirty="0"/>
        </a:p>
      </dgm:t>
    </dgm:pt>
    <dgm:pt modelId="{EC942AC9-0E7A-4D23-ADAB-2C81E04324E4}" type="sibTrans" cxnId="{126E9937-47F1-4A8F-A3C7-E7A1C941CA13}">
      <dgm:prSet/>
      <dgm:spPr/>
      <dgm:t>
        <a:bodyPr/>
        <a:lstStyle/>
        <a:p>
          <a:endParaRPr lang="en-GB"/>
        </a:p>
      </dgm:t>
    </dgm:pt>
    <dgm:pt modelId="{C05ADCB8-1230-42F1-8642-024245A4F2F3}">
      <dgm:prSet phldrT="[Text]" phldr="0" custT="1"/>
      <dgm:spPr/>
      <dgm:t>
        <a:bodyPr/>
        <a:lstStyle/>
        <a:p>
          <a:r>
            <a:rPr lang="en-GB" sz="1400" b="1" noProof="0" dirty="0"/>
            <a:t>Φυσική/</a:t>
          </a:r>
          <a:br>
            <a:rPr lang="en-GB" sz="1400" b="1" noProof="0" dirty="0"/>
          </a:br>
          <a:r>
            <a:rPr lang="en-GB" sz="1400" b="1" noProof="0" dirty="0"/>
            <a:t>Τυχαίο</a:t>
          </a:r>
          <a:br>
            <a:rPr lang="en-GB" sz="1400" noProof="0" dirty="0"/>
          </a:br>
          <a:r>
            <a:rPr lang="en-GB" sz="1400" noProof="0" dirty="0"/>
            <a:t>Καταιγίδες, πυρκαγιές, λάθη χειριστή</a:t>
          </a:r>
        </a:p>
      </dgm:t>
    </dgm:pt>
    <dgm:pt modelId="{B1C66B9C-4FAC-4321-A765-F8340172A6D2}" type="parTrans" cxnId="{B5A72F0E-DCDE-4A0B-86D7-43C4FE5989E4}">
      <dgm:prSet/>
      <dgm:spPr/>
      <dgm:t>
        <a:bodyPr/>
        <a:lstStyle/>
        <a:p>
          <a:endParaRPr lang="en-GB" noProof="0" dirty="0"/>
        </a:p>
      </dgm:t>
    </dgm:pt>
    <dgm:pt modelId="{E4DBCD08-17D6-4BAE-BDCA-0056E5D9E0BA}" type="sibTrans" cxnId="{B5A72F0E-DCDE-4A0B-86D7-43C4FE5989E4}">
      <dgm:prSet/>
      <dgm:spPr/>
      <dgm:t>
        <a:bodyPr/>
        <a:lstStyle/>
        <a:p>
          <a:endParaRPr lang="en-GB"/>
        </a:p>
      </dgm:t>
    </dgm:pt>
    <dgm:pt modelId="{258AB0B3-F60D-46BF-A327-B832E27427A9}" type="pres">
      <dgm:prSet presAssocID="{B9740FC1-A039-4409-B7E7-45C7B89E7D72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D634722-C402-412D-AD31-A3E05160DC47}" type="pres">
      <dgm:prSet presAssocID="{D20863FB-70E6-40FA-9007-EAB75910496D}" presName="centerShape" presStyleLbl="node0" presStyleIdx="0" presStyleCnt="1"/>
      <dgm:spPr/>
    </dgm:pt>
    <dgm:pt modelId="{0BFED8EF-D839-4B6F-B91C-0BE6D79B9DD0}" type="pres">
      <dgm:prSet presAssocID="{C3DB0010-4948-4B2A-819F-77BF147F4F9C}" presName="parTrans" presStyleLbl="sibTrans2D1" presStyleIdx="0" presStyleCnt="4"/>
      <dgm:spPr/>
    </dgm:pt>
    <dgm:pt modelId="{ACE45A36-5AA3-43A8-B5C8-758CA599F8CA}" type="pres">
      <dgm:prSet presAssocID="{C3DB0010-4948-4B2A-819F-77BF147F4F9C}" presName="connectorText" presStyleLbl="sibTrans2D1" presStyleIdx="0" presStyleCnt="4"/>
      <dgm:spPr/>
    </dgm:pt>
    <dgm:pt modelId="{EA7C593D-B6C6-4E7A-9490-9459CA631939}" type="pres">
      <dgm:prSet presAssocID="{4722C398-C387-44B0-AEDC-6685DE4F17F8}" presName="node" presStyleLbl="node1" presStyleIdx="0" presStyleCnt="4">
        <dgm:presLayoutVars>
          <dgm:bulletEnabled val="1"/>
        </dgm:presLayoutVars>
      </dgm:prSet>
      <dgm:spPr/>
    </dgm:pt>
    <dgm:pt modelId="{23354BF9-ADEA-4E0F-9E34-A66C2B271D26}" type="pres">
      <dgm:prSet presAssocID="{171B22F2-97EA-49AC-A963-9367146EBD76}" presName="parTrans" presStyleLbl="sibTrans2D1" presStyleIdx="1" presStyleCnt="4"/>
      <dgm:spPr/>
    </dgm:pt>
    <dgm:pt modelId="{915882D4-54EF-4D5B-8E80-C252E0921706}" type="pres">
      <dgm:prSet presAssocID="{171B22F2-97EA-49AC-A963-9367146EBD76}" presName="connectorText" presStyleLbl="sibTrans2D1" presStyleIdx="1" presStyleCnt="4"/>
      <dgm:spPr/>
    </dgm:pt>
    <dgm:pt modelId="{2B1A0DB9-D2B3-4F71-A228-41F10823FC72}" type="pres">
      <dgm:prSet presAssocID="{31967024-A157-48E6-9A78-5A98336E35DA}" presName="node" presStyleLbl="node1" presStyleIdx="1" presStyleCnt="4">
        <dgm:presLayoutVars>
          <dgm:bulletEnabled val="1"/>
        </dgm:presLayoutVars>
      </dgm:prSet>
      <dgm:spPr/>
    </dgm:pt>
    <dgm:pt modelId="{8F64EC9D-BD16-4FD7-8C6F-A31E4440593C}" type="pres">
      <dgm:prSet presAssocID="{335BE6AF-4C63-4592-8B68-D80098073737}" presName="parTrans" presStyleLbl="sibTrans2D1" presStyleIdx="2" presStyleCnt="4"/>
      <dgm:spPr/>
    </dgm:pt>
    <dgm:pt modelId="{5BCA890B-567E-46C4-837F-E5A1D4B03A4F}" type="pres">
      <dgm:prSet presAssocID="{335BE6AF-4C63-4592-8B68-D80098073737}" presName="connectorText" presStyleLbl="sibTrans2D1" presStyleIdx="2" presStyleCnt="4"/>
      <dgm:spPr/>
    </dgm:pt>
    <dgm:pt modelId="{0485772F-E642-4754-91B4-E08FD0DEC825}" type="pres">
      <dgm:prSet presAssocID="{A6D7B66F-D2A1-4C30-BD2D-18D3DA1A95B6}" presName="node" presStyleLbl="node1" presStyleIdx="2" presStyleCnt="4">
        <dgm:presLayoutVars>
          <dgm:bulletEnabled val="1"/>
        </dgm:presLayoutVars>
      </dgm:prSet>
      <dgm:spPr/>
    </dgm:pt>
    <dgm:pt modelId="{CE539764-28EE-4D80-B8F1-12CE7ADE21EE}" type="pres">
      <dgm:prSet presAssocID="{B1C66B9C-4FAC-4321-A765-F8340172A6D2}" presName="parTrans" presStyleLbl="sibTrans2D1" presStyleIdx="3" presStyleCnt="4"/>
      <dgm:spPr/>
    </dgm:pt>
    <dgm:pt modelId="{58DDAD53-814D-4B40-A266-A2941F463F77}" type="pres">
      <dgm:prSet presAssocID="{B1C66B9C-4FAC-4321-A765-F8340172A6D2}" presName="connectorText" presStyleLbl="sibTrans2D1" presStyleIdx="3" presStyleCnt="4"/>
      <dgm:spPr/>
    </dgm:pt>
    <dgm:pt modelId="{71FA5E15-AB7E-4CBB-A5C4-86F9883DC672}" type="pres">
      <dgm:prSet presAssocID="{C05ADCB8-1230-42F1-8642-024245A4F2F3}" presName="node" presStyleLbl="node1" presStyleIdx="3" presStyleCnt="4">
        <dgm:presLayoutVars>
          <dgm:bulletEnabled val="1"/>
        </dgm:presLayoutVars>
      </dgm:prSet>
      <dgm:spPr/>
    </dgm:pt>
  </dgm:ptLst>
  <dgm:cxnLst>
    <dgm:cxn modelId="{5F5CA802-3416-4252-9A2E-040BAFABEFF4}" type="presOf" srcId="{31967024-A157-48E6-9A78-5A98336E35DA}" destId="{2B1A0DB9-D2B3-4F71-A228-41F10823FC72}" srcOrd="0" destOrd="0" presId="urn:microsoft.com/office/officeart/2005/8/layout/radial5"/>
    <dgm:cxn modelId="{59945A03-9CBE-4E72-B9F9-783A18711C93}" srcId="{B9740FC1-A039-4409-B7E7-45C7B89E7D72}" destId="{D20863FB-70E6-40FA-9007-EAB75910496D}" srcOrd="0" destOrd="0" parTransId="{303D179D-CB01-4F2A-BED3-9C785B95A418}" sibTransId="{F14FE4FD-63D6-438C-AEE1-DA93044AA103}"/>
    <dgm:cxn modelId="{DA00D50B-BDB2-4DA3-826E-91FDB1B7D4A9}" type="presOf" srcId="{B9740FC1-A039-4409-B7E7-45C7B89E7D72}" destId="{258AB0B3-F60D-46BF-A327-B832E27427A9}" srcOrd="0" destOrd="0" presId="urn:microsoft.com/office/officeart/2005/8/layout/radial5"/>
    <dgm:cxn modelId="{B5A72F0E-DCDE-4A0B-86D7-43C4FE5989E4}" srcId="{D20863FB-70E6-40FA-9007-EAB75910496D}" destId="{C05ADCB8-1230-42F1-8642-024245A4F2F3}" srcOrd="3" destOrd="0" parTransId="{B1C66B9C-4FAC-4321-A765-F8340172A6D2}" sibTransId="{E4DBCD08-17D6-4BAE-BDCA-0056E5D9E0BA}"/>
    <dgm:cxn modelId="{2FAA0A10-B4FF-4D68-94A1-FE6724930E13}" type="presOf" srcId="{335BE6AF-4C63-4592-8B68-D80098073737}" destId="{5BCA890B-567E-46C4-837F-E5A1D4B03A4F}" srcOrd="1" destOrd="0" presId="urn:microsoft.com/office/officeart/2005/8/layout/radial5"/>
    <dgm:cxn modelId="{1EBB2018-B7BA-4708-BA68-E8DFF22C8C8E}" srcId="{D20863FB-70E6-40FA-9007-EAB75910496D}" destId="{31967024-A157-48E6-9A78-5A98336E35DA}" srcOrd="1" destOrd="0" parTransId="{171B22F2-97EA-49AC-A963-9367146EBD76}" sibTransId="{F73D2861-936C-4C68-8516-1E0299AD2C16}"/>
    <dgm:cxn modelId="{6258CB21-5A77-433B-AAF3-771D824EE47A}" srcId="{D20863FB-70E6-40FA-9007-EAB75910496D}" destId="{4722C398-C387-44B0-AEDC-6685DE4F17F8}" srcOrd="0" destOrd="0" parTransId="{C3DB0010-4948-4B2A-819F-77BF147F4F9C}" sibTransId="{7D4AB7B0-7EF4-4A1C-B9FA-A6AAADF4AB81}"/>
    <dgm:cxn modelId="{126E9937-47F1-4A8F-A3C7-E7A1C941CA13}" srcId="{D20863FB-70E6-40FA-9007-EAB75910496D}" destId="{A6D7B66F-D2A1-4C30-BD2D-18D3DA1A95B6}" srcOrd="2" destOrd="0" parTransId="{335BE6AF-4C63-4592-8B68-D80098073737}" sibTransId="{EC942AC9-0E7A-4D23-ADAB-2C81E04324E4}"/>
    <dgm:cxn modelId="{A0095E42-23A5-418E-9286-1354E439A9E4}" type="presOf" srcId="{C3DB0010-4948-4B2A-819F-77BF147F4F9C}" destId="{0BFED8EF-D839-4B6F-B91C-0BE6D79B9DD0}" srcOrd="0" destOrd="0" presId="urn:microsoft.com/office/officeart/2005/8/layout/radial5"/>
    <dgm:cxn modelId="{A000637D-398C-4EE5-A29E-002B040C5A0D}" type="presOf" srcId="{C3DB0010-4948-4B2A-819F-77BF147F4F9C}" destId="{ACE45A36-5AA3-43A8-B5C8-758CA599F8CA}" srcOrd="1" destOrd="0" presId="urn:microsoft.com/office/officeart/2005/8/layout/radial5"/>
    <dgm:cxn modelId="{FC41057E-85F0-45EC-8C39-0AE7B39DBA4E}" type="presOf" srcId="{4722C398-C387-44B0-AEDC-6685DE4F17F8}" destId="{EA7C593D-B6C6-4E7A-9490-9459CA631939}" srcOrd="0" destOrd="0" presId="urn:microsoft.com/office/officeart/2005/8/layout/radial5"/>
    <dgm:cxn modelId="{480DCC7F-9CC7-4712-A2E7-10B5CDA31EF6}" type="presOf" srcId="{B1C66B9C-4FAC-4321-A765-F8340172A6D2}" destId="{CE539764-28EE-4D80-B8F1-12CE7ADE21EE}" srcOrd="0" destOrd="0" presId="urn:microsoft.com/office/officeart/2005/8/layout/radial5"/>
    <dgm:cxn modelId="{5C671B8D-7108-4CF1-808E-BC2455236A17}" type="presOf" srcId="{C05ADCB8-1230-42F1-8642-024245A4F2F3}" destId="{71FA5E15-AB7E-4CBB-A5C4-86F9883DC672}" srcOrd="0" destOrd="0" presId="urn:microsoft.com/office/officeart/2005/8/layout/radial5"/>
    <dgm:cxn modelId="{8799169B-AD84-4FC7-9EDB-3F3E41D7D745}" type="presOf" srcId="{171B22F2-97EA-49AC-A963-9367146EBD76}" destId="{23354BF9-ADEA-4E0F-9E34-A66C2B271D26}" srcOrd="0" destOrd="0" presId="urn:microsoft.com/office/officeart/2005/8/layout/radial5"/>
    <dgm:cxn modelId="{C5B9E7B1-AA5E-4C4C-8BAA-F2F69E5E8D71}" type="presOf" srcId="{A6D7B66F-D2A1-4C30-BD2D-18D3DA1A95B6}" destId="{0485772F-E642-4754-91B4-E08FD0DEC825}" srcOrd="0" destOrd="0" presId="urn:microsoft.com/office/officeart/2005/8/layout/radial5"/>
    <dgm:cxn modelId="{F9AD61B5-0149-460F-BA72-FEBED9074B41}" type="presOf" srcId="{335BE6AF-4C63-4592-8B68-D80098073737}" destId="{8F64EC9D-BD16-4FD7-8C6F-A31E4440593C}" srcOrd="0" destOrd="0" presId="urn:microsoft.com/office/officeart/2005/8/layout/radial5"/>
    <dgm:cxn modelId="{0CD974B9-8E06-4FD4-89B8-8C4A0F96EA8D}" type="presOf" srcId="{D20863FB-70E6-40FA-9007-EAB75910496D}" destId="{AD634722-C402-412D-AD31-A3E05160DC47}" srcOrd="0" destOrd="0" presId="urn:microsoft.com/office/officeart/2005/8/layout/radial5"/>
    <dgm:cxn modelId="{AAA39CEA-DE50-4B40-B3F1-77C1F011AB47}" type="presOf" srcId="{B1C66B9C-4FAC-4321-A765-F8340172A6D2}" destId="{58DDAD53-814D-4B40-A266-A2941F463F77}" srcOrd="1" destOrd="0" presId="urn:microsoft.com/office/officeart/2005/8/layout/radial5"/>
    <dgm:cxn modelId="{E6DE70EE-ED93-4C57-91D9-C6975C6EAAA0}" type="presOf" srcId="{171B22F2-97EA-49AC-A963-9367146EBD76}" destId="{915882D4-54EF-4D5B-8E80-C252E0921706}" srcOrd="1" destOrd="0" presId="urn:microsoft.com/office/officeart/2005/8/layout/radial5"/>
    <dgm:cxn modelId="{2007A671-A619-41B0-8D80-980098A2DEC8}" type="presParOf" srcId="{258AB0B3-F60D-46BF-A327-B832E27427A9}" destId="{AD634722-C402-412D-AD31-A3E05160DC47}" srcOrd="0" destOrd="0" presId="urn:microsoft.com/office/officeart/2005/8/layout/radial5"/>
    <dgm:cxn modelId="{D0612C98-3504-4E81-8E7A-E4CA6C3AC2E7}" type="presParOf" srcId="{258AB0B3-F60D-46BF-A327-B832E27427A9}" destId="{0BFED8EF-D839-4B6F-B91C-0BE6D79B9DD0}" srcOrd="1" destOrd="0" presId="urn:microsoft.com/office/officeart/2005/8/layout/radial5"/>
    <dgm:cxn modelId="{3209B4F5-2954-4E52-99A7-7699F1E691E0}" type="presParOf" srcId="{0BFED8EF-D839-4B6F-B91C-0BE6D79B9DD0}" destId="{ACE45A36-5AA3-43A8-B5C8-758CA599F8CA}" srcOrd="0" destOrd="0" presId="urn:microsoft.com/office/officeart/2005/8/layout/radial5"/>
    <dgm:cxn modelId="{96E571A8-1FCA-460C-97B4-5F34382F7395}" type="presParOf" srcId="{258AB0B3-F60D-46BF-A327-B832E27427A9}" destId="{EA7C593D-B6C6-4E7A-9490-9459CA631939}" srcOrd="2" destOrd="0" presId="urn:microsoft.com/office/officeart/2005/8/layout/radial5"/>
    <dgm:cxn modelId="{01A5A1A4-D089-4564-8C64-14796BCE7B29}" type="presParOf" srcId="{258AB0B3-F60D-46BF-A327-B832E27427A9}" destId="{23354BF9-ADEA-4E0F-9E34-A66C2B271D26}" srcOrd="3" destOrd="0" presId="urn:microsoft.com/office/officeart/2005/8/layout/radial5"/>
    <dgm:cxn modelId="{8BC3F1B6-C652-463E-A710-23D6987BD779}" type="presParOf" srcId="{23354BF9-ADEA-4E0F-9E34-A66C2B271D26}" destId="{915882D4-54EF-4D5B-8E80-C252E0921706}" srcOrd="0" destOrd="0" presId="urn:microsoft.com/office/officeart/2005/8/layout/radial5"/>
    <dgm:cxn modelId="{3C6ADAC3-77A8-43A9-8EF1-F63E34522C36}" type="presParOf" srcId="{258AB0B3-F60D-46BF-A327-B832E27427A9}" destId="{2B1A0DB9-D2B3-4F71-A228-41F10823FC72}" srcOrd="4" destOrd="0" presId="urn:microsoft.com/office/officeart/2005/8/layout/radial5"/>
    <dgm:cxn modelId="{9291BBA2-668F-4486-A66D-113DF2697E9C}" type="presParOf" srcId="{258AB0B3-F60D-46BF-A327-B832E27427A9}" destId="{8F64EC9D-BD16-4FD7-8C6F-A31E4440593C}" srcOrd="5" destOrd="0" presId="urn:microsoft.com/office/officeart/2005/8/layout/radial5"/>
    <dgm:cxn modelId="{3A131EC5-B8A3-4103-AA42-DECCFDE3134F}" type="presParOf" srcId="{8F64EC9D-BD16-4FD7-8C6F-A31E4440593C}" destId="{5BCA890B-567E-46C4-837F-E5A1D4B03A4F}" srcOrd="0" destOrd="0" presId="urn:microsoft.com/office/officeart/2005/8/layout/radial5"/>
    <dgm:cxn modelId="{3D29B940-E51F-4B7E-9D46-DE4F075A6BF7}" type="presParOf" srcId="{258AB0B3-F60D-46BF-A327-B832E27427A9}" destId="{0485772F-E642-4754-91B4-E08FD0DEC825}" srcOrd="6" destOrd="0" presId="urn:microsoft.com/office/officeart/2005/8/layout/radial5"/>
    <dgm:cxn modelId="{EAE1D380-AD71-4DFD-8C0F-FD06541C0074}" type="presParOf" srcId="{258AB0B3-F60D-46BF-A327-B832E27427A9}" destId="{CE539764-28EE-4D80-B8F1-12CE7ADE21EE}" srcOrd="7" destOrd="0" presId="urn:microsoft.com/office/officeart/2005/8/layout/radial5"/>
    <dgm:cxn modelId="{E97C3E80-346B-4E3F-B7B4-0F6DA4453C85}" type="presParOf" srcId="{CE539764-28EE-4D80-B8F1-12CE7ADE21EE}" destId="{58DDAD53-814D-4B40-A266-A2941F463F77}" srcOrd="0" destOrd="0" presId="urn:microsoft.com/office/officeart/2005/8/layout/radial5"/>
    <dgm:cxn modelId="{BA8DBFDA-4E23-46E4-BBD8-8F82CCC5FFD2}" type="presParOf" srcId="{258AB0B3-F60D-46BF-A327-B832E27427A9}" destId="{71FA5E15-AB7E-4CBB-A5C4-86F9883DC672}" srcOrd="8" destOrd="0" presId="urn:microsoft.com/office/officeart/2005/8/layout/radial5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sp="http://schemas.microsoft.com/office/drawing/2008/diagram" xmlns:dgm="http://schemas.openxmlformats.org/drawingml/2006/diagram" xmlns:a="http://schemas.openxmlformats.org/drawingml/2006/main">
  <dgm:ptLst>
    <dgm:pt modelId="{F68DE2A3-255D-43BD-90EC-01B4FA12E070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227C512E-58DF-4FC5-BE69-47ED0CE6F5EF}">
      <dgm:prSet phldrT="[Text]" phldr="0"/>
      <dgm:spPr/>
      <dgm:t>
        <a:bodyPr/>
        <a:lstStyle/>
        <a:p>
          <a:r>
            <a:rPr lang="en-GB" b="1" noProof="0" dirty="0"/>
            <a:t>Αρχική πρόσβαση</a:t>
          </a:r>
          <a:br>
            <a:rPr lang="en-GB" noProof="0" dirty="0"/>
          </a:br>
          <a:r>
            <a:rPr lang="en-GB" noProof="0" dirty="0"/>
            <a:t>Phishing/πιστοποιήσεις/VPN</a:t>
          </a:r>
        </a:p>
      </dgm:t>
    </dgm:pt>
    <dgm:pt modelId="{D1CD7029-5A65-4FC4-9AC6-CA4CCC3B5CFC}" type="parTrans" cxnId="{8B106CC1-7F14-481A-8783-D70B67CFAD60}">
      <dgm:prSet/>
      <dgm:spPr/>
      <dgm:t>
        <a:bodyPr/>
        <a:lstStyle/>
        <a:p>
          <a:endParaRPr lang="en-GB"/>
        </a:p>
      </dgm:t>
    </dgm:pt>
    <dgm:pt modelId="{974E2128-32AE-418A-85B4-E72C45D3F565}" type="sibTrans" cxnId="{8B106CC1-7F14-481A-8783-D70B67CFAD60}">
      <dgm:prSet/>
      <dgm:spPr/>
      <dgm:t>
        <a:bodyPr/>
        <a:lstStyle/>
        <a:p>
          <a:endParaRPr lang="en-GB" noProof="0" dirty="0"/>
        </a:p>
      </dgm:t>
    </dgm:pt>
    <dgm:pt modelId="{AB9BCB37-1823-45F0-A939-B32DB12C6F30}">
      <dgm:prSet phldrT="[Text]" phldr="0"/>
      <dgm:spPr/>
      <dgm:t>
        <a:bodyPr/>
        <a:lstStyle/>
        <a:p>
          <a:r>
            <a:rPr lang="en-GB" b="1" noProof="0" dirty="0"/>
            <a:t>Πλευρική κίνηση</a:t>
          </a:r>
          <a:br>
            <a:rPr lang="en-GB" noProof="0" dirty="0"/>
          </a:br>
          <a:r>
            <a:rPr lang="en-GB" noProof="0" dirty="0"/>
            <a:t>Αύξηση προνομίων IT</a:t>
          </a:r>
        </a:p>
      </dgm:t>
    </dgm:pt>
    <dgm:pt modelId="{B0635686-0CE3-4347-8838-53D45EEC7BA8}" type="parTrans" cxnId="{60C93286-510A-40ED-A172-6A55EE8449AE}">
      <dgm:prSet/>
      <dgm:spPr/>
      <dgm:t>
        <a:bodyPr/>
        <a:lstStyle/>
        <a:p>
          <a:endParaRPr lang="en-GB"/>
        </a:p>
      </dgm:t>
    </dgm:pt>
    <dgm:pt modelId="{2503A00F-CBEF-46BD-A8A0-EC125DC94CB4}" type="sibTrans" cxnId="{60C93286-510A-40ED-A172-6A55EE8449AE}">
      <dgm:prSet/>
      <dgm:spPr/>
      <dgm:t>
        <a:bodyPr/>
        <a:lstStyle/>
        <a:p>
          <a:endParaRPr lang="en-GB" noProof="0" dirty="0"/>
        </a:p>
      </dgm:t>
    </dgm:pt>
    <dgm:pt modelId="{CB8C328F-7157-46B0-BAFB-F710C7935A02}">
      <dgm:prSet phldrT="[Text]" phldr="0"/>
      <dgm:spPr/>
      <dgm:t>
        <a:bodyPr/>
        <a:lstStyle/>
        <a:p>
          <a:r>
            <a:rPr lang="en-GB" b="1" noProof="0" dirty="0"/>
            <a:t>Διασυνοριακή</a:t>
          </a:r>
          <a:br>
            <a:rPr lang="en-GB" noProof="0" dirty="0"/>
          </a:br>
          <a:r>
            <a:rPr lang="en-GB" noProof="0" dirty="0"/>
            <a:t>Αποτυχία τμηματοποίησης</a:t>
          </a:r>
        </a:p>
      </dgm:t>
    </dgm:pt>
    <dgm:pt modelId="{8E0772B8-515E-4F63-82C5-35779205D29C}" type="parTrans" cxnId="{C3D7BA8A-1E09-4AC1-BDB7-68AD142559CB}">
      <dgm:prSet/>
      <dgm:spPr/>
      <dgm:t>
        <a:bodyPr/>
        <a:lstStyle/>
        <a:p>
          <a:endParaRPr lang="en-GB"/>
        </a:p>
      </dgm:t>
    </dgm:pt>
    <dgm:pt modelId="{26141443-61CC-4C90-B570-1D5CC344A242}" type="sibTrans" cxnId="{C3D7BA8A-1E09-4AC1-BDB7-68AD142559CB}">
      <dgm:prSet/>
      <dgm:spPr/>
      <dgm:t>
        <a:bodyPr/>
        <a:lstStyle/>
        <a:p>
          <a:endParaRPr lang="en-GB" noProof="0" dirty="0"/>
        </a:p>
      </dgm:t>
    </dgm:pt>
    <dgm:pt modelId="{F70E1AA7-CB74-473E-822E-4745FC14F170}">
      <dgm:prSet phldrT="[Text]" phldr="0"/>
      <dgm:spPr/>
      <dgm:t>
        <a:bodyPr/>
        <a:lstStyle/>
        <a:p>
          <a:r>
            <a:rPr lang="en-GB" b="1" noProof="0" dirty="0"/>
            <a:t>Έλεγχος OT</a:t>
          </a:r>
          <a:br>
            <a:rPr lang="en-GB" noProof="0" dirty="0"/>
          </a:br>
          <a:r>
            <a:rPr lang="en-GB" noProof="0" dirty="0"/>
            <a:t>Πρόσβαση HMI/ENG/SCADA</a:t>
          </a:r>
        </a:p>
      </dgm:t>
    </dgm:pt>
    <dgm:pt modelId="{2EAD5E26-55C6-4444-A7A7-6F3DBF71F233}" type="parTrans" cxnId="{DF8C25F8-A48B-4019-8B96-DC8B71EDCB5F}">
      <dgm:prSet/>
      <dgm:spPr/>
      <dgm:t>
        <a:bodyPr/>
        <a:lstStyle/>
        <a:p>
          <a:endParaRPr lang="en-GB"/>
        </a:p>
      </dgm:t>
    </dgm:pt>
    <dgm:pt modelId="{9FCBD6C9-CA2F-49E9-B9A0-26EEEDDC9189}" type="sibTrans" cxnId="{DF8C25F8-A48B-4019-8B96-DC8B71EDCB5F}">
      <dgm:prSet/>
      <dgm:spPr/>
      <dgm:t>
        <a:bodyPr/>
        <a:lstStyle/>
        <a:p>
          <a:endParaRPr lang="en-GB" noProof="0" dirty="0"/>
        </a:p>
      </dgm:t>
    </dgm:pt>
    <dgm:pt modelId="{D5303A54-6221-4AB1-B36C-0A81412D939A}">
      <dgm:prSet phldrT="[Text]" phldr="0"/>
      <dgm:spPr/>
      <dgm:t>
        <a:bodyPr/>
        <a:lstStyle/>
        <a:p>
          <a:r>
            <a:rPr lang="en-GB" b="1" noProof="0" dirty="0"/>
            <a:t>Φυσική επίδραση</a:t>
          </a:r>
          <a:br>
            <a:rPr lang="en-GB" noProof="0" dirty="0"/>
          </a:br>
          <a:r>
            <a:rPr lang="en-GB" noProof="0" dirty="0"/>
            <a:t>Χειραγώγηση σημείου ρύθμισης/λογικής</a:t>
          </a:r>
        </a:p>
      </dgm:t>
    </dgm:pt>
    <dgm:pt modelId="{915B10F2-5E17-4F21-8117-E4B6BA0819E2}" type="parTrans" cxnId="{360F14C4-80E2-42A1-A7F8-20C8079D7B0C}">
      <dgm:prSet/>
      <dgm:spPr/>
      <dgm:t>
        <a:bodyPr/>
        <a:lstStyle/>
        <a:p>
          <a:endParaRPr lang="en-GB"/>
        </a:p>
      </dgm:t>
    </dgm:pt>
    <dgm:pt modelId="{8920EF44-742D-442A-BADB-CABC5682FCAE}" type="sibTrans" cxnId="{360F14C4-80E2-42A1-A7F8-20C8079D7B0C}">
      <dgm:prSet/>
      <dgm:spPr/>
      <dgm:t>
        <a:bodyPr/>
        <a:lstStyle/>
        <a:p>
          <a:endParaRPr lang="en-GB"/>
        </a:p>
      </dgm:t>
    </dgm:pt>
    <dgm:pt modelId="{829D7F9E-ABF7-4CA8-BAD0-8248D753284D}" type="pres">
      <dgm:prSet presAssocID="{F68DE2A3-255D-43BD-90EC-01B4FA12E070}" presName="linearFlow" presStyleCnt="0">
        <dgm:presLayoutVars>
          <dgm:resizeHandles val="exact"/>
        </dgm:presLayoutVars>
      </dgm:prSet>
      <dgm:spPr/>
    </dgm:pt>
    <dgm:pt modelId="{B81409E0-FF30-4B99-9723-61BFCA0F89A1}" type="pres">
      <dgm:prSet presAssocID="{227C512E-58DF-4FC5-BE69-47ED0CE6F5EF}" presName="node" presStyleLbl="node1" presStyleIdx="0" presStyleCnt="5">
        <dgm:presLayoutVars>
          <dgm:bulletEnabled val="1"/>
        </dgm:presLayoutVars>
      </dgm:prSet>
      <dgm:spPr/>
    </dgm:pt>
    <dgm:pt modelId="{E663F531-7352-4367-A6AA-7B39EFE0F73C}" type="pres">
      <dgm:prSet presAssocID="{974E2128-32AE-418A-85B4-E72C45D3F565}" presName="sibTrans" presStyleLbl="sibTrans2D1" presStyleIdx="0" presStyleCnt="4"/>
      <dgm:spPr/>
    </dgm:pt>
    <dgm:pt modelId="{584E3B7F-1D9B-47C9-9694-0FC94D702FBC}" type="pres">
      <dgm:prSet presAssocID="{974E2128-32AE-418A-85B4-E72C45D3F565}" presName="connectorText" presStyleLbl="sibTrans2D1" presStyleIdx="0" presStyleCnt="4"/>
      <dgm:spPr/>
    </dgm:pt>
    <dgm:pt modelId="{35590E11-6338-4E93-99A8-B9921D8C3872}" type="pres">
      <dgm:prSet presAssocID="{AB9BCB37-1823-45F0-A939-B32DB12C6F30}" presName="node" presStyleLbl="node1" presStyleIdx="1" presStyleCnt="5">
        <dgm:presLayoutVars>
          <dgm:bulletEnabled val="1"/>
        </dgm:presLayoutVars>
      </dgm:prSet>
      <dgm:spPr/>
    </dgm:pt>
    <dgm:pt modelId="{E9ED1C89-5E67-4303-A1ED-DA4B65B865E3}" type="pres">
      <dgm:prSet presAssocID="{2503A00F-CBEF-46BD-A8A0-EC125DC94CB4}" presName="sibTrans" presStyleLbl="sibTrans2D1" presStyleIdx="1" presStyleCnt="4"/>
      <dgm:spPr/>
    </dgm:pt>
    <dgm:pt modelId="{250038A2-B468-489E-AFA0-3A15BA0ECE4F}" type="pres">
      <dgm:prSet presAssocID="{2503A00F-CBEF-46BD-A8A0-EC125DC94CB4}" presName="connectorText" presStyleLbl="sibTrans2D1" presStyleIdx="1" presStyleCnt="4"/>
      <dgm:spPr/>
    </dgm:pt>
    <dgm:pt modelId="{06373F08-BB50-4771-93CB-E30A893ECD16}" type="pres">
      <dgm:prSet presAssocID="{CB8C328F-7157-46B0-BAFB-F710C7935A02}" presName="node" presStyleLbl="node1" presStyleIdx="2" presStyleCnt="5">
        <dgm:presLayoutVars>
          <dgm:bulletEnabled val="1"/>
        </dgm:presLayoutVars>
      </dgm:prSet>
      <dgm:spPr/>
    </dgm:pt>
    <dgm:pt modelId="{474B98F8-8300-4905-899F-F0CF91502FEA}" type="pres">
      <dgm:prSet presAssocID="{26141443-61CC-4C90-B570-1D5CC344A242}" presName="sibTrans" presStyleLbl="sibTrans2D1" presStyleIdx="2" presStyleCnt="4"/>
      <dgm:spPr/>
    </dgm:pt>
    <dgm:pt modelId="{1AF1C11C-0DC9-4CC5-83CD-4CD5178055F8}" type="pres">
      <dgm:prSet presAssocID="{26141443-61CC-4C90-B570-1D5CC344A242}" presName="connectorText" presStyleLbl="sibTrans2D1" presStyleIdx="2" presStyleCnt="4"/>
      <dgm:spPr/>
    </dgm:pt>
    <dgm:pt modelId="{6F2B50D6-1A30-41B7-ACE8-B64239B2681C}" type="pres">
      <dgm:prSet presAssocID="{F70E1AA7-CB74-473E-822E-4745FC14F170}" presName="node" presStyleLbl="node1" presStyleIdx="3" presStyleCnt="5">
        <dgm:presLayoutVars>
          <dgm:bulletEnabled val="1"/>
        </dgm:presLayoutVars>
      </dgm:prSet>
      <dgm:spPr/>
    </dgm:pt>
    <dgm:pt modelId="{4CFB0C37-2637-4A7A-8081-D575EA8D5B96}" type="pres">
      <dgm:prSet presAssocID="{9FCBD6C9-CA2F-49E9-B9A0-26EEEDDC9189}" presName="sibTrans" presStyleLbl="sibTrans2D1" presStyleIdx="3" presStyleCnt="4"/>
      <dgm:spPr/>
    </dgm:pt>
    <dgm:pt modelId="{D9C79B60-D860-4535-AF51-E06BB0705A18}" type="pres">
      <dgm:prSet presAssocID="{9FCBD6C9-CA2F-49E9-B9A0-26EEEDDC9189}" presName="connectorText" presStyleLbl="sibTrans2D1" presStyleIdx="3" presStyleCnt="4"/>
      <dgm:spPr/>
    </dgm:pt>
    <dgm:pt modelId="{CEDBF128-4E4D-401F-9BE5-C3A4267D7B7D}" type="pres">
      <dgm:prSet presAssocID="{D5303A54-6221-4AB1-B36C-0A81412D939A}" presName="node" presStyleLbl="node1" presStyleIdx="4" presStyleCnt="5">
        <dgm:presLayoutVars>
          <dgm:bulletEnabled val="1"/>
        </dgm:presLayoutVars>
      </dgm:prSet>
      <dgm:spPr/>
    </dgm:pt>
  </dgm:ptLst>
  <dgm:cxnLst>
    <dgm:cxn modelId="{E8E50C1E-3064-42CF-9E7B-DF662E480177}" type="presOf" srcId="{9FCBD6C9-CA2F-49E9-B9A0-26EEEDDC9189}" destId="{4CFB0C37-2637-4A7A-8081-D575EA8D5B96}" srcOrd="0" destOrd="0" presId="urn:microsoft.com/office/officeart/2005/8/layout/process2"/>
    <dgm:cxn modelId="{D26FD026-1C15-457A-B1BE-933F7322B002}" type="presOf" srcId="{F68DE2A3-255D-43BD-90EC-01B4FA12E070}" destId="{829D7F9E-ABF7-4CA8-BAD0-8248D753284D}" srcOrd="0" destOrd="0" presId="urn:microsoft.com/office/officeart/2005/8/layout/process2"/>
    <dgm:cxn modelId="{F6849A31-994F-4BD4-B727-B08912CF7115}" type="presOf" srcId="{26141443-61CC-4C90-B570-1D5CC344A242}" destId="{1AF1C11C-0DC9-4CC5-83CD-4CD5178055F8}" srcOrd="1" destOrd="0" presId="urn:microsoft.com/office/officeart/2005/8/layout/process2"/>
    <dgm:cxn modelId="{38DA8A5C-EBA4-48CE-B674-46DBE23354CE}" type="presOf" srcId="{227C512E-58DF-4FC5-BE69-47ED0CE6F5EF}" destId="{B81409E0-FF30-4B99-9723-61BFCA0F89A1}" srcOrd="0" destOrd="0" presId="urn:microsoft.com/office/officeart/2005/8/layout/process2"/>
    <dgm:cxn modelId="{87136367-946D-4166-8C6B-6F596F53720E}" type="presOf" srcId="{974E2128-32AE-418A-85B4-E72C45D3F565}" destId="{584E3B7F-1D9B-47C9-9694-0FC94D702FBC}" srcOrd="1" destOrd="0" presId="urn:microsoft.com/office/officeart/2005/8/layout/process2"/>
    <dgm:cxn modelId="{60C93286-510A-40ED-A172-6A55EE8449AE}" srcId="{F68DE2A3-255D-43BD-90EC-01B4FA12E070}" destId="{AB9BCB37-1823-45F0-A939-B32DB12C6F30}" srcOrd="1" destOrd="0" parTransId="{B0635686-0CE3-4347-8838-53D45EEC7BA8}" sibTransId="{2503A00F-CBEF-46BD-A8A0-EC125DC94CB4}"/>
    <dgm:cxn modelId="{C3D7BA8A-1E09-4AC1-BDB7-68AD142559CB}" srcId="{F68DE2A3-255D-43BD-90EC-01B4FA12E070}" destId="{CB8C328F-7157-46B0-BAFB-F710C7935A02}" srcOrd="2" destOrd="0" parTransId="{8E0772B8-515E-4F63-82C5-35779205D29C}" sibTransId="{26141443-61CC-4C90-B570-1D5CC344A242}"/>
    <dgm:cxn modelId="{8EF3399C-D9D7-4187-B02A-1239597D6ACA}" type="presOf" srcId="{F70E1AA7-CB74-473E-822E-4745FC14F170}" destId="{6F2B50D6-1A30-41B7-ACE8-B64239B2681C}" srcOrd="0" destOrd="0" presId="urn:microsoft.com/office/officeart/2005/8/layout/process2"/>
    <dgm:cxn modelId="{EF72D0AA-6626-43CC-9191-FFA26DDBECC1}" type="presOf" srcId="{974E2128-32AE-418A-85B4-E72C45D3F565}" destId="{E663F531-7352-4367-A6AA-7B39EFE0F73C}" srcOrd="0" destOrd="0" presId="urn:microsoft.com/office/officeart/2005/8/layout/process2"/>
    <dgm:cxn modelId="{435886B6-7E7E-4C94-B7BC-9F732B2D6CFD}" type="presOf" srcId="{2503A00F-CBEF-46BD-A8A0-EC125DC94CB4}" destId="{E9ED1C89-5E67-4303-A1ED-DA4B65B865E3}" srcOrd="0" destOrd="0" presId="urn:microsoft.com/office/officeart/2005/8/layout/process2"/>
    <dgm:cxn modelId="{8B106CC1-7F14-481A-8783-D70B67CFAD60}" srcId="{F68DE2A3-255D-43BD-90EC-01B4FA12E070}" destId="{227C512E-58DF-4FC5-BE69-47ED0CE6F5EF}" srcOrd="0" destOrd="0" parTransId="{D1CD7029-5A65-4FC4-9AC6-CA4CCC3B5CFC}" sibTransId="{974E2128-32AE-418A-85B4-E72C45D3F565}"/>
    <dgm:cxn modelId="{360F14C4-80E2-42A1-A7F8-20C8079D7B0C}" srcId="{F68DE2A3-255D-43BD-90EC-01B4FA12E070}" destId="{D5303A54-6221-4AB1-B36C-0A81412D939A}" srcOrd="4" destOrd="0" parTransId="{915B10F2-5E17-4F21-8117-E4B6BA0819E2}" sibTransId="{8920EF44-742D-442A-BADB-CABC5682FCAE}"/>
    <dgm:cxn modelId="{49779CC7-27D4-4003-A5F8-22DCDE981801}" type="presOf" srcId="{9FCBD6C9-CA2F-49E9-B9A0-26EEEDDC9189}" destId="{D9C79B60-D860-4535-AF51-E06BB0705A18}" srcOrd="1" destOrd="0" presId="urn:microsoft.com/office/officeart/2005/8/layout/process2"/>
    <dgm:cxn modelId="{B2CC08D4-733F-41B5-8CFE-7AB9799C632D}" type="presOf" srcId="{CB8C328F-7157-46B0-BAFB-F710C7935A02}" destId="{06373F08-BB50-4771-93CB-E30A893ECD16}" srcOrd="0" destOrd="0" presId="urn:microsoft.com/office/officeart/2005/8/layout/process2"/>
    <dgm:cxn modelId="{260B1CDA-4FF9-48DC-9367-EFC3F94D8B7B}" type="presOf" srcId="{D5303A54-6221-4AB1-B36C-0A81412D939A}" destId="{CEDBF128-4E4D-401F-9BE5-C3A4267D7B7D}" srcOrd="0" destOrd="0" presId="urn:microsoft.com/office/officeart/2005/8/layout/process2"/>
    <dgm:cxn modelId="{6BCF0ADF-AE0C-4657-A598-FC87AF8B5B45}" type="presOf" srcId="{2503A00F-CBEF-46BD-A8A0-EC125DC94CB4}" destId="{250038A2-B468-489E-AFA0-3A15BA0ECE4F}" srcOrd="1" destOrd="0" presId="urn:microsoft.com/office/officeart/2005/8/layout/process2"/>
    <dgm:cxn modelId="{4E5962E9-307D-401F-9A19-13473AC3E14D}" type="presOf" srcId="{AB9BCB37-1823-45F0-A939-B32DB12C6F30}" destId="{35590E11-6338-4E93-99A8-B9921D8C3872}" srcOrd="0" destOrd="0" presId="urn:microsoft.com/office/officeart/2005/8/layout/process2"/>
    <dgm:cxn modelId="{5FC584F2-A743-442F-B6B0-089F4EF1638B}" type="presOf" srcId="{26141443-61CC-4C90-B570-1D5CC344A242}" destId="{474B98F8-8300-4905-899F-F0CF91502FEA}" srcOrd="0" destOrd="0" presId="urn:microsoft.com/office/officeart/2005/8/layout/process2"/>
    <dgm:cxn modelId="{DF8C25F8-A48B-4019-8B96-DC8B71EDCB5F}" srcId="{F68DE2A3-255D-43BD-90EC-01B4FA12E070}" destId="{F70E1AA7-CB74-473E-822E-4745FC14F170}" srcOrd="3" destOrd="0" parTransId="{2EAD5E26-55C6-4444-A7A7-6F3DBF71F233}" sibTransId="{9FCBD6C9-CA2F-49E9-B9A0-26EEEDDC9189}"/>
    <dgm:cxn modelId="{B70C6719-EF7F-4440-BCA2-E521449DE850}" type="presParOf" srcId="{829D7F9E-ABF7-4CA8-BAD0-8248D753284D}" destId="{B81409E0-FF30-4B99-9723-61BFCA0F89A1}" srcOrd="0" destOrd="0" presId="urn:microsoft.com/office/officeart/2005/8/layout/process2"/>
    <dgm:cxn modelId="{16A0199E-084F-41DF-AABE-234FF0FFAC16}" type="presParOf" srcId="{829D7F9E-ABF7-4CA8-BAD0-8248D753284D}" destId="{E663F531-7352-4367-A6AA-7B39EFE0F73C}" srcOrd="1" destOrd="0" presId="urn:microsoft.com/office/officeart/2005/8/layout/process2"/>
    <dgm:cxn modelId="{BFACCF90-7AB8-4C0D-978D-276043F131DD}" type="presParOf" srcId="{E663F531-7352-4367-A6AA-7B39EFE0F73C}" destId="{584E3B7F-1D9B-47C9-9694-0FC94D702FBC}" srcOrd="0" destOrd="0" presId="urn:microsoft.com/office/officeart/2005/8/layout/process2"/>
    <dgm:cxn modelId="{89AB1628-7D2D-4DBF-B069-DAFB86308B4E}" type="presParOf" srcId="{829D7F9E-ABF7-4CA8-BAD0-8248D753284D}" destId="{35590E11-6338-4E93-99A8-B9921D8C3872}" srcOrd="2" destOrd="0" presId="urn:microsoft.com/office/officeart/2005/8/layout/process2"/>
    <dgm:cxn modelId="{94381CF7-670A-471B-93E6-6249F46CD038}" type="presParOf" srcId="{829D7F9E-ABF7-4CA8-BAD0-8248D753284D}" destId="{E9ED1C89-5E67-4303-A1ED-DA4B65B865E3}" srcOrd="3" destOrd="0" presId="urn:microsoft.com/office/officeart/2005/8/layout/process2"/>
    <dgm:cxn modelId="{0F8FDEBA-B263-460E-A0FA-C6116C9DA1AB}" type="presParOf" srcId="{E9ED1C89-5E67-4303-A1ED-DA4B65B865E3}" destId="{250038A2-B468-489E-AFA0-3A15BA0ECE4F}" srcOrd="0" destOrd="0" presId="urn:microsoft.com/office/officeart/2005/8/layout/process2"/>
    <dgm:cxn modelId="{DB902762-C1FB-465D-89AB-9E67613A33DA}" type="presParOf" srcId="{829D7F9E-ABF7-4CA8-BAD0-8248D753284D}" destId="{06373F08-BB50-4771-93CB-E30A893ECD16}" srcOrd="4" destOrd="0" presId="urn:microsoft.com/office/officeart/2005/8/layout/process2"/>
    <dgm:cxn modelId="{384D0321-47E4-44EB-9585-4390F7ED89FB}" type="presParOf" srcId="{829D7F9E-ABF7-4CA8-BAD0-8248D753284D}" destId="{474B98F8-8300-4905-899F-F0CF91502FEA}" srcOrd="5" destOrd="0" presId="urn:microsoft.com/office/officeart/2005/8/layout/process2"/>
    <dgm:cxn modelId="{3EA4CE40-585A-457D-9A12-323077A66251}" type="presParOf" srcId="{474B98F8-8300-4905-899F-F0CF91502FEA}" destId="{1AF1C11C-0DC9-4CC5-83CD-4CD5178055F8}" srcOrd="0" destOrd="0" presId="urn:microsoft.com/office/officeart/2005/8/layout/process2"/>
    <dgm:cxn modelId="{224C9548-B3FC-4101-A15B-7B6D10D55981}" type="presParOf" srcId="{829D7F9E-ABF7-4CA8-BAD0-8248D753284D}" destId="{6F2B50D6-1A30-41B7-ACE8-B64239B2681C}" srcOrd="6" destOrd="0" presId="urn:microsoft.com/office/officeart/2005/8/layout/process2"/>
    <dgm:cxn modelId="{FAEA2CDF-E883-47DC-9055-619648CA98B8}" type="presParOf" srcId="{829D7F9E-ABF7-4CA8-BAD0-8248D753284D}" destId="{4CFB0C37-2637-4A7A-8081-D575EA8D5B96}" srcOrd="7" destOrd="0" presId="urn:microsoft.com/office/officeart/2005/8/layout/process2"/>
    <dgm:cxn modelId="{3A92D5DC-5382-402A-8E1E-28D6047DB5C3}" type="presParOf" srcId="{4CFB0C37-2637-4A7A-8081-D575EA8D5B96}" destId="{D9C79B60-D860-4535-AF51-E06BB0705A18}" srcOrd="0" destOrd="0" presId="urn:microsoft.com/office/officeart/2005/8/layout/process2"/>
    <dgm:cxn modelId="{E3427815-6DB6-423B-9F0A-98F12641B7CD}" type="presParOf" srcId="{829D7F9E-ABF7-4CA8-BAD0-8248D753284D}" destId="{CEDBF128-4E4D-401F-9BE5-C3A4267D7B7D}" srcOrd="8" destOrd="0" presId="urn:microsoft.com/office/officeart/2005/8/layout/process2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sp="http://schemas.microsoft.com/office/drawing/2008/diagram" xmlns:dgm="http://schemas.openxmlformats.org/drawingml/2006/diagram" xmlns:a="http://schemas.openxmlformats.org/drawingml/2006/main">
  <dgm:ptLst>
    <dgm:pt modelId="{F68DE2A3-255D-43BD-90EC-01B4FA12E070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227C512E-58DF-4FC5-BE69-47ED0CE6F5EF}">
      <dgm:prSet phldrT="[Text]" phldr="0"/>
      <dgm:spPr/>
      <dgm:t>
        <a:bodyPr/>
        <a:lstStyle/>
        <a:p>
          <a:r>
            <a:rPr lang="en-GB" b="1" noProof="0" dirty="0"/>
            <a:t>Πεδίο εφαρμογής και όρια</a:t>
          </a:r>
          <a:endParaRPr lang="en-GB" noProof="0" dirty="0"/>
        </a:p>
      </dgm:t>
    </dgm:pt>
    <dgm:pt modelId="{D1CD7029-5A65-4FC4-9AC6-CA4CCC3B5CFC}" type="parTrans" cxnId="{8B106CC1-7F14-481A-8783-D70B67CFAD60}">
      <dgm:prSet/>
      <dgm:spPr/>
      <dgm:t>
        <a:bodyPr/>
        <a:lstStyle/>
        <a:p>
          <a:endParaRPr lang="en-GB"/>
        </a:p>
      </dgm:t>
    </dgm:pt>
    <dgm:pt modelId="{974E2128-32AE-418A-85B4-E72C45D3F565}" type="sibTrans" cxnId="{8B106CC1-7F14-481A-8783-D70B67CFAD60}">
      <dgm:prSet/>
      <dgm:spPr/>
      <dgm:t>
        <a:bodyPr/>
        <a:lstStyle/>
        <a:p>
          <a:endParaRPr lang="en-GB" noProof="0" dirty="0"/>
        </a:p>
      </dgm:t>
    </dgm:pt>
    <dgm:pt modelId="{AB9BCB37-1823-45F0-A939-B32DB12C6F30}">
      <dgm:prSet phldrT="[Text]" phldr="0"/>
      <dgm:spPr/>
      <dgm:t>
        <a:bodyPr/>
        <a:lstStyle/>
        <a:p>
          <a:r>
            <a:rPr lang="en-GB" b="1" noProof="0" dirty="0"/>
            <a:t>Περιουσιακά στοιχεία και κρισιμότητα</a:t>
          </a:r>
          <a:endParaRPr lang="en-GB" noProof="0" dirty="0"/>
        </a:p>
      </dgm:t>
    </dgm:pt>
    <dgm:pt modelId="{B0635686-0CE3-4347-8838-53D45EEC7BA8}" type="parTrans" cxnId="{60C93286-510A-40ED-A172-6A55EE8449AE}">
      <dgm:prSet/>
      <dgm:spPr/>
      <dgm:t>
        <a:bodyPr/>
        <a:lstStyle/>
        <a:p>
          <a:endParaRPr lang="en-GB"/>
        </a:p>
      </dgm:t>
    </dgm:pt>
    <dgm:pt modelId="{2503A00F-CBEF-46BD-A8A0-EC125DC94CB4}" type="sibTrans" cxnId="{60C93286-510A-40ED-A172-6A55EE8449AE}">
      <dgm:prSet/>
      <dgm:spPr/>
      <dgm:t>
        <a:bodyPr/>
        <a:lstStyle/>
        <a:p>
          <a:endParaRPr lang="en-GB" noProof="0" dirty="0"/>
        </a:p>
      </dgm:t>
    </dgm:pt>
    <dgm:pt modelId="{CB8C328F-7157-46B0-BAFB-F710C7935A02}">
      <dgm:prSet phldrT="[Text]" phldr="0"/>
      <dgm:spPr/>
      <dgm:t>
        <a:bodyPr/>
        <a:lstStyle/>
        <a:p>
          <a:r>
            <a:rPr lang="en-GB" b="1" noProof="0" dirty="0"/>
            <a:t>Απειλές και ευπάθειες</a:t>
          </a:r>
          <a:endParaRPr lang="en-GB" noProof="0" dirty="0"/>
        </a:p>
      </dgm:t>
    </dgm:pt>
    <dgm:pt modelId="{8E0772B8-515E-4F63-82C5-35779205D29C}" type="parTrans" cxnId="{C3D7BA8A-1E09-4AC1-BDB7-68AD142559CB}">
      <dgm:prSet/>
      <dgm:spPr/>
      <dgm:t>
        <a:bodyPr/>
        <a:lstStyle/>
        <a:p>
          <a:endParaRPr lang="en-GB"/>
        </a:p>
      </dgm:t>
    </dgm:pt>
    <dgm:pt modelId="{26141443-61CC-4C90-B570-1D5CC344A242}" type="sibTrans" cxnId="{C3D7BA8A-1E09-4AC1-BDB7-68AD142559CB}">
      <dgm:prSet/>
      <dgm:spPr/>
      <dgm:t>
        <a:bodyPr/>
        <a:lstStyle/>
        <a:p>
          <a:endParaRPr lang="en-GB" noProof="0" dirty="0"/>
        </a:p>
      </dgm:t>
    </dgm:pt>
    <dgm:pt modelId="{F70E1AA7-CB74-473E-822E-4745FC14F170}">
      <dgm:prSet phldrT="[Text]" phldr="0"/>
      <dgm:spPr/>
      <dgm:t>
        <a:bodyPr/>
        <a:lstStyle/>
        <a:p>
          <a:r>
            <a:rPr lang="en-GB" b="1" noProof="0" dirty="0"/>
            <a:t>Πιθανότητα και αντίκτυπος</a:t>
          </a:r>
          <a:endParaRPr lang="en-GB" noProof="0" dirty="0"/>
        </a:p>
      </dgm:t>
    </dgm:pt>
    <dgm:pt modelId="{2EAD5E26-55C6-4444-A7A7-6F3DBF71F233}" type="parTrans" cxnId="{DF8C25F8-A48B-4019-8B96-DC8B71EDCB5F}">
      <dgm:prSet/>
      <dgm:spPr/>
      <dgm:t>
        <a:bodyPr/>
        <a:lstStyle/>
        <a:p>
          <a:endParaRPr lang="en-GB"/>
        </a:p>
      </dgm:t>
    </dgm:pt>
    <dgm:pt modelId="{9FCBD6C9-CA2F-49E9-B9A0-26EEEDDC9189}" type="sibTrans" cxnId="{DF8C25F8-A48B-4019-8B96-DC8B71EDCB5F}">
      <dgm:prSet/>
      <dgm:spPr/>
      <dgm:t>
        <a:bodyPr/>
        <a:lstStyle/>
        <a:p>
          <a:endParaRPr lang="en-GB" noProof="0" dirty="0"/>
        </a:p>
      </dgm:t>
    </dgm:pt>
    <dgm:pt modelId="{D5303A54-6221-4AB1-B36C-0A81412D939A}">
      <dgm:prSet phldrT="[Text]" phldr="0"/>
      <dgm:spPr/>
      <dgm:t>
        <a:bodyPr/>
        <a:lstStyle/>
        <a:p>
          <a:r>
            <a:rPr lang="en-GB" b="1" noProof="0" dirty="0"/>
            <a:t>Αξιολόγηση και ιεράρχηση</a:t>
          </a:r>
          <a:endParaRPr lang="en-GB" noProof="0" dirty="0"/>
        </a:p>
      </dgm:t>
    </dgm:pt>
    <dgm:pt modelId="{915B10F2-5E17-4F21-8117-E4B6BA0819E2}" type="parTrans" cxnId="{360F14C4-80E2-42A1-A7F8-20C8079D7B0C}">
      <dgm:prSet/>
      <dgm:spPr/>
      <dgm:t>
        <a:bodyPr/>
        <a:lstStyle/>
        <a:p>
          <a:endParaRPr lang="en-GB"/>
        </a:p>
      </dgm:t>
    </dgm:pt>
    <dgm:pt modelId="{8920EF44-742D-442A-BADB-CABC5682FCAE}" type="sibTrans" cxnId="{360F14C4-80E2-42A1-A7F8-20C8079D7B0C}">
      <dgm:prSet/>
      <dgm:spPr/>
      <dgm:t>
        <a:bodyPr/>
        <a:lstStyle/>
        <a:p>
          <a:endParaRPr lang="en-GB" noProof="0" dirty="0"/>
        </a:p>
      </dgm:t>
    </dgm:pt>
    <dgm:pt modelId="{C3C2527B-686F-43B5-B67B-D0AEB7B5BEEA}">
      <dgm:prSet phldrT="[Text]" phldr="0"/>
      <dgm:spPr/>
      <dgm:t>
        <a:bodyPr/>
        <a:lstStyle/>
        <a:p>
          <a:r>
            <a:rPr lang="en-GB" b="1" noProof="0" dirty="0"/>
            <a:t>Απειλή και παρακολούθηση</a:t>
          </a:r>
        </a:p>
      </dgm:t>
    </dgm:pt>
    <dgm:pt modelId="{DFD94DF9-4B17-40EA-BD14-5BA3E87DA456}" type="parTrans" cxnId="{6FD315D7-1690-4EB2-B59B-54AF0AFAB1F3}">
      <dgm:prSet/>
      <dgm:spPr/>
      <dgm:t>
        <a:bodyPr/>
        <a:lstStyle/>
        <a:p>
          <a:endParaRPr lang="en-GB"/>
        </a:p>
      </dgm:t>
    </dgm:pt>
    <dgm:pt modelId="{442FC061-76A6-4F3C-A535-0742749942EE}" type="sibTrans" cxnId="{6FD315D7-1690-4EB2-B59B-54AF0AFAB1F3}">
      <dgm:prSet/>
      <dgm:spPr/>
      <dgm:t>
        <a:bodyPr/>
        <a:lstStyle/>
        <a:p>
          <a:endParaRPr lang="en-GB"/>
        </a:p>
      </dgm:t>
    </dgm:pt>
    <dgm:pt modelId="{829D7F9E-ABF7-4CA8-BAD0-8248D753284D}" type="pres">
      <dgm:prSet presAssocID="{F68DE2A3-255D-43BD-90EC-01B4FA12E070}" presName="linearFlow" presStyleCnt="0">
        <dgm:presLayoutVars>
          <dgm:resizeHandles val="exact"/>
        </dgm:presLayoutVars>
      </dgm:prSet>
      <dgm:spPr/>
    </dgm:pt>
    <dgm:pt modelId="{B81409E0-FF30-4B99-9723-61BFCA0F89A1}" type="pres">
      <dgm:prSet presAssocID="{227C512E-58DF-4FC5-BE69-47ED0CE6F5EF}" presName="node" presStyleLbl="node1" presStyleIdx="0" presStyleCnt="6">
        <dgm:presLayoutVars>
          <dgm:bulletEnabled val="1"/>
        </dgm:presLayoutVars>
      </dgm:prSet>
      <dgm:spPr/>
    </dgm:pt>
    <dgm:pt modelId="{E663F531-7352-4367-A6AA-7B39EFE0F73C}" type="pres">
      <dgm:prSet presAssocID="{974E2128-32AE-418A-85B4-E72C45D3F565}" presName="sibTrans" presStyleLbl="sibTrans2D1" presStyleIdx="0" presStyleCnt="5"/>
      <dgm:spPr/>
    </dgm:pt>
    <dgm:pt modelId="{584E3B7F-1D9B-47C9-9694-0FC94D702FBC}" type="pres">
      <dgm:prSet presAssocID="{974E2128-32AE-418A-85B4-E72C45D3F565}" presName="connectorText" presStyleLbl="sibTrans2D1" presStyleIdx="0" presStyleCnt="5"/>
      <dgm:spPr/>
    </dgm:pt>
    <dgm:pt modelId="{35590E11-6338-4E93-99A8-B9921D8C3872}" type="pres">
      <dgm:prSet presAssocID="{AB9BCB37-1823-45F0-A939-B32DB12C6F30}" presName="node" presStyleLbl="node1" presStyleIdx="1" presStyleCnt="6">
        <dgm:presLayoutVars>
          <dgm:bulletEnabled val="1"/>
        </dgm:presLayoutVars>
      </dgm:prSet>
      <dgm:spPr/>
    </dgm:pt>
    <dgm:pt modelId="{E9ED1C89-5E67-4303-A1ED-DA4B65B865E3}" type="pres">
      <dgm:prSet presAssocID="{2503A00F-CBEF-46BD-A8A0-EC125DC94CB4}" presName="sibTrans" presStyleLbl="sibTrans2D1" presStyleIdx="1" presStyleCnt="5"/>
      <dgm:spPr/>
    </dgm:pt>
    <dgm:pt modelId="{250038A2-B468-489E-AFA0-3A15BA0ECE4F}" type="pres">
      <dgm:prSet presAssocID="{2503A00F-CBEF-46BD-A8A0-EC125DC94CB4}" presName="connectorText" presStyleLbl="sibTrans2D1" presStyleIdx="1" presStyleCnt="5"/>
      <dgm:spPr/>
    </dgm:pt>
    <dgm:pt modelId="{06373F08-BB50-4771-93CB-E30A893ECD16}" type="pres">
      <dgm:prSet presAssocID="{CB8C328F-7157-46B0-BAFB-F710C7935A02}" presName="node" presStyleLbl="node1" presStyleIdx="2" presStyleCnt="6">
        <dgm:presLayoutVars>
          <dgm:bulletEnabled val="1"/>
        </dgm:presLayoutVars>
      </dgm:prSet>
      <dgm:spPr/>
    </dgm:pt>
    <dgm:pt modelId="{474B98F8-8300-4905-899F-F0CF91502FEA}" type="pres">
      <dgm:prSet presAssocID="{26141443-61CC-4C90-B570-1D5CC344A242}" presName="sibTrans" presStyleLbl="sibTrans2D1" presStyleIdx="2" presStyleCnt="5"/>
      <dgm:spPr/>
    </dgm:pt>
    <dgm:pt modelId="{1AF1C11C-0DC9-4CC5-83CD-4CD5178055F8}" type="pres">
      <dgm:prSet presAssocID="{26141443-61CC-4C90-B570-1D5CC344A242}" presName="connectorText" presStyleLbl="sibTrans2D1" presStyleIdx="2" presStyleCnt="5"/>
      <dgm:spPr/>
    </dgm:pt>
    <dgm:pt modelId="{6F2B50D6-1A30-41B7-ACE8-B64239B2681C}" type="pres">
      <dgm:prSet presAssocID="{F70E1AA7-CB74-473E-822E-4745FC14F170}" presName="node" presStyleLbl="node1" presStyleIdx="3" presStyleCnt="6">
        <dgm:presLayoutVars>
          <dgm:bulletEnabled val="1"/>
        </dgm:presLayoutVars>
      </dgm:prSet>
      <dgm:spPr/>
    </dgm:pt>
    <dgm:pt modelId="{4CFB0C37-2637-4A7A-8081-D575EA8D5B96}" type="pres">
      <dgm:prSet presAssocID="{9FCBD6C9-CA2F-49E9-B9A0-26EEEDDC9189}" presName="sibTrans" presStyleLbl="sibTrans2D1" presStyleIdx="3" presStyleCnt="5"/>
      <dgm:spPr/>
    </dgm:pt>
    <dgm:pt modelId="{D9C79B60-D860-4535-AF51-E06BB0705A18}" type="pres">
      <dgm:prSet presAssocID="{9FCBD6C9-CA2F-49E9-B9A0-26EEEDDC9189}" presName="connectorText" presStyleLbl="sibTrans2D1" presStyleIdx="3" presStyleCnt="5"/>
      <dgm:spPr/>
    </dgm:pt>
    <dgm:pt modelId="{CEDBF128-4E4D-401F-9BE5-C3A4267D7B7D}" type="pres">
      <dgm:prSet presAssocID="{D5303A54-6221-4AB1-B36C-0A81412D939A}" presName="node" presStyleLbl="node1" presStyleIdx="4" presStyleCnt="6">
        <dgm:presLayoutVars>
          <dgm:bulletEnabled val="1"/>
        </dgm:presLayoutVars>
      </dgm:prSet>
      <dgm:spPr/>
    </dgm:pt>
    <dgm:pt modelId="{A4FF2ADD-8BFF-4835-B935-AC029A316801}" type="pres">
      <dgm:prSet presAssocID="{8920EF44-742D-442A-BADB-CABC5682FCAE}" presName="sibTrans" presStyleLbl="sibTrans2D1" presStyleIdx="4" presStyleCnt="5"/>
      <dgm:spPr/>
    </dgm:pt>
    <dgm:pt modelId="{253D36DF-E326-4051-8A44-D944741A4293}" type="pres">
      <dgm:prSet presAssocID="{8920EF44-742D-442A-BADB-CABC5682FCAE}" presName="connectorText" presStyleLbl="sibTrans2D1" presStyleIdx="4" presStyleCnt="5"/>
      <dgm:spPr/>
    </dgm:pt>
    <dgm:pt modelId="{14FB5A2D-0017-4FE3-9140-EB0689B3EB86}" type="pres">
      <dgm:prSet presAssocID="{C3C2527B-686F-43B5-B67B-D0AEB7B5BEEA}" presName="node" presStyleLbl="node1" presStyleIdx="5" presStyleCnt="6">
        <dgm:presLayoutVars>
          <dgm:bulletEnabled val="1"/>
        </dgm:presLayoutVars>
      </dgm:prSet>
      <dgm:spPr/>
    </dgm:pt>
  </dgm:ptLst>
  <dgm:cxnLst>
    <dgm:cxn modelId="{2D9C2911-6637-4859-8B4A-759D3798A7F8}" type="presOf" srcId="{C3C2527B-686F-43B5-B67B-D0AEB7B5BEEA}" destId="{14FB5A2D-0017-4FE3-9140-EB0689B3EB86}" srcOrd="0" destOrd="0" presId="urn:microsoft.com/office/officeart/2005/8/layout/process2"/>
    <dgm:cxn modelId="{E8E50C1E-3064-42CF-9E7B-DF662E480177}" type="presOf" srcId="{9FCBD6C9-CA2F-49E9-B9A0-26EEEDDC9189}" destId="{4CFB0C37-2637-4A7A-8081-D575EA8D5B96}" srcOrd="0" destOrd="0" presId="urn:microsoft.com/office/officeart/2005/8/layout/process2"/>
    <dgm:cxn modelId="{D26FD026-1C15-457A-B1BE-933F7322B002}" type="presOf" srcId="{F68DE2A3-255D-43BD-90EC-01B4FA12E070}" destId="{829D7F9E-ABF7-4CA8-BAD0-8248D753284D}" srcOrd="0" destOrd="0" presId="urn:microsoft.com/office/officeart/2005/8/layout/process2"/>
    <dgm:cxn modelId="{F6849A31-994F-4BD4-B727-B08912CF7115}" type="presOf" srcId="{26141443-61CC-4C90-B570-1D5CC344A242}" destId="{1AF1C11C-0DC9-4CC5-83CD-4CD5178055F8}" srcOrd="1" destOrd="0" presId="urn:microsoft.com/office/officeart/2005/8/layout/process2"/>
    <dgm:cxn modelId="{38DA8A5C-EBA4-48CE-B674-46DBE23354CE}" type="presOf" srcId="{227C512E-58DF-4FC5-BE69-47ED0CE6F5EF}" destId="{B81409E0-FF30-4B99-9723-61BFCA0F89A1}" srcOrd="0" destOrd="0" presId="urn:microsoft.com/office/officeart/2005/8/layout/process2"/>
    <dgm:cxn modelId="{87136367-946D-4166-8C6B-6F596F53720E}" type="presOf" srcId="{974E2128-32AE-418A-85B4-E72C45D3F565}" destId="{584E3B7F-1D9B-47C9-9694-0FC94D702FBC}" srcOrd="1" destOrd="0" presId="urn:microsoft.com/office/officeart/2005/8/layout/process2"/>
    <dgm:cxn modelId="{60C93286-510A-40ED-A172-6A55EE8449AE}" srcId="{F68DE2A3-255D-43BD-90EC-01B4FA12E070}" destId="{AB9BCB37-1823-45F0-A939-B32DB12C6F30}" srcOrd="1" destOrd="0" parTransId="{B0635686-0CE3-4347-8838-53D45EEC7BA8}" sibTransId="{2503A00F-CBEF-46BD-A8A0-EC125DC94CB4}"/>
    <dgm:cxn modelId="{C3D7BA8A-1E09-4AC1-BDB7-68AD142559CB}" srcId="{F68DE2A3-255D-43BD-90EC-01B4FA12E070}" destId="{CB8C328F-7157-46B0-BAFB-F710C7935A02}" srcOrd="2" destOrd="0" parTransId="{8E0772B8-515E-4F63-82C5-35779205D29C}" sibTransId="{26141443-61CC-4C90-B570-1D5CC344A242}"/>
    <dgm:cxn modelId="{8EF3399C-D9D7-4187-B02A-1239597D6ACA}" type="presOf" srcId="{F70E1AA7-CB74-473E-822E-4745FC14F170}" destId="{6F2B50D6-1A30-41B7-ACE8-B64239B2681C}" srcOrd="0" destOrd="0" presId="urn:microsoft.com/office/officeart/2005/8/layout/process2"/>
    <dgm:cxn modelId="{EF72D0AA-6626-43CC-9191-FFA26DDBECC1}" type="presOf" srcId="{974E2128-32AE-418A-85B4-E72C45D3F565}" destId="{E663F531-7352-4367-A6AA-7B39EFE0F73C}" srcOrd="0" destOrd="0" presId="urn:microsoft.com/office/officeart/2005/8/layout/process2"/>
    <dgm:cxn modelId="{435886B6-7E7E-4C94-B7BC-9F732B2D6CFD}" type="presOf" srcId="{2503A00F-CBEF-46BD-A8A0-EC125DC94CB4}" destId="{E9ED1C89-5E67-4303-A1ED-DA4B65B865E3}" srcOrd="0" destOrd="0" presId="urn:microsoft.com/office/officeart/2005/8/layout/process2"/>
    <dgm:cxn modelId="{8B106CC1-7F14-481A-8783-D70B67CFAD60}" srcId="{F68DE2A3-255D-43BD-90EC-01B4FA12E070}" destId="{227C512E-58DF-4FC5-BE69-47ED0CE6F5EF}" srcOrd="0" destOrd="0" parTransId="{D1CD7029-5A65-4FC4-9AC6-CA4CCC3B5CFC}" sibTransId="{974E2128-32AE-418A-85B4-E72C45D3F565}"/>
    <dgm:cxn modelId="{360F14C4-80E2-42A1-A7F8-20C8079D7B0C}" srcId="{F68DE2A3-255D-43BD-90EC-01B4FA12E070}" destId="{D5303A54-6221-4AB1-B36C-0A81412D939A}" srcOrd="4" destOrd="0" parTransId="{915B10F2-5E17-4F21-8117-E4B6BA0819E2}" sibTransId="{8920EF44-742D-442A-BADB-CABC5682FCAE}"/>
    <dgm:cxn modelId="{49779CC7-27D4-4003-A5F8-22DCDE981801}" type="presOf" srcId="{9FCBD6C9-CA2F-49E9-B9A0-26EEEDDC9189}" destId="{D9C79B60-D860-4535-AF51-E06BB0705A18}" srcOrd="1" destOrd="0" presId="urn:microsoft.com/office/officeart/2005/8/layout/process2"/>
    <dgm:cxn modelId="{AC69E7CC-4EDD-47CF-8CA6-6117BDF642F7}" type="presOf" srcId="{8920EF44-742D-442A-BADB-CABC5682FCAE}" destId="{253D36DF-E326-4051-8A44-D944741A4293}" srcOrd="1" destOrd="0" presId="urn:microsoft.com/office/officeart/2005/8/layout/process2"/>
    <dgm:cxn modelId="{B2CC08D4-733F-41B5-8CFE-7AB9799C632D}" type="presOf" srcId="{CB8C328F-7157-46B0-BAFB-F710C7935A02}" destId="{06373F08-BB50-4771-93CB-E30A893ECD16}" srcOrd="0" destOrd="0" presId="urn:microsoft.com/office/officeart/2005/8/layout/process2"/>
    <dgm:cxn modelId="{6FD315D7-1690-4EB2-B59B-54AF0AFAB1F3}" srcId="{F68DE2A3-255D-43BD-90EC-01B4FA12E070}" destId="{C3C2527B-686F-43B5-B67B-D0AEB7B5BEEA}" srcOrd="5" destOrd="0" parTransId="{DFD94DF9-4B17-40EA-BD14-5BA3E87DA456}" sibTransId="{442FC061-76A6-4F3C-A535-0742749942EE}"/>
    <dgm:cxn modelId="{260B1CDA-4FF9-48DC-9367-EFC3F94D8B7B}" type="presOf" srcId="{D5303A54-6221-4AB1-B36C-0A81412D939A}" destId="{CEDBF128-4E4D-401F-9BE5-C3A4267D7B7D}" srcOrd="0" destOrd="0" presId="urn:microsoft.com/office/officeart/2005/8/layout/process2"/>
    <dgm:cxn modelId="{6BCF0ADF-AE0C-4657-A598-FC87AF8B5B45}" type="presOf" srcId="{2503A00F-CBEF-46BD-A8A0-EC125DC94CB4}" destId="{250038A2-B468-489E-AFA0-3A15BA0ECE4F}" srcOrd="1" destOrd="0" presId="urn:microsoft.com/office/officeart/2005/8/layout/process2"/>
    <dgm:cxn modelId="{4E5962E9-307D-401F-9A19-13473AC3E14D}" type="presOf" srcId="{AB9BCB37-1823-45F0-A939-B32DB12C6F30}" destId="{35590E11-6338-4E93-99A8-B9921D8C3872}" srcOrd="0" destOrd="0" presId="urn:microsoft.com/office/officeart/2005/8/layout/process2"/>
    <dgm:cxn modelId="{89178FED-FBDA-4BD7-89D5-EB8F5292B2F2}" type="presOf" srcId="{8920EF44-742D-442A-BADB-CABC5682FCAE}" destId="{A4FF2ADD-8BFF-4835-B935-AC029A316801}" srcOrd="0" destOrd="0" presId="urn:microsoft.com/office/officeart/2005/8/layout/process2"/>
    <dgm:cxn modelId="{5FC584F2-A743-442F-B6B0-089F4EF1638B}" type="presOf" srcId="{26141443-61CC-4C90-B570-1D5CC344A242}" destId="{474B98F8-8300-4905-899F-F0CF91502FEA}" srcOrd="0" destOrd="0" presId="urn:microsoft.com/office/officeart/2005/8/layout/process2"/>
    <dgm:cxn modelId="{DF8C25F8-A48B-4019-8B96-DC8B71EDCB5F}" srcId="{F68DE2A3-255D-43BD-90EC-01B4FA12E070}" destId="{F70E1AA7-CB74-473E-822E-4745FC14F170}" srcOrd="3" destOrd="0" parTransId="{2EAD5E26-55C6-4444-A7A7-6F3DBF71F233}" sibTransId="{9FCBD6C9-CA2F-49E9-B9A0-26EEEDDC9189}"/>
    <dgm:cxn modelId="{B70C6719-EF7F-4440-BCA2-E521449DE850}" type="presParOf" srcId="{829D7F9E-ABF7-4CA8-BAD0-8248D753284D}" destId="{B81409E0-FF30-4B99-9723-61BFCA0F89A1}" srcOrd="0" destOrd="0" presId="urn:microsoft.com/office/officeart/2005/8/layout/process2"/>
    <dgm:cxn modelId="{16A0199E-084F-41DF-AABE-234FF0FFAC16}" type="presParOf" srcId="{829D7F9E-ABF7-4CA8-BAD0-8248D753284D}" destId="{E663F531-7352-4367-A6AA-7B39EFE0F73C}" srcOrd="1" destOrd="0" presId="urn:microsoft.com/office/officeart/2005/8/layout/process2"/>
    <dgm:cxn modelId="{BFACCF90-7AB8-4C0D-978D-276043F131DD}" type="presParOf" srcId="{E663F531-7352-4367-A6AA-7B39EFE0F73C}" destId="{584E3B7F-1D9B-47C9-9694-0FC94D702FBC}" srcOrd="0" destOrd="0" presId="urn:microsoft.com/office/officeart/2005/8/layout/process2"/>
    <dgm:cxn modelId="{89AB1628-7D2D-4DBF-B069-DAFB86308B4E}" type="presParOf" srcId="{829D7F9E-ABF7-4CA8-BAD0-8248D753284D}" destId="{35590E11-6338-4E93-99A8-B9921D8C3872}" srcOrd="2" destOrd="0" presId="urn:microsoft.com/office/officeart/2005/8/layout/process2"/>
    <dgm:cxn modelId="{94381CF7-670A-471B-93E6-6249F46CD038}" type="presParOf" srcId="{829D7F9E-ABF7-4CA8-BAD0-8248D753284D}" destId="{E9ED1C89-5E67-4303-A1ED-DA4B65B865E3}" srcOrd="3" destOrd="0" presId="urn:microsoft.com/office/officeart/2005/8/layout/process2"/>
    <dgm:cxn modelId="{0F8FDEBA-B263-460E-A0FA-C6116C9DA1AB}" type="presParOf" srcId="{E9ED1C89-5E67-4303-A1ED-DA4B65B865E3}" destId="{250038A2-B468-489E-AFA0-3A15BA0ECE4F}" srcOrd="0" destOrd="0" presId="urn:microsoft.com/office/officeart/2005/8/layout/process2"/>
    <dgm:cxn modelId="{DB902762-C1FB-465D-89AB-9E67613A33DA}" type="presParOf" srcId="{829D7F9E-ABF7-4CA8-BAD0-8248D753284D}" destId="{06373F08-BB50-4771-93CB-E30A893ECD16}" srcOrd="4" destOrd="0" presId="urn:microsoft.com/office/officeart/2005/8/layout/process2"/>
    <dgm:cxn modelId="{384D0321-47E4-44EB-9585-4390F7ED89FB}" type="presParOf" srcId="{829D7F9E-ABF7-4CA8-BAD0-8248D753284D}" destId="{474B98F8-8300-4905-899F-F0CF91502FEA}" srcOrd="5" destOrd="0" presId="urn:microsoft.com/office/officeart/2005/8/layout/process2"/>
    <dgm:cxn modelId="{3EA4CE40-585A-457D-9A12-323077A66251}" type="presParOf" srcId="{474B98F8-8300-4905-899F-F0CF91502FEA}" destId="{1AF1C11C-0DC9-4CC5-83CD-4CD5178055F8}" srcOrd="0" destOrd="0" presId="urn:microsoft.com/office/officeart/2005/8/layout/process2"/>
    <dgm:cxn modelId="{224C9548-B3FC-4101-A15B-7B6D10D55981}" type="presParOf" srcId="{829D7F9E-ABF7-4CA8-BAD0-8248D753284D}" destId="{6F2B50D6-1A30-41B7-ACE8-B64239B2681C}" srcOrd="6" destOrd="0" presId="urn:microsoft.com/office/officeart/2005/8/layout/process2"/>
    <dgm:cxn modelId="{FAEA2CDF-E883-47DC-9055-619648CA98B8}" type="presParOf" srcId="{829D7F9E-ABF7-4CA8-BAD0-8248D753284D}" destId="{4CFB0C37-2637-4A7A-8081-D575EA8D5B96}" srcOrd="7" destOrd="0" presId="urn:microsoft.com/office/officeart/2005/8/layout/process2"/>
    <dgm:cxn modelId="{3A92D5DC-5382-402A-8E1E-28D6047DB5C3}" type="presParOf" srcId="{4CFB0C37-2637-4A7A-8081-D575EA8D5B96}" destId="{D9C79B60-D860-4535-AF51-E06BB0705A18}" srcOrd="0" destOrd="0" presId="urn:microsoft.com/office/officeart/2005/8/layout/process2"/>
    <dgm:cxn modelId="{E3427815-6DB6-423B-9F0A-98F12641B7CD}" type="presParOf" srcId="{829D7F9E-ABF7-4CA8-BAD0-8248D753284D}" destId="{CEDBF128-4E4D-401F-9BE5-C3A4267D7B7D}" srcOrd="8" destOrd="0" presId="urn:microsoft.com/office/officeart/2005/8/layout/process2"/>
    <dgm:cxn modelId="{CECCD2D5-978D-4E4F-B80D-4FD64F29C729}" type="presParOf" srcId="{829D7F9E-ABF7-4CA8-BAD0-8248D753284D}" destId="{A4FF2ADD-8BFF-4835-B935-AC029A316801}" srcOrd="9" destOrd="0" presId="urn:microsoft.com/office/officeart/2005/8/layout/process2"/>
    <dgm:cxn modelId="{4B28CDAB-CCD6-4CF9-B648-FDA2C269C765}" type="presParOf" srcId="{A4FF2ADD-8BFF-4835-B935-AC029A316801}" destId="{253D36DF-E326-4051-8A44-D944741A4293}" srcOrd="0" destOrd="0" presId="urn:microsoft.com/office/officeart/2005/8/layout/process2"/>
    <dgm:cxn modelId="{ECD9E90F-CD14-42F3-B9E8-C24D66966E6F}" type="presParOf" srcId="{829D7F9E-ABF7-4CA8-BAD0-8248D753284D}" destId="{14FB5A2D-0017-4FE3-9140-EB0689B3EB86}" srcOrd="10" destOrd="0" presId="urn:microsoft.com/office/officeart/2005/8/layout/process2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sp="http://schemas.microsoft.com/office/drawing/2008/diagram" xmlns:dgm="http://schemas.openxmlformats.org/drawingml/2006/diagram" xmlns:a="http://schemas.openxmlformats.org/drawingml/2006/main">
  <dgm:ptLst>
    <dgm:pt modelId="{2D6AA59A-9D23-49C6-8603-8EB7AFE04744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4B32101E-5EE5-46A3-B30B-C5C3AD13E337}">
      <dgm:prSet phldrT="[Text]" phldr="0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rgbClr val="D87A1A">
            <a:hueOff val="0"/>
            <a:satOff val="0"/>
            <a:lumOff val="0"/>
            <a:alphaOff val="0"/>
          </a:srgbClr>
        </a:solidFill>
        <a:ln w="15875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60960" tIns="60960" rIns="60960" bIns="60960" numCol="1" spcCol="1270" anchor="ctr" anchorCtr="0"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>
              <a:solidFill>
                <a:srgbClr val="FFFFFF"/>
              </a:solidFill>
              <a:latin typeface="Century Gothic"/>
              <a:ea typeface="+mn-ea"/>
              <a:cs typeface="+mn-cs"/>
            </a:rPr>
            <a:t>T1: Θεμέλια</a:t>
          </a:r>
        </a:p>
      </dgm:t>
    </dgm:pt>
    <dgm:pt modelId="{83D591FA-4603-4ED5-A9A0-1913936D0C0A}" type="parTrans" cxnId="{6E6C4EDA-30F8-45B9-8BA0-7147652DB380}">
      <dgm:prSet/>
      <dgm:spPr/>
      <dgm:t>
        <a:bodyPr/>
        <a:lstStyle/>
        <a:p>
          <a:endParaRPr lang="en-GB"/>
        </a:p>
      </dgm:t>
    </dgm:pt>
    <dgm:pt modelId="{873C257B-F50A-4860-B3C5-5F63E46BD045}" type="sibTrans" cxnId="{6E6C4EDA-30F8-45B9-8BA0-7147652DB380}">
      <dgm:prSet/>
      <dgm:spPr/>
      <dgm:t>
        <a:bodyPr/>
        <a:lstStyle/>
        <a:p>
          <a:endParaRPr lang="en-GB" noProof="0" dirty="0"/>
        </a:p>
      </dgm:t>
    </dgm:pt>
    <dgm:pt modelId="{C711CB78-5913-4E7D-B25D-816635FCE88C}">
      <dgm:prSet phldrT="[Text]" phldr="0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 spcFirstLastPara="0" vert="horz" wrap="square" lIns="60960" tIns="60960" rIns="60960" bIns="60960" numCol="1" spcCol="1270" anchor="ctr" anchorCtr="0"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>
              <a:solidFill>
                <a:srgbClr val="000000"/>
              </a:solidFill>
              <a:latin typeface="Century Gothic"/>
              <a:ea typeface="+mn-ea"/>
              <a:cs typeface="+mn-cs"/>
            </a:rPr>
            <a:t>T2: Απειλές και κίνδυνοι</a:t>
          </a:r>
        </a:p>
      </dgm:t>
    </dgm:pt>
    <dgm:pt modelId="{4C644540-B7A8-46BB-A953-EF40CE276BCB}" type="parTrans" cxnId="{4E9E0F8B-89B4-4D5B-A7ED-184D5E94B3C3}">
      <dgm:prSet/>
      <dgm:spPr/>
      <dgm:t>
        <a:bodyPr/>
        <a:lstStyle/>
        <a:p>
          <a:endParaRPr lang="en-GB"/>
        </a:p>
      </dgm:t>
    </dgm:pt>
    <dgm:pt modelId="{C03A1F31-467F-4CDD-8829-3267DD62C216}" type="sibTrans" cxnId="{4E9E0F8B-89B4-4D5B-A7ED-184D5E94B3C3}">
      <dgm:prSet/>
      <dgm:spPr/>
      <dgm:t>
        <a:bodyPr/>
        <a:lstStyle/>
        <a:p>
          <a:endParaRPr lang="en-GB" noProof="0" dirty="0"/>
        </a:p>
      </dgm:t>
    </dgm:pt>
    <dgm:pt modelId="{97D04601-E05F-4AC7-B57C-63701A8CA5B4}">
      <dgm:prSet phldrT="[Text]" phldr="0"/>
      <dgm:spPr/>
      <dgm:t>
        <a:bodyPr/>
        <a:lstStyle/>
        <a:p>
          <a:r>
            <a:rPr lang="en-GB" b="1" noProof="0" dirty="0"/>
            <a:t>T3</a:t>
          </a:r>
          <a:r>
            <a:rPr lang="en-GB" noProof="0" dirty="0"/>
            <a:t>: Αλυσιδωτές αντιδράσεις</a:t>
          </a:r>
        </a:p>
      </dgm:t>
    </dgm:pt>
    <dgm:pt modelId="{D51FDC63-879A-4B49-A707-26778D4018CF}" type="parTrans" cxnId="{CEB902CB-2576-4E66-99DE-A228712FDE4D}">
      <dgm:prSet/>
      <dgm:spPr/>
      <dgm:t>
        <a:bodyPr/>
        <a:lstStyle/>
        <a:p>
          <a:endParaRPr lang="en-GB"/>
        </a:p>
      </dgm:t>
    </dgm:pt>
    <dgm:pt modelId="{CA056C7E-78BD-4929-BE7A-84D7962A9CFF}" type="sibTrans" cxnId="{CEB902CB-2576-4E66-99DE-A228712FDE4D}">
      <dgm:prSet/>
      <dgm:spPr/>
      <dgm:t>
        <a:bodyPr/>
        <a:lstStyle/>
        <a:p>
          <a:endParaRPr lang="en-GB" noProof="0" dirty="0"/>
        </a:p>
      </dgm:t>
    </dgm:pt>
    <dgm:pt modelId="{FFD9FFBA-2EAB-4647-B8CF-5A11051C3DB1}">
      <dgm:prSet phldrT="[Text]" phldr="0"/>
      <dgm:spPr/>
      <dgm:t>
        <a:bodyPr/>
        <a:lstStyle/>
        <a:p>
          <a:r>
            <a:rPr lang="en-GB" b="1" noProof="0" dirty="0"/>
            <a:t>T4</a:t>
          </a:r>
          <a:r>
            <a:rPr lang="en-GB" noProof="0" dirty="0"/>
            <a:t>: Ρύθμιση</a:t>
          </a:r>
        </a:p>
      </dgm:t>
    </dgm:pt>
    <dgm:pt modelId="{9BDEC338-E3EC-4D62-BC4A-1F6DFBB5F858}" type="parTrans" cxnId="{D7BA6EC0-F98F-4FB5-A0CD-68D08F376CE5}">
      <dgm:prSet/>
      <dgm:spPr/>
      <dgm:t>
        <a:bodyPr/>
        <a:lstStyle/>
        <a:p>
          <a:endParaRPr lang="en-GB"/>
        </a:p>
      </dgm:t>
    </dgm:pt>
    <dgm:pt modelId="{B004F2CE-A481-41FC-84CF-AE5608A0538D}" type="sibTrans" cxnId="{D7BA6EC0-F98F-4FB5-A0CD-68D08F376CE5}">
      <dgm:prSet/>
      <dgm:spPr/>
      <dgm:t>
        <a:bodyPr/>
        <a:lstStyle/>
        <a:p>
          <a:endParaRPr lang="en-GB" noProof="0" dirty="0"/>
        </a:p>
      </dgm:t>
    </dgm:pt>
    <dgm:pt modelId="{B834CCA1-DECC-429F-90F7-B465375697BC}">
      <dgm:prSet phldrT="[Text]" phldr="0"/>
      <dgm:spPr/>
      <dgm:t>
        <a:bodyPr/>
        <a:lstStyle/>
        <a:p>
          <a:r>
            <a:rPr lang="en-GB" b="1" noProof="0" dirty="0"/>
            <a:t>T5</a:t>
          </a:r>
          <a:r>
            <a:rPr lang="en-GB" noProof="0" dirty="0"/>
            <a:t>: Ανθεκτικότητα</a:t>
          </a:r>
        </a:p>
      </dgm:t>
    </dgm:pt>
    <dgm:pt modelId="{C9D1A498-4781-481A-B129-C5122389DA86}" type="parTrans" cxnId="{74540F63-8419-4F0C-8CA6-1D23383BF7E4}">
      <dgm:prSet/>
      <dgm:spPr/>
      <dgm:t>
        <a:bodyPr/>
        <a:lstStyle/>
        <a:p>
          <a:endParaRPr lang="en-GB"/>
        </a:p>
      </dgm:t>
    </dgm:pt>
    <dgm:pt modelId="{164DA323-E534-4D69-B9C4-F7EA8E0F879B}" type="sibTrans" cxnId="{74540F63-8419-4F0C-8CA6-1D23383BF7E4}">
      <dgm:prSet/>
      <dgm:spPr/>
      <dgm:t>
        <a:bodyPr/>
        <a:lstStyle/>
        <a:p>
          <a:endParaRPr lang="en-GB" noProof="0" dirty="0"/>
        </a:p>
      </dgm:t>
    </dgm:pt>
    <dgm:pt modelId="{0931849B-BF48-4610-AFEC-793743C0A858}">
      <dgm:prSet phldrT="[Text]" phldr="0"/>
      <dgm:spPr/>
      <dgm:t>
        <a:bodyPr/>
        <a:lstStyle/>
        <a:p>
          <a:r>
            <a:rPr lang="en-GB" b="1" noProof="0" dirty="0"/>
            <a:t>T6</a:t>
          </a:r>
          <a:r>
            <a:rPr lang="en-GB" noProof="0" dirty="0"/>
            <a:t>: Ηθική και κοινωνία</a:t>
          </a:r>
        </a:p>
      </dgm:t>
    </dgm:pt>
    <dgm:pt modelId="{0827A841-1964-4FD4-93EE-94C07A78046A}" type="parTrans" cxnId="{BFAB6161-2BCE-4495-85AE-44BCFBB212F0}">
      <dgm:prSet/>
      <dgm:spPr/>
      <dgm:t>
        <a:bodyPr/>
        <a:lstStyle/>
        <a:p>
          <a:endParaRPr lang="en-GB"/>
        </a:p>
      </dgm:t>
    </dgm:pt>
    <dgm:pt modelId="{6858E84A-1EAC-4A0E-8D82-FADACD3E5F5D}" type="sibTrans" cxnId="{BFAB6161-2BCE-4495-85AE-44BCFBB212F0}">
      <dgm:prSet/>
      <dgm:spPr/>
      <dgm:t>
        <a:bodyPr/>
        <a:lstStyle/>
        <a:p>
          <a:endParaRPr lang="en-GB"/>
        </a:p>
      </dgm:t>
    </dgm:pt>
    <dgm:pt modelId="{35626D90-AFD8-4E1D-87A4-5FF3698F1282}" type="pres">
      <dgm:prSet presAssocID="{2D6AA59A-9D23-49C6-8603-8EB7AFE04744}" presName="Name0" presStyleCnt="0">
        <dgm:presLayoutVars>
          <dgm:dir/>
          <dgm:resizeHandles val="exact"/>
        </dgm:presLayoutVars>
      </dgm:prSet>
      <dgm:spPr/>
    </dgm:pt>
    <dgm:pt modelId="{C3CEEFB4-0092-4A12-A6D3-A031CDFC9DF0}" type="pres">
      <dgm:prSet presAssocID="{4B32101E-5EE5-46A3-B30B-C5C3AD13E337}" presName="node" presStyleLbl="node1" presStyleIdx="0" presStyleCnt="6">
        <dgm:presLayoutVars>
          <dgm:bulletEnabled val="1"/>
        </dgm:presLayoutVars>
      </dgm:prSet>
      <dgm:spPr>
        <a:xfrm>
          <a:off x="0" y="525280"/>
          <a:ext cx="1460588" cy="876353"/>
        </a:xfrm>
        <a:prstGeom prst="roundRect">
          <a:avLst>
            <a:gd name="adj" fmla="val 10000"/>
          </a:avLst>
        </a:prstGeom>
      </dgm:spPr>
    </dgm:pt>
    <dgm:pt modelId="{63EC72A1-8206-4DB5-BE51-F62978F909FC}" type="pres">
      <dgm:prSet presAssocID="{873C257B-F50A-4860-B3C5-5F63E46BD045}" presName="sibTrans" presStyleLbl="sibTrans2D1" presStyleIdx="0" presStyleCnt="5"/>
      <dgm:spPr/>
    </dgm:pt>
    <dgm:pt modelId="{16A50FFF-4E19-481A-BABB-6FBDCA484A2A}" type="pres">
      <dgm:prSet presAssocID="{873C257B-F50A-4860-B3C5-5F63E46BD045}" presName="connectorText" presStyleLbl="sibTrans2D1" presStyleIdx="0" presStyleCnt="5"/>
      <dgm:spPr/>
    </dgm:pt>
    <dgm:pt modelId="{9D9E7B62-3369-4E52-B01C-F12D9EF38198}" type="pres">
      <dgm:prSet presAssocID="{C711CB78-5913-4E7D-B25D-816635FCE88C}" presName="node" presStyleLbl="node1" presStyleIdx="1" presStyleCnt="6">
        <dgm:presLayoutVars>
          <dgm:bulletEnabled val="1"/>
        </dgm:presLayoutVars>
      </dgm:prSet>
      <dgm:spPr>
        <a:xfrm>
          <a:off x="2044824" y="525280"/>
          <a:ext cx="1460588" cy="876353"/>
        </a:xfrm>
        <a:prstGeom prst="roundRect">
          <a:avLst>
            <a:gd name="adj" fmla="val 10000"/>
          </a:avLst>
        </a:prstGeom>
      </dgm:spPr>
    </dgm:pt>
    <dgm:pt modelId="{D3E0B0C3-1D90-4CF9-A271-AE73D8FCC75B}" type="pres">
      <dgm:prSet presAssocID="{C03A1F31-467F-4CDD-8829-3267DD62C216}" presName="sibTrans" presStyleLbl="sibTrans2D1" presStyleIdx="1" presStyleCnt="5"/>
      <dgm:spPr/>
    </dgm:pt>
    <dgm:pt modelId="{E33B3A75-BD2B-434F-A487-19842337DD49}" type="pres">
      <dgm:prSet presAssocID="{C03A1F31-467F-4CDD-8829-3267DD62C216}" presName="connectorText" presStyleLbl="sibTrans2D1" presStyleIdx="1" presStyleCnt="5"/>
      <dgm:spPr/>
    </dgm:pt>
    <dgm:pt modelId="{F7B5E05C-7346-498F-91CD-E756FA3C5C3F}" type="pres">
      <dgm:prSet presAssocID="{97D04601-E05F-4AC7-B57C-63701A8CA5B4}" presName="node" presStyleLbl="node1" presStyleIdx="2" presStyleCnt="6">
        <dgm:presLayoutVars>
          <dgm:bulletEnabled val="1"/>
        </dgm:presLayoutVars>
      </dgm:prSet>
      <dgm:spPr/>
    </dgm:pt>
    <dgm:pt modelId="{0E6206F9-A469-400C-A015-D79F6BAC6605}" type="pres">
      <dgm:prSet presAssocID="{CA056C7E-78BD-4929-BE7A-84D7962A9CFF}" presName="sibTrans" presStyleLbl="sibTrans2D1" presStyleIdx="2" presStyleCnt="5"/>
      <dgm:spPr/>
    </dgm:pt>
    <dgm:pt modelId="{2888C02E-388A-470C-B946-D3CA5BDF98C0}" type="pres">
      <dgm:prSet presAssocID="{CA056C7E-78BD-4929-BE7A-84D7962A9CFF}" presName="connectorText" presStyleLbl="sibTrans2D1" presStyleIdx="2" presStyleCnt="5"/>
      <dgm:spPr/>
    </dgm:pt>
    <dgm:pt modelId="{DA13B0F7-7BE9-41E3-B1F8-975BBA5D5E3C}" type="pres">
      <dgm:prSet presAssocID="{FFD9FFBA-2EAB-4647-B8CF-5A11051C3DB1}" presName="node" presStyleLbl="node1" presStyleIdx="3" presStyleCnt="6">
        <dgm:presLayoutVars>
          <dgm:bulletEnabled val="1"/>
        </dgm:presLayoutVars>
      </dgm:prSet>
      <dgm:spPr/>
    </dgm:pt>
    <dgm:pt modelId="{6869DE5C-EB73-426A-87FB-806A6BD93E10}" type="pres">
      <dgm:prSet presAssocID="{B004F2CE-A481-41FC-84CF-AE5608A0538D}" presName="sibTrans" presStyleLbl="sibTrans2D1" presStyleIdx="3" presStyleCnt="5"/>
      <dgm:spPr/>
    </dgm:pt>
    <dgm:pt modelId="{6ADCC1F8-8941-46AB-8D79-24478ED18AD9}" type="pres">
      <dgm:prSet presAssocID="{B004F2CE-A481-41FC-84CF-AE5608A0538D}" presName="connectorText" presStyleLbl="sibTrans2D1" presStyleIdx="3" presStyleCnt="5"/>
      <dgm:spPr/>
    </dgm:pt>
    <dgm:pt modelId="{E70D9083-7C05-400A-870E-E6760D2DD4DB}" type="pres">
      <dgm:prSet presAssocID="{B834CCA1-DECC-429F-90F7-B465375697BC}" presName="node" presStyleLbl="node1" presStyleIdx="4" presStyleCnt="6">
        <dgm:presLayoutVars>
          <dgm:bulletEnabled val="1"/>
        </dgm:presLayoutVars>
      </dgm:prSet>
      <dgm:spPr/>
    </dgm:pt>
    <dgm:pt modelId="{BA89B05D-FD40-486E-8447-403E6375AF89}" type="pres">
      <dgm:prSet presAssocID="{164DA323-E534-4D69-B9C4-F7EA8E0F879B}" presName="sibTrans" presStyleLbl="sibTrans2D1" presStyleIdx="4" presStyleCnt="5"/>
      <dgm:spPr/>
    </dgm:pt>
    <dgm:pt modelId="{FFAD214F-4EBE-4E08-9DA4-36175E2A0068}" type="pres">
      <dgm:prSet presAssocID="{164DA323-E534-4D69-B9C4-F7EA8E0F879B}" presName="connectorText" presStyleLbl="sibTrans2D1" presStyleIdx="4" presStyleCnt="5"/>
      <dgm:spPr/>
    </dgm:pt>
    <dgm:pt modelId="{965DC30C-62B6-4373-8654-8B516C4925A2}" type="pres">
      <dgm:prSet presAssocID="{0931849B-BF48-4610-AFEC-793743C0A858}" presName="node" presStyleLbl="node1" presStyleIdx="5" presStyleCnt="6">
        <dgm:presLayoutVars>
          <dgm:bulletEnabled val="1"/>
        </dgm:presLayoutVars>
      </dgm:prSet>
      <dgm:spPr/>
    </dgm:pt>
  </dgm:ptLst>
  <dgm:cxnLst>
    <dgm:cxn modelId="{1180FF17-1294-4BF1-A50A-DAE6556E49EA}" type="presOf" srcId="{873C257B-F50A-4860-B3C5-5F63E46BD045}" destId="{63EC72A1-8206-4DB5-BE51-F62978F909FC}" srcOrd="0" destOrd="0" presId="urn:microsoft.com/office/officeart/2005/8/layout/process1"/>
    <dgm:cxn modelId="{BC52591E-EBA6-4665-A629-B7FCBFCF7E27}" type="presOf" srcId="{4B32101E-5EE5-46A3-B30B-C5C3AD13E337}" destId="{C3CEEFB4-0092-4A12-A6D3-A031CDFC9DF0}" srcOrd="0" destOrd="0" presId="urn:microsoft.com/office/officeart/2005/8/layout/process1"/>
    <dgm:cxn modelId="{2F463438-6ED1-4F34-813C-076993F4BC9B}" type="presOf" srcId="{97D04601-E05F-4AC7-B57C-63701A8CA5B4}" destId="{F7B5E05C-7346-498F-91CD-E756FA3C5C3F}" srcOrd="0" destOrd="0" presId="urn:microsoft.com/office/officeart/2005/8/layout/process1"/>
    <dgm:cxn modelId="{DF8DDA60-03C9-4931-8C3C-3916ADB11EBE}" type="presOf" srcId="{164DA323-E534-4D69-B9C4-F7EA8E0F879B}" destId="{FFAD214F-4EBE-4E08-9DA4-36175E2A0068}" srcOrd="1" destOrd="0" presId="urn:microsoft.com/office/officeart/2005/8/layout/process1"/>
    <dgm:cxn modelId="{BFAB6161-2BCE-4495-85AE-44BCFBB212F0}" srcId="{2D6AA59A-9D23-49C6-8603-8EB7AFE04744}" destId="{0931849B-BF48-4610-AFEC-793743C0A858}" srcOrd="5" destOrd="0" parTransId="{0827A841-1964-4FD4-93EE-94C07A78046A}" sibTransId="{6858E84A-1EAC-4A0E-8D82-FADACD3E5F5D}"/>
    <dgm:cxn modelId="{74540F63-8419-4F0C-8CA6-1D23383BF7E4}" srcId="{2D6AA59A-9D23-49C6-8603-8EB7AFE04744}" destId="{B834CCA1-DECC-429F-90F7-B465375697BC}" srcOrd="4" destOrd="0" parTransId="{C9D1A498-4781-481A-B129-C5122389DA86}" sibTransId="{164DA323-E534-4D69-B9C4-F7EA8E0F879B}"/>
    <dgm:cxn modelId="{B043C166-D567-41B6-894E-2B070812F7CF}" type="presOf" srcId="{C03A1F31-467F-4CDD-8829-3267DD62C216}" destId="{D3E0B0C3-1D90-4CF9-A271-AE73D8FCC75B}" srcOrd="0" destOrd="0" presId="urn:microsoft.com/office/officeart/2005/8/layout/process1"/>
    <dgm:cxn modelId="{2F0EB776-2E24-49D6-9B97-3C75587877CC}" type="presOf" srcId="{B834CCA1-DECC-429F-90F7-B465375697BC}" destId="{E70D9083-7C05-400A-870E-E6760D2DD4DB}" srcOrd="0" destOrd="0" presId="urn:microsoft.com/office/officeart/2005/8/layout/process1"/>
    <dgm:cxn modelId="{4E9E0F8B-89B4-4D5B-A7ED-184D5E94B3C3}" srcId="{2D6AA59A-9D23-49C6-8603-8EB7AFE04744}" destId="{C711CB78-5913-4E7D-B25D-816635FCE88C}" srcOrd="1" destOrd="0" parTransId="{4C644540-B7A8-46BB-A953-EF40CE276BCB}" sibTransId="{C03A1F31-467F-4CDD-8829-3267DD62C216}"/>
    <dgm:cxn modelId="{2068609E-E425-42D5-B95B-47131C5929E9}" type="presOf" srcId="{B004F2CE-A481-41FC-84CF-AE5608A0538D}" destId="{6ADCC1F8-8941-46AB-8D79-24478ED18AD9}" srcOrd="1" destOrd="0" presId="urn:microsoft.com/office/officeart/2005/8/layout/process1"/>
    <dgm:cxn modelId="{960F4EA3-ECF7-4557-A7E8-5738BE938931}" type="presOf" srcId="{C03A1F31-467F-4CDD-8829-3267DD62C216}" destId="{E33B3A75-BD2B-434F-A487-19842337DD49}" srcOrd="1" destOrd="0" presId="urn:microsoft.com/office/officeart/2005/8/layout/process1"/>
    <dgm:cxn modelId="{D6AC71A4-56BA-4771-A967-893298CD1AF1}" type="presOf" srcId="{B004F2CE-A481-41FC-84CF-AE5608A0538D}" destId="{6869DE5C-EB73-426A-87FB-806A6BD93E10}" srcOrd="0" destOrd="0" presId="urn:microsoft.com/office/officeart/2005/8/layout/process1"/>
    <dgm:cxn modelId="{4F71D7A9-859C-4430-8919-B344175C92FC}" type="presOf" srcId="{0931849B-BF48-4610-AFEC-793743C0A858}" destId="{965DC30C-62B6-4373-8654-8B516C4925A2}" srcOrd="0" destOrd="0" presId="urn:microsoft.com/office/officeart/2005/8/layout/process1"/>
    <dgm:cxn modelId="{A78A34BC-61F0-48D7-AD98-FB478250984F}" type="presOf" srcId="{FFD9FFBA-2EAB-4647-B8CF-5A11051C3DB1}" destId="{DA13B0F7-7BE9-41E3-B1F8-975BBA5D5E3C}" srcOrd="0" destOrd="0" presId="urn:microsoft.com/office/officeart/2005/8/layout/process1"/>
    <dgm:cxn modelId="{D7BA6EC0-F98F-4FB5-A0CD-68D08F376CE5}" srcId="{2D6AA59A-9D23-49C6-8603-8EB7AFE04744}" destId="{FFD9FFBA-2EAB-4647-B8CF-5A11051C3DB1}" srcOrd="3" destOrd="0" parTransId="{9BDEC338-E3EC-4D62-BC4A-1F6DFBB5F858}" sibTransId="{B004F2CE-A481-41FC-84CF-AE5608A0538D}"/>
    <dgm:cxn modelId="{36CB57C3-4E95-4AF3-A8D9-8C656B20B3AC}" type="presOf" srcId="{873C257B-F50A-4860-B3C5-5F63E46BD045}" destId="{16A50FFF-4E19-481A-BABB-6FBDCA484A2A}" srcOrd="1" destOrd="0" presId="urn:microsoft.com/office/officeart/2005/8/layout/process1"/>
    <dgm:cxn modelId="{CEB902CB-2576-4E66-99DE-A228712FDE4D}" srcId="{2D6AA59A-9D23-49C6-8603-8EB7AFE04744}" destId="{97D04601-E05F-4AC7-B57C-63701A8CA5B4}" srcOrd="2" destOrd="0" parTransId="{D51FDC63-879A-4B49-A707-26778D4018CF}" sibTransId="{CA056C7E-78BD-4929-BE7A-84D7962A9CFF}"/>
    <dgm:cxn modelId="{D112A9D0-BD93-4CC4-8C0B-2E2D0279C2EB}" type="presOf" srcId="{C711CB78-5913-4E7D-B25D-816635FCE88C}" destId="{9D9E7B62-3369-4E52-B01C-F12D9EF38198}" srcOrd="0" destOrd="0" presId="urn:microsoft.com/office/officeart/2005/8/layout/process1"/>
    <dgm:cxn modelId="{363517D1-AB29-4F38-BD03-9F2260691D70}" type="presOf" srcId="{164DA323-E534-4D69-B9C4-F7EA8E0F879B}" destId="{BA89B05D-FD40-486E-8447-403E6375AF89}" srcOrd="0" destOrd="0" presId="urn:microsoft.com/office/officeart/2005/8/layout/process1"/>
    <dgm:cxn modelId="{64FFEDD3-D245-4D07-B848-340067071C21}" type="presOf" srcId="{2D6AA59A-9D23-49C6-8603-8EB7AFE04744}" destId="{35626D90-AFD8-4E1D-87A4-5FF3698F1282}" srcOrd="0" destOrd="0" presId="urn:microsoft.com/office/officeart/2005/8/layout/process1"/>
    <dgm:cxn modelId="{6E6C4EDA-30F8-45B9-8BA0-7147652DB380}" srcId="{2D6AA59A-9D23-49C6-8603-8EB7AFE04744}" destId="{4B32101E-5EE5-46A3-B30B-C5C3AD13E337}" srcOrd="0" destOrd="0" parTransId="{83D591FA-4603-4ED5-A9A0-1913936D0C0A}" sibTransId="{873C257B-F50A-4860-B3C5-5F63E46BD045}"/>
    <dgm:cxn modelId="{095874E1-FBC9-435C-8959-F24477F28440}" type="presOf" srcId="{CA056C7E-78BD-4929-BE7A-84D7962A9CFF}" destId="{2888C02E-388A-470C-B946-D3CA5BDF98C0}" srcOrd="1" destOrd="0" presId="urn:microsoft.com/office/officeart/2005/8/layout/process1"/>
    <dgm:cxn modelId="{927242E4-8F37-4933-BE2F-10967220DB87}" type="presOf" srcId="{CA056C7E-78BD-4929-BE7A-84D7962A9CFF}" destId="{0E6206F9-A469-400C-A015-D79F6BAC6605}" srcOrd="0" destOrd="0" presId="urn:microsoft.com/office/officeart/2005/8/layout/process1"/>
    <dgm:cxn modelId="{5D8FF24A-C3AC-4E45-B935-373D75D6DE29}" type="presParOf" srcId="{35626D90-AFD8-4E1D-87A4-5FF3698F1282}" destId="{C3CEEFB4-0092-4A12-A6D3-A031CDFC9DF0}" srcOrd="0" destOrd="0" presId="urn:microsoft.com/office/officeart/2005/8/layout/process1"/>
    <dgm:cxn modelId="{27961F08-BF3F-44C7-880A-797A6537B3CF}" type="presParOf" srcId="{35626D90-AFD8-4E1D-87A4-5FF3698F1282}" destId="{63EC72A1-8206-4DB5-BE51-F62978F909FC}" srcOrd="1" destOrd="0" presId="urn:microsoft.com/office/officeart/2005/8/layout/process1"/>
    <dgm:cxn modelId="{92F99277-5519-41A1-A8A5-8260850EA86C}" type="presParOf" srcId="{63EC72A1-8206-4DB5-BE51-F62978F909FC}" destId="{16A50FFF-4E19-481A-BABB-6FBDCA484A2A}" srcOrd="0" destOrd="0" presId="urn:microsoft.com/office/officeart/2005/8/layout/process1"/>
    <dgm:cxn modelId="{EB8304F0-E9C6-422A-A9F7-573CD4E3EB0D}" type="presParOf" srcId="{35626D90-AFD8-4E1D-87A4-5FF3698F1282}" destId="{9D9E7B62-3369-4E52-B01C-F12D9EF38198}" srcOrd="2" destOrd="0" presId="urn:microsoft.com/office/officeart/2005/8/layout/process1"/>
    <dgm:cxn modelId="{3AD6BC80-5E07-4338-8FFE-DC2DB1414920}" type="presParOf" srcId="{35626D90-AFD8-4E1D-87A4-5FF3698F1282}" destId="{D3E0B0C3-1D90-4CF9-A271-AE73D8FCC75B}" srcOrd="3" destOrd="0" presId="urn:microsoft.com/office/officeart/2005/8/layout/process1"/>
    <dgm:cxn modelId="{E7D193D8-A720-4418-9E4D-49DA13BD66AC}" type="presParOf" srcId="{D3E0B0C3-1D90-4CF9-A271-AE73D8FCC75B}" destId="{E33B3A75-BD2B-434F-A487-19842337DD49}" srcOrd="0" destOrd="0" presId="urn:microsoft.com/office/officeart/2005/8/layout/process1"/>
    <dgm:cxn modelId="{A117BF7F-F01C-4574-B264-54FD6ECEAFF3}" type="presParOf" srcId="{35626D90-AFD8-4E1D-87A4-5FF3698F1282}" destId="{F7B5E05C-7346-498F-91CD-E756FA3C5C3F}" srcOrd="4" destOrd="0" presId="urn:microsoft.com/office/officeart/2005/8/layout/process1"/>
    <dgm:cxn modelId="{FDBBA5A3-7A12-4054-B7E0-B4953CF50FE5}" type="presParOf" srcId="{35626D90-AFD8-4E1D-87A4-5FF3698F1282}" destId="{0E6206F9-A469-400C-A015-D79F6BAC6605}" srcOrd="5" destOrd="0" presId="urn:microsoft.com/office/officeart/2005/8/layout/process1"/>
    <dgm:cxn modelId="{3ED8D3F9-5D87-4EFA-A248-976E86C75AAB}" type="presParOf" srcId="{0E6206F9-A469-400C-A015-D79F6BAC6605}" destId="{2888C02E-388A-470C-B946-D3CA5BDF98C0}" srcOrd="0" destOrd="0" presId="urn:microsoft.com/office/officeart/2005/8/layout/process1"/>
    <dgm:cxn modelId="{4652B84A-0FA2-4037-B324-8329C4EA3C18}" type="presParOf" srcId="{35626D90-AFD8-4E1D-87A4-5FF3698F1282}" destId="{DA13B0F7-7BE9-41E3-B1F8-975BBA5D5E3C}" srcOrd="6" destOrd="0" presId="urn:microsoft.com/office/officeart/2005/8/layout/process1"/>
    <dgm:cxn modelId="{5A0C331F-B9E1-4A91-9309-EF9E2DD999E6}" type="presParOf" srcId="{35626D90-AFD8-4E1D-87A4-5FF3698F1282}" destId="{6869DE5C-EB73-426A-87FB-806A6BD93E10}" srcOrd="7" destOrd="0" presId="urn:microsoft.com/office/officeart/2005/8/layout/process1"/>
    <dgm:cxn modelId="{AA55F5E3-1EF8-4C18-9492-BAD9EF81F04B}" type="presParOf" srcId="{6869DE5C-EB73-426A-87FB-806A6BD93E10}" destId="{6ADCC1F8-8941-46AB-8D79-24478ED18AD9}" srcOrd="0" destOrd="0" presId="urn:microsoft.com/office/officeart/2005/8/layout/process1"/>
    <dgm:cxn modelId="{3CFB5C3F-AA17-4FE8-9840-A40C96AE0B03}" type="presParOf" srcId="{35626D90-AFD8-4E1D-87A4-5FF3698F1282}" destId="{E70D9083-7C05-400A-870E-E6760D2DD4DB}" srcOrd="8" destOrd="0" presId="urn:microsoft.com/office/officeart/2005/8/layout/process1"/>
    <dgm:cxn modelId="{1A587AB5-2AE4-4B34-95F3-F6598F9A1FA5}" type="presParOf" srcId="{35626D90-AFD8-4E1D-87A4-5FF3698F1282}" destId="{BA89B05D-FD40-486E-8447-403E6375AF89}" srcOrd="9" destOrd="0" presId="urn:microsoft.com/office/officeart/2005/8/layout/process1"/>
    <dgm:cxn modelId="{FDB28B4E-3DB8-487E-9B46-820DCC7B7737}" type="presParOf" srcId="{BA89B05D-FD40-486E-8447-403E6375AF89}" destId="{FFAD214F-4EBE-4E08-9DA4-36175E2A0068}" srcOrd="0" destOrd="0" presId="urn:microsoft.com/office/officeart/2005/8/layout/process1"/>
    <dgm:cxn modelId="{49622F4C-C2FE-4202-A185-AD4D7BAA2E7E}" type="presParOf" srcId="{35626D90-AFD8-4E1D-87A4-5FF3698F1282}" destId="{965DC30C-62B6-4373-8654-8B516C4925A2}" srcOrd="10" destOrd="0" presId="urn:microsoft.com/office/officeart/2005/8/layout/process1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634722-C402-412D-AD31-A3E05160DC47}">
      <dsp:nvSpPr>
        <dsp:cNvPr id="0" name=""/>
        <dsp:cNvSpPr/>
      </dsp:nvSpPr>
      <dsp:spPr>
        <a:xfrm>
          <a:off x="2260630" y="2161551"/>
          <a:ext cx="1538649" cy="1538649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i="1" kern="1200" noProof="0" dirty="0"/>
            <a:t>Threats to CEI</a:t>
          </a:r>
        </a:p>
      </dsp:txBody>
      <dsp:txXfrm>
        <a:off x="2485960" y="2386881"/>
        <a:ext cx="1087989" cy="1087989"/>
      </dsp:txXfrm>
    </dsp:sp>
    <dsp:sp modelId="{0BFED8EF-D839-4B6F-B91C-0BE6D79B9DD0}">
      <dsp:nvSpPr>
        <dsp:cNvPr id="0" name=""/>
        <dsp:cNvSpPr/>
      </dsp:nvSpPr>
      <dsp:spPr>
        <a:xfrm rot="16200000">
          <a:off x="2865943" y="1599809"/>
          <a:ext cx="328022" cy="52314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kern="1200" noProof="0" dirty="0"/>
        </a:p>
      </dsp:txBody>
      <dsp:txXfrm>
        <a:off x="2915147" y="1753641"/>
        <a:ext cx="229615" cy="313884"/>
      </dsp:txXfrm>
    </dsp:sp>
    <dsp:sp modelId="{EA7C593D-B6C6-4E7A-9490-9459CA631939}">
      <dsp:nvSpPr>
        <dsp:cNvPr id="0" name=""/>
        <dsp:cNvSpPr/>
      </dsp:nvSpPr>
      <dsp:spPr>
        <a:xfrm>
          <a:off x="2260630" y="3992"/>
          <a:ext cx="1538649" cy="1538649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noProof="0" dirty="0"/>
            <a:t>Cyber</a:t>
          </a:r>
          <a:br>
            <a:rPr lang="en-GB" sz="1400" kern="1200" noProof="0" dirty="0"/>
          </a:br>
          <a:r>
            <a:rPr lang="en-GB" sz="1400" kern="1200" noProof="0" dirty="0"/>
            <a:t>Malware, intrusion</a:t>
          </a:r>
        </a:p>
      </dsp:txBody>
      <dsp:txXfrm>
        <a:off x="2485960" y="229322"/>
        <a:ext cx="1087989" cy="1087989"/>
      </dsp:txXfrm>
    </dsp:sp>
    <dsp:sp modelId="{23354BF9-ADEA-4E0F-9E34-A66C2B271D26}">
      <dsp:nvSpPr>
        <dsp:cNvPr id="0" name=""/>
        <dsp:cNvSpPr/>
      </dsp:nvSpPr>
      <dsp:spPr>
        <a:xfrm>
          <a:off x="3935439" y="2669306"/>
          <a:ext cx="328022" cy="52314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kern="1200" noProof="0" dirty="0"/>
        </a:p>
      </dsp:txBody>
      <dsp:txXfrm>
        <a:off x="3935439" y="2773934"/>
        <a:ext cx="229615" cy="313884"/>
      </dsp:txXfrm>
    </dsp:sp>
    <dsp:sp modelId="{2B1A0DB9-D2B3-4F71-A228-41F10823FC72}">
      <dsp:nvSpPr>
        <dsp:cNvPr id="0" name=""/>
        <dsp:cNvSpPr/>
      </dsp:nvSpPr>
      <dsp:spPr>
        <a:xfrm>
          <a:off x="4418190" y="2161551"/>
          <a:ext cx="1538649" cy="1538649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noProof="0" dirty="0"/>
            <a:t>Physical</a:t>
          </a:r>
          <a:br>
            <a:rPr lang="en-GB" sz="1400" kern="1200" noProof="0" dirty="0"/>
          </a:br>
          <a:r>
            <a:rPr lang="en-GB" sz="1400" kern="1200" noProof="0" dirty="0"/>
            <a:t>Sabotage, tampering</a:t>
          </a:r>
        </a:p>
      </dsp:txBody>
      <dsp:txXfrm>
        <a:off x="4643520" y="2386881"/>
        <a:ext cx="1087989" cy="1087989"/>
      </dsp:txXfrm>
    </dsp:sp>
    <dsp:sp modelId="{8F64EC9D-BD16-4FD7-8C6F-A31E4440593C}">
      <dsp:nvSpPr>
        <dsp:cNvPr id="0" name=""/>
        <dsp:cNvSpPr/>
      </dsp:nvSpPr>
      <dsp:spPr>
        <a:xfrm rot="5400000">
          <a:off x="2865943" y="3738802"/>
          <a:ext cx="328022" cy="52314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kern="1200" noProof="0" dirty="0"/>
        </a:p>
      </dsp:txBody>
      <dsp:txXfrm>
        <a:off x="2915147" y="3794227"/>
        <a:ext cx="229615" cy="313884"/>
      </dsp:txXfrm>
    </dsp:sp>
    <dsp:sp modelId="{0485772F-E642-4754-91B4-E08FD0DEC825}">
      <dsp:nvSpPr>
        <dsp:cNvPr id="0" name=""/>
        <dsp:cNvSpPr/>
      </dsp:nvSpPr>
      <dsp:spPr>
        <a:xfrm>
          <a:off x="2260630" y="4319111"/>
          <a:ext cx="1538649" cy="1538649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noProof="0" dirty="0"/>
            <a:t>Hybrid</a:t>
          </a:r>
          <a:br>
            <a:rPr lang="en-GB" sz="1400" kern="1200" noProof="0" dirty="0"/>
          </a:br>
          <a:r>
            <a:rPr lang="en-GB" sz="1400" kern="1200" noProof="0" dirty="0"/>
            <a:t>Coordinated cyber + physical</a:t>
          </a:r>
        </a:p>
      </dsp:txBody>
      <dsp:txXfrm>
        <a:off x="2485960" y="4544441"/>
        <a:ext cx="1087989" cy="1087989"/>
      </dsp:txXfrm>
    </dsp:sp>
    <dsp:sp modelId="{CE539764-28EE-4D80-B8F1-12CE7ADE21EE}">
      <dsp:nvSpPr>
        <dsp:cNvPr id="0" name=""/>
        <dsp:cNvSpPr/>
      </dsp:nvSpPr>
      <dsp:spPr>
        <a:xfrm rot="10800000">
          <a:off x="1796447" y="2669306"/>
          <a:ext cx="328022" cy="52314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800" kern="1200" noProof="0" dirty="0"/>
        </a:p>
      </dsp:txBody>
      <dsp:txXfrm rot="10800000">
        <a:off x="1894854" y="2773934"/>
        <a:ext cx="229615" cy="313884"/>
      </dsp:txXfrm>
    </dsp:sp>
    <dsp:sp modelId="{71FA5E15-AB7E-4CBB-A5C4-86F9883DC672}">
      <dsp:nvSpPr>
        <dsp:cNvPr id="0" name=""/>
        <dsp:cNvSpPr/>
      </dsp:nvSpPr>
      <dsp:spPr>
        <a:xfrm>
          <a:off x="103070" y="2161551"/>
          <a:ext cx="1538649" cy="1538649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noProof="0" dirty="0"/>
            <a:t>Natural/</a:t>
          </a:r>
          <a:br>
            <a:rPr lang="en-GB" sz="1400" b="1" kern="1200" noProof="0" dirty="0"/>
          </a:br>
          <a:r>
            <a:rPr lang="en-GB" sz="1400" b="1" kern="1200" noProof="0" dirty="0"/>
            <a:t>Accidental</a:t>
          </a:r>
          <a:br>
            <a:rPr lang="en-GB" sz="1400" kern="1200" noProof="0" dirty="0"/>
          </a:br>
          <a:r>
            <a:rPr lang="en-GB" sz="1400" kern="1200" noProof="0" dirty="0"/>
            <a:t>Storms, fire, operator error</a:t>
          </a:r>
        </a:p>
      </dsp:txBody>
      <dsp:txXfrm>
        <a:off x="328400" y="2386881"/>
        <a:ext cx="1087989" cy="10879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1409E0-FF30-4B99-9723-61BFCA0F89A1}">
      <dsp:nvSpPr>
        <dsp:cNvPr id="0" name=""/>
        <dsp:cNvSpPr/>
      </dsp:nvSpPr>
      <dsp:spPr>
        <a:xfrm>
          <a:off x="1475326" y="651"/>
          <a:ext cx="2916248" cy="76276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/>
            <a:t>Initial access</a:t>
          </a:r>
          <a:br>
            <a:rPr lang="en-GB" sz="1600" kern="1200" noProof="0" dirty="0"/>
          </a:br>
          <a:r>
            <a:rPr lang="en-GB" sz="1600" kern="1200" noProof="0" dirty="0"/>
            <a:t>Phishing/creds/VPN</a:t>
          </a:r>
        </a:p>
      </dsp:txBody>
      <dsp:txXfrm>
        <a:off x="1497667" y="22992"/>
        <a:ext cx="2871566" cy="718083"/>
      </dsp:txXfrm>
    </dsp:sp>
    <dsp:sp modelId="{E663F531-7352-4367-A6AA-7B39EFE0F73C}">
      <dsp:nvSpPr>
        <dsp:cNvPr id="0" name=""/>
        <dsp:cNvSpPr/>
      </dsp:nvSpPr>
      <dsp:spPr>
        <a:xfrm rot="5400000">
          <a:off x="2790432" y="782486"/>
          <a:ext cx="286037" cy="34324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 noProof="0" dirty="0"/>
        </a:p>
      </dsp:txBody>
      <dsp:txXfrm rot="-5400000">
        <a:off x="2830478" y="811090"/>
        <a:ext cx="205946" cy="200226"/>
      </dsp:txXfrm>
    </dsp:sp>
    <dsp:sp modelId="{35590E11-6338-4E93-99A8-B9921D8C3872}">
      <dsp:nvSpPr>
        <dsp:cNvPr id="0" name=""/>
        <dsp:cNvSpPr/>
      </dsp:nvSpPr>
      <dsp:spPr>
        <a:xfrm>
          <a:off x="1475326" y="1144800"/>
          <a:ext cx="2916248" cy="76276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/>
            <a:t>Lateral move</a:t>
          </a:r>
          <a:br>
            <a:rPr lang="en-GB" sz="1600" kern="1200" noProof="0" dirty="0"/>
          </a:br>
          <a:r>
            <a:rPr lang="en-GB" sz="1600" kern="1200" noProof="0" dirty="0"/>
            <a:t>IT privilege escalation</a:t>
          </a:r>
        </a:p>
      </dsp:txBody>
      <dsp:txXfrm>
        <a:off x="1497667" y="1167141"/>
        <a:ext cx="2871566" cy="718083"/>
      </dsp:txXfrm>
    </dsp:sp>
    <dsp:sp modelId="{E9ED1C89-5E67-4303-A1ED-DA4B65B865E3}">
      <dsp:nvSpPr>
        <dsp:cNvPr id="0" name=""/>
        <dsp:cNvSpPr/>
      </dsp:nvSpPr>
      <dsp:spPr>
        <a:xfrm rot="5400000">
          <a:off x="2790432" y="1926634"/>
          <a:ext cx="286037" cy="34324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 noProof="0" dirty="0"/>
        </a:p>
      </dsp:txBody>
      <dsp:txXfrm rot="-5400000">
        <a:off x="2830478" y="1955238"/>
        <a:ext cx="205946" cy="200226"/>
      </dsp:txXfrm>
    </dsp:sp>
    <dsp:sp modelId="{06373F08-BB50-4771-93CB-E30A893ECD16}">
      <dsp:nvSpPr>
        <dsp:cNvPr id="0" name=""/>
        <dsp:cNvSpPr/>
      </dsp:nvSpPr>
      <dsp:spPr>
        <a:xfrm>
          <a:off x="1475326" y="2288948"/>
          <a:ext cx="2916248" cy="76276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/>
            <a:t>Cross boundary</a:t>
          </a:r>
          <a:br>
            <a:rPr lang="en-GB" sz="1600" kern="1200" noProof="0" dirty="0"/>
          </a:br>
          <a:r>
            <a:rPr lang="en-GB" sz="1600" kern="1200" noProof="0" dirty="0"/>
            <a:t>Segmentation failure</a:t>
          </a:r>
        </a:p>
      </dsp:txBody>
      <dsp:txXfrm>
        <a:off x="1497667" y="2311289"/>
        <a:ext cx="2871566" cy="718083"/>
      </dsp:txXfrm>
    </dsp:sp>
    <dsp:sp modelId="{474B98F8-8300-4905-899F-F0CF91502FEA}">
      <dsp:nvSpPr>
        <dsp:cNvPr id="0" name=""/>
        <dsp:cNvSpPr/>
      </dsp:nvSpPr>
      <dsp:spPr>
        <a:xfrm rot="5400000">
          <a:off x="2790432" y="3070782"/>
          <a:ext cx="286037" cy="34324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 noProof="0" dirty="0"/>
        </a:p>
      </dsp:txBody>
      <dsp:txXfrm rot="-5400000">
        <a:off x="2830478" y="3099386"/>
        <a:ext cx="205946" cy="200226"/>
      </dsp:txXfrm>
    </dsp:sp>
    <dsp:sp modelId="{6F2B50D6-1A30-41B7-ACE8-B64239B2681C}">
      <dsp:nvSpPr>
        <dsp:cNvPr id="0" name=""/>
        <dsp:cNvSpPr/>
      </dsp:nvSpPr>
      <dsp:spPr>
        <a:xfrm>
          <a:off x="1475326" y="3433096"/>
          <a:ext cx="2916248" cy="76276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/>
            <a:t>OT control</a:t>
          </a:r>
          <a:br>
            <a:rPr lang="en-GB" sz="1600" kern="1200" noProof="0" dirty="0"/>
          </a:br>
          <a:r>
            <a:rPr lang="en-GB" sz="1600" kern="1200" noProof="0" dirty="0"/>
            <a:t>HMI/ENG/SCADA access</a:t>
          </a:r>
        </a:p>
      </dsp:txBody>
      <dsp:txXfrm>
        <a:off x="1497667" y="3455437"/>
        <a:ext cx="2871566" cy="718083"/>
      </dsp:txXfrm>
    </dsp:sp>
    <dsp:sp modelId="{4CFB0C37-2637-4A7A-8081-D575EA8D5B96}">
      <dsp:nvSpPr>
        <dsp:cNvPr id="0" name=""/>
        <dsp:cNvSpPr/>
      </dsp:nvSpPr>
      <dsp:spPr>
        <a:xfrm rot="5400000">
          <a:off x="2790432" y="4214931"/>
          <a:ext cx="286037" cy="343244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 noProof="0" dirty="0"/>
        </a:p>
      </dsp:txBody>
      <dsp:txXfrm rot="-5400000">
        <a:off x="2830478" y="4243535"/>
        <a:ext cx="205946" cy="200226"/>
      </dsp:txXfrm>
    </dsp:sp>
    <dsp:sp modelId="{CEDBF128-4E4D-401F-9BE5-C3A4267D7B7D}">
      <dsp:nvSpPr>
        <dsp:cNvPr id="0" name=""/>
        <dsp:cNvSpPr/>
      </dsp:nvSpPr>
      <dsp:spPr>
        <a:xfrm>
          <a:off x="1475326" y="4577244"/>
          <a:ext cx="2916248" cy="76276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/>
            <a:t>Physical impact</a:t>
          </a:r>
          <a:br>
            <a:rPr lang="en-GB" sz="1600" kern="1200" noProof="0" dirty="0"/>
          </a:br>
          <a:r>
            <a:rPr lang="en-GB" sz="1600" kern="1200" noProof="0" dirty="0"/>
            <a:t>Setpoint/logic manipulation</a:t>
          </a:r>
        </a:p>
      </dsp:txBody>
      <dsp:txXfrm>
        <a:off x="1497667" y="4599585"/>
        <a:ext cx="2871566" cy="7180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1409E0-FF30-4B99-9723-61BFCA0F89A1}">
      <dsp:nvSpPr>
        <dsp:cNvPr id="0" name=""/>
        <dsp:cNvSpPr/>
      </dsp:nvSpPr>
      <dsp:spPr>
        <a:xfrm>
          <a:off x="1781053" y="1890"/>
          <a:ext cx="2207957" cy="56011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noProof="0" dirty="0"/>
            <a:t>Scope &amp; boundary</a:t>
          </a:r>
          <a:endParaRPr lang="en-GB" sz="1500" kern="1200" noProof="0" dirty="0"/>
        </a:p>
      </dsp:txBody>
      <dsp:txXfrm>
        <a:off x="1797458" y="18295"/>
        <a:ext cx="2175147" cy="527302"/>
      </dsp:txXfrm>
    </dsp:sp>
    <dsp:sp modelId="{E663F531-7352-4367-A6AA-7B39EFE0F73C}">
      <dsp:nvSpPr>
        <dsp:cNvPr id="0" name=""/>
        <dsp:cNvSpPr/>
      </dsp:nvSpPr>
      <dsp:spPr>
        <a:xfrm rot="5400000">
          <a:off x="2780011" y="576005"/>
          <a:ext cx="210042" cy="25205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 noProof="0" dirty="0"/>
        </a:p>
      </dsp:txBody>
      <dsp:txXfrm rot="-5400000">
        <a:off x="2809418" y="597009"/>
        <a:ext cx="151230" cy="147029"/>
      </dsp:txXfrm>
    </dsp:sp>
    <dsp:sp modelId="{35590E11-6338-4E93-99A8-B9921D8C3872}">
      <dsp:nvSpPr>
        <dsp:cNvPr id="0" name=""/>
        <dsp:cNvSpPr/>
      </dsp:nvSpPr>
      <dsp:spPr>
        <a:xfrm>
          <a:off x="1781053" y="842058"/>
          <a:ext cx="2207957" cy="56011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noProof="0" dirty="0"/>
            <a:t>Assets &amp; criticality</a:t>
          </a:r>
          <a:endParaRPr lang="en-GB" sz="1500" kern="1200" noProof="0" dirty="0"/>
        </a:p>
      </dsp:txBody>
      <dsp:txXfrm>
        <a:off x="1797458" y="858463"/>
        <a:ext cx="2175147" cy="527302"/>
      </dsp:txXfrm>
    </dsp:sp>
    <dsp:sp modelId="{E9ED1C89-5E67-4303-A1ED-DA4B65B865E3}">
      <dsp:nvSpPr>
        <dsp:cNvPr id="0" name=""/>
        <dsp:cNvSpPr/>
      </dsp:nvSpPr>
      <dsp:spPr>
        <a:xfrm rot="5400000">
          <a:off x="2780011" y="1416173"/>
          <a:ext cx="210042" cy="25205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 noProof="0" dirty="0"/>
        </a:p>
      </dsp:txBody>
      <dsp:txXfrm rot="-5400000">
        <a:off x="2809418" y="1437177"/>
        <a:ext cx="151230" cy="147029"/>
      </dsp:txXfrm>
    </dsp:sp>
    <dsp:sp modelId="{06373F08-BB50-4771-93CB-E30A893ECD16}">
      <dsp:nvSpPr>
        <dsp:cNvPr id="0" name=""/>
        <dsp:cNvSpPr/>
      </dsp:nvSpPr>
      <dsp:spPr>
        <a:xfrm>
          <a:off x="1781053" y="1682226"/>
          <a:ext cx="2207957" cy="56011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noProof="0" dirty="0"/>
            <a:t>Threat &amp; vulnerabilities</a:t>
          </a:r>
          <a:endParaRPr lang="en-GB" sz="1500" kern="1200" noProof="0" dirty="0"/>
        </a:p>
      </dsp:txBody>
      <dsp:txXfrm>
        <a:off x="1797458" y="1698631"/>
        <a:ext cx="2175147" cy="527302"/>
      </dsp:txXfrm>
    </dsp:sp>
    <dsp:sp modelId="{474B98F8-8300-4905-899F-F0CF91502FEA}">
      <dsp:nvSpPr>
        <dsp:cNvPr id="0" name=""/>
        <dsp:cNvSpPr/>
      </dsp:nvSpPr>
      <dsp:spPr>
        <a:xfrm rot="5400000">
          <a:off x="2780011" y="2256341"/>
          <a:ext cx="210042" cy="25205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 noProof="0" dirty="0"/>
        </a:p>
      </dsp:txBody>
      <dsp:txXfrm rot="-5400000">
        <a:off x="2809418" y="2277345"/>
        <a:ext cx="151230" cy="147029"/>
      </dsp:txXfrm>
    </dsp:sp>
    <dsp:sp modelId="{6F2B50D6-1A30-41B7-ACE8-B64239B2681C}">
      <dsp:nvSpPr>
        <dsp:cNvPr id="0" name=""/>
        <dsp:cNvSpPr/>
      </dsp:nvSpPr>
      <dsp:spPr>
        <a:xfrm>
          <a:off x="1781053" y="2522394"/>
          <a:ext cx="2207957" cy="56011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noProof="0" dirty="0"/>
            <a:t>Likelihood &amp; impact</a:t>
          </a:r>
          <a:endParaRPr lang="en-GB" sz="1500" kern="1200" noProof="0" dirty="0"/>
        </a:p>
      </dsp:txBody>
      <dsp:txXfrm>
        <a:off x="1797458" y="2538799"/>
        <a:ext cx="2175147" cy="527302"/>
      </dsp:txXfrm>
    </dsp:sp>
    <dsp:sp modelId="{4CFB0C37-2637-4A7A-8081-D575EA8D5B96}">
      <dsp:nvSpPr>
        <dsp:cNvPr id="0" name=""/>
        <dsp:cNvSpPr/>
      </dsp:nvSpPr>
      <dsp:spPr>
        <a:xfrm rot="5400000">
          <a:off x="2780011" y="3096509"/>
          <a:ext cx="210042" cy="25205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 noProof="0" dirty="0"/>
        </a:p>
      </dsp:txBody>
      <dsp:txXfrm rot="-5400000">
        <a:off x="2809418" y="3117513"/>
        <a:ext cx="151230" cy="147029"/>
      </dsp:txXfrm>
    </dsp:sp>
    <dsp:sp modelId="{CEDBF128-4E4D-401F-9BE5-C3A4267D7B7D}">
      <dsp:nvSpPr>
        <dsp:cNvPr id="0" name=""/>
        <dsp:cNvSpPr/>
      </dsp:nvSpPr>
      <dsp:spPr>
        <a:xfrm>
          <a:off x="1781053" y="3362562"/>
          <a:ext cx="2207957" cy="56011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noProof="0" dirty="0"/>
            <a:t>Evaluate &amp; prioritise</a:t>
          </a:r>
          <a:endParaRPr lang="en-GB" sz="1500" kern="1200" noProof="0" dirty="0"/>
        </a:p>
      </dsp:txBody>
      <dsp:txXfrm>
        <a:off x="1797458" y="3378967"/>
        <a:ext cx="2175147" cy="527302"/>
      </dsp:txXfrm>
    </dsp:sp>
    <dsp:sp modelId="{A4FF2ADD-8BFF-4835-B935-AC029A316801}">
      <dsp:nvSpPr>
        <dsp:cNvPr id="0" name=""/>
        <dsp:cNvSpPr/>
      </dsp:nvSpPr>
      <dsp:spPr>
        <a:xfrm rot="5400000">
          <a:off x="2780011" y="3936677"/>
          <a:ext cx="210042" cy="25205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 noProof="0" dirty="0"/>
        </a:p>
      </dsp:txBody>
      <dsp:txXfrm rot="-5400000">
        <a:off x="2809418" y="3957681"/>
        <a:ext cx="151230" cy="147029"/>
      </dsp:txXfrm>
    </dsp:sp>
    <dsp:sp modelId="{14FB5A2D-0017-4FE3-9140-EB0689B3EB86}">
      <dsp:nvSpPr>
        <dsp:cNvPr id="0" name=""/>
        <dsp:cNvSpPr/>
      </dsp:nvSpPr>
      <dsp:spPr>
        <a:xfrm>
          <a:off x="1781053" y="4202730"/>
          <a:ext cx="2207957" cy="56011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noProof="0" dirty="0"/>
            <a:t>Threat &amp; monitor</a:t>
          </a:r>
        </a:p>
      </dsp:txBody>
      <dsp:txXfrm>
        <a:off x="1797458" y="4219135"/>
        <a:ext cx="2175147" cy="5273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CEEFB4-0092-4A12-A6D3-A031CDFC9DF0}">
      <dsp:nvSpPr>
        <dsp:cNvPr id="0" name=""/>
        <dsp:cNvSpPr/>
      </dsp:nvSpPr>
      <dsp:spPr>
        <a:xfrm>
          <a:off x="0" y="484201"/>
          <a:ext cx="1460588" cy="958511"/>
        </a:xfrm>
        <a:prstGeom prst="roundRect">
          <a:avLst>
            <a:gd name="adj" fmla="val 10000"/>
          </a:avLst>
        </a:prstGeom>
        <a:solidFill>
          <a:srgbClr val="D87A1A">
            <a:hueOff val="0"/>
            <a:satOff val="0"/>
            <a:lumOff val="0"/>
            <a:alphaOff val="0"/>
          </a:srgbClr>
        </a:solidFill>
        <a:ln w="15875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>
              <a:solidFill>
                <a:srgbClr val="FFFFFF"/>
              </a:solidFill>
              <a:latin typeface="Century Gothic"/>
              <a:ea typeface="+mn-ea"/>
              <a:cs typeface="+mn-cs"/>
            </a:rPr>
            <a:t>T1: Foundations</a:t>
          </a:r>
        </a:p>
      </dsp:txBody>
      <dsp:txXfrm>
        <a:off x="28074" y="512275"/>
        <a:ext cx="1404440" cy="902363"/>
      </dsp:txXfrm>
    </dsp:sp>
    <dsp:sp modelId="{63EC72A1-8206-4DB5-BE51-F62978F909FC}">
      <dsp:nvSpPr>
        <dsp:cNvPr id="0" name=""/>
        <dsp:cNvSpPr/>
      </dsp:nvSpPr>
      <dsp:spPr>
        <a:xfrm>
          <a:off x="1606647" y="782343"/>
          <a:ext cx="309644" cy="36222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 noProof="0" dirty="0"/>
        </a:p>
      </dsp:txBody>
      <dsp:txXfrm>
        <a:off x="1606647" y="854788"/>
        <a:ext cx="216751" cy="217336"/>
      </dsp:txXfrm>
    </dsp:sp>
    <dsp:sp modelId="{9D9E7B62-3369-4E52-B01C-F12D9EF38198}">
      <dsp:nvSpPr>
        <dsp:cNvPr id="0" name=""/>
        <dsp:cNvSpPr/>
      </dsp:nvSpPr>
      <dsp:spPr>
        <a:xfrm>
          <a:off x="2044824" y="484201"/>
          <a:ext cx="1460588" cy="95851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65000"/>
                <a:shade val="92000"/>
                <a:satMod val="130000"/>
              </a:schemeClr>
            </a:gs>
            <a:gs pos="45000">
              <a:schemeClr val="accent1">
                <a:tint val="60000"/>
                <a:shade val="99000"/>
                <a:satMod val="120000"/>
              </a:schemeClr>
            </a:gs>
            <a:gs pos="100000">
              <a:schemeClr val="accent1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>
              <a:solidFill>
                <a:srgbClr val="000000"/>
              </a:solidFill>
              <a:latin typeface="Century Gothic"/>
              <a:ea typeface="+mn-ea"/>
              <a:cs typeface="+mn-cs"/>
            </a:rPr>
            <a:t>T2: Threats &amp; Risks</a:t>
          </a:r>
        </a:p>
      </dsp:txBody>
      <dsp:txXfrm>
        <a:off x="2072898" y="512275"/>
        <a:ext cx="1404440" cy="902363"/>
      </dsp:txXfrm>
    </dsp:sp>
    <dsp:sp modelId="{D3E0B0C3-1D90-4CF9-A271-AE73D8FCC75B}">
      <dsp:nvSpPr>
        <dsp:cNvPr id="0" name=""/>
        <dsp:cNvSpPr/>
      </dsp:nvSpPr>
      <dsp:spPr>
        <a:xfrm>
          <a:off x="3651472" y="782343"/>
          <a:ext cx="309644" cy="36222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 noProof="0" dirty="0"/>
        </a:p>
      </dsp:txBody>
      <dsp:txXfrm>
        <a:off x="3651472" y="854788"/>
        <a:ext cx="216751" cy="217336"/>
      </dsp:txXfrm>
    </dsp:sp>
    <dsp:sp modelId="{F7B5E05C-7346-498F-91CD-E756FA3C5C3F}">
      <dsp:nvSpPr>
        <dsp:cNvPr id="0" name=""/>
        <dsp:cNvSpPr/>
      </dsp:nvSpPr>
      <dsp:spPr>
        <a:xfrm>
          <a:off x="4089648" y="484201"/>
          <a:ext cx="1460588" cy="95851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noProof="0" dirty="0"/>
            <a:t>T3</a:t>
          </a:r>
          <a:r>
            <a:rPr lang="en-GB" sz="1800" kern="1200" noProof="0" dirty="0"/>
            <a:t>: Cascading</a:t>
          </a:r>
        </a:p>
      </dsp:txBody>
      <dsp:txXfrm>
        <a:off x="4117722" y="512275"/>
        <a:ext cx="1404440" cy="902363"/>
      </dsp:txXfrm>
    </dsp:sp>
    <dsp:sp modelId="{0E6206F9-A469-400C-A015-D79F6BAC6605}">
      <dsp:nvSpPr>
        <dsp:cNvPr id="0" name=""/>
        <dsp:cNvSpPr/>
      </dsp:nvSpPr>
      <dsp:spPr>
        <a:xfrm>
          <a:off x="5696296" y="782343"/>
          <a:ext cx="309644" cy="36222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 noProof="0" dirty="0"/>
        </a:p>
      </dsp:txBody>
      <dsp:txXfrm>
        <a:off x="5696296" y="854788"/>
        <a:ext cx="216751" cy="217336"/>
      </dsp:txXfrm>
    </dsp:sp>
    <dsp:sp modelId="{DA13B0F7-7BE9-41E3-B1F8-975BBA5D5E3C}">
      <dsp:nvSpPr>
        <dsp:cNvPr id="0" name=""/>
        <dsp:cNvSpPr/>
      </dsp:nvSpPr>
      <dsp:spPr>
        <a:xfrm>
          <a:off x="6134473" y="484201"/>
          <a:ext cx="1460588" cy="95851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noProof="0" dirty="0"/>
            <a:t>T4</a:t>
          </a:r>
          <a:r>
            <a:rPr lang="en-GB" sz="1800" kern="1200" noProof="0" dirty="0"/>
            <a:t>: Regulation</a:t>
          </a:r>
        </a:p>
      </dsp:txBody>
      <dsp:txXfrm>
        <a:off x="6162547" y="512275"/>
        <a:ext cx="1404440" cy="902363"/>
      </dsp:txXfrm>
    </dsp:sp>
    <dsp:sp modelId="{6869DE5C-EB73-426A-87FB-806A6BD93E10}">
      <dsp:nvSpPr>
        <dsp:cNvPr id="0" name=""/>
        <dsp:cNvSpPr/>
      </dsp:nvSpPr>
      <dsp:spPr>
        <a:xfrm>
          <a:off x="7741121" y="782343"/>
          <a:ext cx="309644" cy="36222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 noProof="0" dirty="0"/>
        </a:p>
      </dsp:txBody>
      <dsp:txXfrm>
        <a:off x="7741121" y="854788"/>
        <a:ext cx="216751" cy="217336"/>
      </dsp:txXfrm>
    </dsp:sp>
    <dsp:sp modelId="{E70D9083-7C05-400A-870E-E6760D2DD4DB}">
      <dsp:nvSpPr>
        <dsp:cNvPr id="0" name=""/>
        <dsp:cNvSpPr/>
      </dsp:nvSpPr>
      <dsp:spPr>
        <a:xfrm>
          <a:off x="8179297" y="484201"/>
          <a:ext cx="1460588" cy="95851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noProof="0" dirty="0"/>
            <a:t>T5</a:t>
          </a:r>
          <a:r>
            <a:rPr lang="en-GB" sz="1800" kern="1200" noProof="0" dirty="0"/>
            <a:t>: Resilience</a:t>
          </a:r>
        </a:p>
      </dsp:txBody>
      <dsp:txXfrm>
        <a:off x="8207371" y="512275"/>
        <a:ext cx="1404440" cy="902363"/>
      </dsp:txXfrm>
    </dsp:sp>
    <dsp:sp modelId="{BA89B05D-FD40-486E-8447-403E6375AF89}">
      <dsp:nvSpPr>
        <dsp:cNvPr id="0" name=""/>
        <dsp:cNvSpPr/>
      </dsp:nvSpPr>
      <dsp:spPr>
        <a:xfrm>
          <a:off x="9785945" y="782343"/>
          <a:ext cx="309644" cy="36222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 noProof="0" dirty="0"/>
        </a:p>
      </dsp:txBody>
      <dsp:txXfrm>
        <a:off x="9785945" y="854788"/>
        <a:ext cx="216751" cy="217336"/>
      </dsp:txXfrm>
    </dsp:sp>
    <dsp:sp modelId="{965DC30C-62B6-4373-8654-8B516C4925A2}">
      <dsp:nvSpPr>
        <dsp:cNvPr id="0" name=""/>
        <dsp:cNvSpPr/>
      </dsp:nvSpPr>
      <dsp:spPr>
        <a:xfrm>
          <a:off x="10224122" y="484201"/>
          <a:ext cx="1460588" cy="95851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noProof="0" dirty="0"/>
            <a:t>T6</a:t>
          </a:r>
          <a:r>
            <a:rPr lang="en-GB" sz="1800" kern="1200" noProof="0" dirty="0"/>
            <a:t>: Ethics and Society</a:t>
          </a:r>
        </a:p>
      </dsp:txBody>
      <dsp:txXfrm>
        <a:off x="10252196" y="512275"/>
        <a:ext cx="1404440" cy="9023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169671B-947A-44A3-A764-A91E66D469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4B23CC-4610-41C4-A0CF-67A30700C4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299BE-0F96-4D8C-8AC3-AFAE1A841C66}" type="datetimeFigureOut">
              <a:rPr lang="en-US" smtClean="0"/>
              <a:t>1/5/2026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4FC55-2324-40BC-8420-15EC835D957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C604-E5A5-4A58-AC5A-211F83D37C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B048B-0EBA-466F-928F-37073F3BFB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507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692AC-01A2-4EFF-966B-504F28E82D7A}" type="datetimeFigureOut">
              <a:rPr lang="en-US" noProof="0" smtClean="0"/>
              <a:t>1/5/2026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Κάντε κλικ για να επεξεργαστείτε τα στυλ κειμένου Master</a:t>
            </a:r>
          </a:p>
          <a:p>
            <a:pPr lvl="1"/>
            <a:r>
              <a:rPr lang="en-US" noProof="0"/>
              <a:t>Δεύτερο επίπεδο</a:t>
            </a:r>
          </a:p>
          <a:p>
            <a:pPr lvl="2"/>
            <a:r>
              <a:rPr lang="en-US" noProof="0"/>
              <a:t>Τρίτο επίπεδο</a:t>
            </a:r>
          </a:p>
          <a:p>
            <a:pPr lvl="3"/>
            <a:r>
              <a:rPr lang="en-US" noProof="0"/>
              <a:t>Τέταρτο επίπεδο</a:t>
            </a:r>
          </a:p>
          <a:p>
            <a:pPr lvl="4"/>
            <a:r>
              <a:rPr lang="en-US" noProof="0"/>
              <a:t>Πέμπτο επίπεδο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D498D-6977-40EC-8E5E-7EB644D5E759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2264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78711158"/>
      </p:ext>
    </p:extLst>
  </p:cSld>
  <p:clrMapOvr>
    <a:masterClrMapping/>
  </p:clrMapOvr>
</p:notes>
</file>

<file path=ppt/notesSlides/notesSlide2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0055950"/>
      </p:ext>
    </p:extLst>
  </p:cSld>
  <p:clrMapOvr>
    <a:masterClrMapping/>
  </p:clrMapOvr>
</p:notes>
</file>

<file path=ppt/notesSlides/notesSlide3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noProof="0" dirty="0"/>
              <a:t>Θέστε το Θέμα 2 ως γέφυρα μεταξύ </a:t>
            </a:r>
            <a:r>
              <a:rPr lang="en-GB" sz="1800" i="1" noProof="0" dirty="0"/>
              <a:t>του εννοιολογικού πλαισίου </a:t>
            </a:r>
            <a:r>
              <a:rPr lang="en-GB" sz="1800" noProof="0" dirty="0"/>
              <a:t>και </a:t>
            </a:r>
            <a:r>
              <a:rPr lang="en-GB" sz="1800" i="1" noProof="0" dirty="0"/>
              <a:t>της δομημένης ανάλυσης</a:t>
            </a:r>
            <a:r>
              <a:rPr lang="en-GB" sz="1800" noProof="0" dirty="0"/>
              <a:t>. </a:t>
            </a:r>
            <a:br>
              <a:rPr lang="en-GB" sz="1800" noProof="0" dirty="0"/>
            </a:br>
            <a:r>
              <a:rPr lang="en-GB" sz="1800" noProof="0" dirty="0"/>
              <a:t>Τονίστε ότι η εκτίμηση κινδύνου είναι η γλώσσα που χρησιμοποιείται για να δικαιολογηθούν οι επενδύσεις σε ασφάλεια και οι λειτουργικές αλλαγές σε ενεργειακά περιβάλλοντα.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3310050"/>
      </p:ext>
    </p:extLst>
  </p:cSld>
  <p:clrMapOvr>
    <a:masterClrMapping/>
  </p:clrMapOvr>
</p:notes>
</file>

<file path=ppt/notesSlides/notesSlide4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Δηλώστε ότι στόχος μας είναι η πρακτική εφαρμογή: ένα μητρώο κινδύνων, όχι μόνο θεωρία.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2549755"/>
      </p:ext>
    </p:extLst>
  </p:cSld>
  <p:clrMapOvr>
    <a:masterClrMapping/>
  </p:clrMapOvr>
</p:notes>
</file>

<file path=ppt/notesSlides/notesSlide5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00CCC-495C-7089-32EE-97B942450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F140AB-F8FA-CA43-20A3-3A58B4A042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D4EC82-478E-71BC-EC91-A2147D7641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Στο CEI, </a:t>
            </a:r>
            <a:r>
              <a:rPr lang="en-US" sz="1800" i="1" dirty="0"/>
              <a:t>τα συμβάντα είναι λειτουργικά γεγονότα</a:t>
            </a:r>
            <a:r>
              <a:rPr lang="en-US" sz="1800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B16761-4A8C-CD88-3E4F-01F6905574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00700217"/>
      </p:ext>
    </p:extLst>
  </p:cSld>
  <p:clrMapOvr>
    <a:masterClrMapping/>
  </p:clrMapOvr>
</p:notes>
</file>

<file path=ppt/notesSlides/notesSlide6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575C5-2A5A-B93C-82EF-FA28D61B9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9DDF70-8E00-CE6F-E636-E93151858F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D50C40-6ADF-A6C7-6440-60A3205EDD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Οι περισσότεροι μαθητές τα μπερδεύουν. Τονίζουμε: οι ευπάθειες υπάρχουν ακόμη και χωρίς ενεργό εισβολέα, οι απειλές υπάρχουν ακόμη και χωρίς συγκεκριμένη ευπάθεια.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7384C4-80B4-7089-D41A-5BA79F0831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95954974"/>
      </p:ext>
    </p:extLst>
  </p:cSld>
  <p:clrMapOvr>
    <a:masterClrMapping/>
  </p:clrMapOvr>
</p:notes>
</file>

<file path=ppt/notesSlides/notesSlide7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1B16D-1AF2-D6DB-B1CD-34AD10C59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B34807-31EF-7BF7-DCBE-CBB1231A95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7BA6CE-C1A5-0100-36E1-FAF23CC1ED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Τα ενεργειακά συστήματα είναι ευάλωτα τόσο σε φυσικές όσο και σε κυβερνοαπειλές, οι οποίες ενισχύονται από τον ψηφιακό μετασχηματισμό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E5912-20D4-2D6D-292C-8873881C03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65413827"/>
      </p:ext>
    </p:extLst>
  </p:cSld>
  <p:clrMapOvr>
    <a:masterClrMapping/>
  </p:clrMapOvr>
</p:notes>
</file>

<file path=ppt/notesSlides/notesSlide8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84001-8060-B548-2B03-2065D6FD7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9FD9E7-5643-55C9-F3B8-2359BA0402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C11234-88B8-9F17-DD18-3BA0B91E24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Η ίδια ευπάθεια μπορεί να χρησιμοποιηθεί από διαφορετικούς παράγοντες με διαφορετικούς στόχους (π.χ. κλοπή έναντι σαμποτάζ).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DACAF-D72E-615A-9CC0-5698D2AAC1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85837083"/>
      </p:ext>
    </p:extLst>
  </p:cSld>
  <p:clrMapOvr>
    <a:masterClrMapping/>
  </p:clrMapOvr>
</p:notes>
</file>

<file path=ppt/notesSlides/notesSlide9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BA77F-1995-7B5D-88DD-71D7C4318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D86EC6-1A64-163F-108A-FB45CA9962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2B7736-1E4F-554A-BFCF-6DFD0A1DA3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Η επιφάνεια επίθεσης επεκτείνεται καθώς επεκτείνεται η συνδεσιμότητα.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4709FE-3006-8BE4-3E03-1A2C4FAB09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95955437"/>
      </p:ext>
    </p:extLst>
  </p:cSld>
  <p:clrMapOvr>
    <a:masterClrMapping/>
  </p:clrMapOvr>
</p:notes>
</file>

<file path=ppt/notesSlides/notesSlide10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0C990-20E3-9124-CCDB-5DBC03531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A40400-6972-2A64-AADB-67073FA184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EA39BE-DCBD-F34D-5211-4675F1A2E5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Πολλά περιστατικά OT με σοβαρές επιπτώσεις ξεκινούν ως συνηθισμένες παραβιάσεις IT.</a:t>
            </a:r>
            <a:endParaRPr lang="en-GB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4534E4-402E-9E21-3B8C-41A215C2EC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01774823"/>
      </p:ext>
    </p:extLst>
  </p:cSld>
  <p:clrMapOvr>
    <a:masterClrMapping/>
  </p:clrMapOvr>
</p:notes>
</file>

<file path=ppt/notesSlides/notesSlide11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519BC-1E29-8909-D509-FB80D9482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30EC0D-E191-4462-A26C-027F1626BE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ED8499-DDFB-E4C2-D82B-B3166FF909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Χρησιμοποιήστε διάφορα παραδείγματα που σχετίζονται με την ενέργεια (διανομή, μικροδίκτυα, φόρτιση ηλεκτρικών οχημάτων κ.λπ.).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259A62-E1D0-6475-A4B0-03294B4BE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374322"/>
      </p:ext>
    </p:extLst>
  </p:cSld>
  <p:clrMapOvr>
    <a:masterClrMapping/>
  </p:clrMapOvr>
</p:notes>
</file>

<file path=ppt/notesSlides/notesSlide12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28485-AB7C-8E94-C9DB-AD225D3E0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120CB-EBCC-F6E1-BBED-278A5538F9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F56281-6425-8ECD-103F-E909F5BABF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Η μετριασμός είναι συχνά αρχιτεκτονικός (τμηματοποίηση, παρακολούθηση) και όχι «απλά επιδιόρθωση».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4BAE56-FD35-8E32-CDCC-46A9917BAA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83003607"/>
      </p:ext>
    </p:extLst>
  </p:cSld>
  <p:clrMapOvr>
    <a:masterClrMapping/>
  </p:clrMapOvr>
</p:notes>
</file>

<file path=ppt/notesSlides/notesSlide13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11076-A141-DBB1-E144-187838D32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3F6551-76A8-CD94-A5AE-0B098DC43F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2F4FAC-4EF9-085A-A64B-3D037C433F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Να είστε συγκεκριμένοι: «Αν δεν μπορείτε να το δείτε, δεν μπορείτε να το ασφαλίσετε».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B83F78-864A-BC15-42ED-639019339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57626259"/>
      </p:ext>
    </p:extLst>
  </p:cSld>
  <p:clrMapOvr>
    <a:masterClrMapping/>
  </p:clrMapOvr>
</p:notes>
</file>

<file path=ppt/notesSlides/notesSlide14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8E591-65A9-EC7C-0886-1E4796D0A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069A84-D67B-665A-818B-3988D356E0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C6D91D-F874-9A54-9DAB-671EBE2322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Όρια εμπιστοσύνης: «κληρονομείτε την στάση ασφαλείας του οικοσυστήματός σας».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85CA8B-F09A-9EB6-602E-3FC28C3524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3013309"/>
      </p:ext>
    </p:extLst>
  </p:cSld>
  <p:clrMapOvr>
    <a:masterClrMapping/>
  </p:clrMapOvr>
</p:notes>
</file>

<file path=ppt/notesSlides/notesSlide15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65219-D990-02DE-5700-9A9191D39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50735A-8E75-4428-BDC0-CC8474A71D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A78352-E3E2-0E63-35CB-7C9926C33C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Πολλά περιστατικά είναι κοινωνικοτεχνικές αποτυχίες και όχι καθαρά τεχνικές.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DDAECD-691A-4FBB-1B45-599738D1B0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54607754"/>
      </p:ext>
    </p:extLst>
  </p:cSld>
  <p:clrMapOvr>
    <a:masterClrMapping/>
  </p:clrMapOvr>
</p:notes>
</file>

<file path=ppt/notesSlides/notesSlide16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0B5D8-2D99-55BB-3443-5AC37E224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C98D79-BE7F-43B5-040D-199CD7C5AB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A1FC68-46D1-F632-BF10-13BDB6FB47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noProof="0" dirty="0"/>
              <a:t>Η εκτίμηση κινδύνου ως οργανωτικό εργαλείο λήψης αποφάσεων, όχι ως γραφειοκρατική διαδικασία.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F96301-8D26-C64C-A9E1-8D266721E2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38154712"/>
      </p:ext>
    </p:extLst>
  </p:cSld>
  <p:clrMapOvr>
    <a:masterClrMapping/>
  </p:clrMapOvr>
</p:notes>
</file>

<file path=ppt/notesSlides/notesSlide17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C829F-0544-DCD1-38FE-320740F66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E6F6D4-F67A-8935-CDC8-9EB692E7F4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E11E90-5F9C-A4A7-9520-ECEB438347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Επαναληπτική προσέγγιση — οι αξιολογήσεις πρέπει να εξελίσσονται ανάλογα με τις μεταβαλλόμενες απειλές και υποδομές.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73E77-D554-5186-0F47-A8B79512A3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88994345"/>
      </p:ext>
    </p:extLst>
  </p:cSld>
  <p:clrMapOvr>
    <a:masterClrMapping/>
  </p:clrMapOvr>
</p:notes>
</file>

<file path=ppt/notesSlides/notesSlide18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A5BDA-7E6D-EB6A-D9A1-1E366297C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FA3255-20C5-85E2-01D9-98DF3A3F92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6A4EAF-1538-6494-8524-16662CA679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Οι περισσότερες αποτυχημένες αξιολογήσεις είναι «υπερβολικά ευρείες» ή «υπερβολικά στενές». Το εύρος καθορίζει την ποιότητα.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B9230-E236-82B8-80EE-C7DFF72111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9336170"/>
      </p:ext>
    </p:extLst>
  </p:cSld>
  <p:clrMapOvr>
    <a:masterClrMapping/>
  </p:clrMapOvr>
</p:notes>
</file>

<file path=ppt/notesSlides/notesSlide19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E0AB8-470C-B5E9-2E28-CD431168C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07E82C-EFCF-393A-8DE1-E836006485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A22BEB-8A0B-8F3F-60BE-1126789754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Χρησιμοποιήστε την αρχή «πρώτα η λειτουργία»: προστατέψτε ό,τι κρατά τα φώτα αναμμένα και τους ανθρώπους ασφαλείς.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3626A8-51F2-3A68-C4E0-23BA570053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28364479"/>
      </p:ext>
    </p:extLst>
  </p:cSld>
  <p:clrMapOvr>
    <a:masterClrMapping/>
  </p:clrMapOvr>
</p:notes>
</file>

<file path=ppt/notesSlides/notesSlide20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98071-EF59-E36D-EAD7-769F18192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5158D6-F5A8-68EC-9EE3-E29B071269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6C462A-6C5D-75CD-EE8D-8181B665E0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Η αξία δεν είναι η ετικέτα, αλλά η σκέψη: «Πώς θα μπορούσε ένας εισβολέας να επιτύχει ρεαλιστικά;»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CD1309-8688-6D63-C202-AD8E60E6DF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01626497"/>
      </p:ext>
    </p:extLst>
  </p:cSld>
  <p:clrMapOvr>
    <a:masterClrMapping/>
  </p:clrMapOvr>
</p:notes>
</file>

<file path=ppt/notesSlides/notesSlide21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7050D-F8BF-8AD3-B193-D201D12C2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EDC782-05EB-CAB0-0F44-0DA42C0728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A48625-CE80-E1CA-AA80-DA6453F675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Η πιθανότητα είναι μια τεκμηριωμένη κρίση. Τεκμηριώστε τη συλλογιστική σας.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4B065B-8EF4-B7E8-F042-DB9333F541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55465830"/>
      </p:ext>
    </p:extLst>
  </p:cSld>
  <p:clrMapOvr>
    <a:masterClrMapping/>
  </p:clrMapOvr>
</p:notes>
</file>

<file path=ppt/notesSlides/notesSlide22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97ABA-1857-2510-DDF1-EA42E61F1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F60121-AA62-BAE1-2448-C1E9EB4E14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C656B5-320B-439D-E8C9-E495A96E83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Ο αντίκτυπος είναι συχνά πολυδιάστατος — μην περιορίζετε τα πάντα μόνο σε ευρώ.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4B0789-2B4A-EBB4-32D8-2AE5FBFD04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433606"/>
      </p:ext>
    </p:extLst>
  </p:cSld>
  <p:clrMapOvr>
    <a:masterClrMapping/>
  </p:clrMapOvr>
</p:notes>
</file>

<file path=ppt/notesSlides/notesSlide23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F927E-E81E-085F-E9A0-10DEABFC2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63B392-2796-10DA-E07C-F9DE69A8CD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DD747D-2859-98E4-35FB-903AB22FF6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Προειδοποιήστε τους μαθητές: οι πίνακες κινδύνου μπορεί να κρύβουν αβεβαιότητα. Χρησιμοποιήστε τους ως εργαλεία συζήτησης.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561A3B-017F-A14E-51E7-181BBF26BC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25814125"/>
      </p:ext>
    </p:extLst>
  </p:cSld>
  <p:clrMapOvr>
    <a:masterClrMapping/>
  </p:clrMapOvr>
</p:notes>
</file>

<file path=ppt/notesSlides/notesSlide24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942EB-A429-3213-A4E2-4314E7C9F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97E0B1-441C-EB08-933E-B6D1E02222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C6D8CC-F98B-0B50-5C48-D2E74D6B5F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Στο CEI, η αποδοχή απαιτεί ισχυρή αιτιολόγηση και έγκριση από τη διοίκηση.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89379A-9418-1E51-B7A8-25DA4A6A27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70529895"/>
      </p:ext>
    </p:extLst>
  </p:cSld>
  <p:clrMapOvr>
    <a:masterClrMapping/>
  </p:clrMapOvr>
</p:notes>
</file>

<file path=ppt/notesSlides/notesSlide25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A2E36-8E44-7C6F-EE16-E54975BE7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405F4A-B01B-7CB0-5E92-1202F8C812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734892-48F8-A57B-0A35-253F77B0E4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Συνδέστε τους ελέγχους με </a:t>
            </a:r>
            <a:r>
              <a:rPr lang="en-US" sz="1800" i="1" dirty="0"/>
              <a:t>τους παράγοντες κινδύνου</a:t>
            </a:r>
            <a:r>
              <a:rPr lang="en-US" sz="1800" dirty="0"/>
              <a:t>. Αποφύγετε την «ασφάλεια με τσεκάρισμα κουτιών».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2D4B14-5B47-6202-4778-17A5018171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86279958"/>
      </p:ext>
    </p:extLst>
  </p:cSld>
  <p:clrMapOvr>
    <a:masterClrMapping/>
  </p:clrMapOvr>
</p:notes>
</file>

<file path=ppt/notesSlides/notesSlide26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73C7E-ACBA-641F-2860-AAD8BF865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C09DF4-F50B-BA67-75BF-323BC95D2B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B4A760-D657-CA23-8B58-D71E6A44B2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Τα μητρώα κινδύνων καθιστούν την εργασία εκτελέσιμη. Χωρίς ιδιοκτησία και ημερομηνίες, δεν είναι πραγματική.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CF0853-5397-0E02-815A-1260056F0B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97098371"/>
      </p:ext>
    </p:extLst>
  </p:cSld>
  <p:clrMapOvr>
    <a:masterClrMapping/>
  </p:clrMapOvr>
</p:notes>
</file>

<file path=ppt/notesSlides/notesSlide27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92B1B-3D64-0B93-07C6-FA3790C47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F02306-9916-AFAC-3F05-0801983348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3679CA-3098-6EE0-A23C-08D0E5D895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noProof="0" dirty="0"/>
              <a:t>Κλείστε με την αλλαγή κλειδιού: ο κίνδυνος στο CEI αφορά </a:t>
            </a:r>
            <a:r>
              <a:rPr lang="en-GB" sz="1800" b="1" noProof="0" dirty="0"/>
              <a:t>τη συμπεριφορά του συστήματος </a:t>
            </a:r>
            <a:r>
              <a:rPr lang="en-GB" sz="1800" noProof="0" dirty="0"/>
              <a:t>και </a:t>
            </a:r>
            <a:r>
              <a:rPr lang="en-GB" sz="1800" b="1" noProof="0" dirty="0"/>
              <a:t>τις συνέπειες που διαδίδονται</a:t>
            </a:r>
            <a:r>
              <a:rPr lang="en-GB" sz="1800" noProof="0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7BAE9D-1958-D237-ED56-48534937AC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72791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7FAC3601-9744-9840-0229-E000CCFBE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32131" y="-30007"/>
            <a:ext cx="6064493" cy="68798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19890" y="723440"/>
            <a:ext cx="4323426" cy="2579052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28152" y="5248834"/>
            <a:ext cx="4323426" cy="1008925"/>
          </a:xfrm>
        </p:spPr>
        <p:txBody>
          <a:bodyPr lIns="91440" rIns="9144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cap="all" spc="1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9274" y="3373515"/>
            <a:ext cx="4323426" cy="1008926"/>
          </a:xfrm>
        </p:spPr>
        <p:txBody>
          <a:bodyPr lIns="91440" rIns="91440">
            <a:noAutofit/>
          </a:bodyPr>
          <a:lstStyle>
            <a:lvl1pPr marL="0" indent="0">
              <a:buNone/>
              <a:defRPr sz="6000" b="1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###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DF7228-F4CB-A1B9-79EA-6324053164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4559556" y="-10665"/>
            <a:ext cx="1930144" cy="687729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164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7EC4C7D-9F32-3DD5-0898-0A64AB3E48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3CD56122-AE93-63D3-9B51-14AA353EC0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80B457C0-C5F0-38B3-A5A4-4CF83DA5DC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A608DDE2-7690-8BBF-1E41-BF40F26AF1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4A70176D-1CA9-F362-DA0D-140ADC80AB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0B557568-DAFA-B892-D220-F9088C6909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5920ECF3-A4B7-A9A1-C23F-56EDD775AC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0A92B7FF-F522-FFD6-3A37-5C7F5CB3AE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718010FC-71DC-C4A0-BBE6-35E03F05FE2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2512EE29-359B-8558-2A40-DB8D4D2566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70CCBBEB-A224-6D89-748B-8053ED48B2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73709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15541" y="715654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605708" y="2431477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05708" y="3348617"/>
            <a:ext cx="2699066" cy="2569866"/>
          </a:xfrm>
        </p:spPr>
        <p:txBody>
          <a:bodyPr lIns="91440" tIns="0">
            <a:normAutofit/>
          </a:bodyPr>
          <a:lstStyle>
            <a:lvl1pPr marL="274320" indent="-274320">
              <a:spcAft>
                <a:spcPts val="600"/>
              </a:spcAft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76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EF88AD-4B54-9DC5-D315-825BE9FCEEF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2252076"/>
            <a:ext cx="5797550" cy="305176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5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(Single 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408820"/>
            <a:ext cx="8935507" cy="94946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D7E9A-1E17-C6A0-31A6-F6F620FF9E8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1986061"/>
            <a:ext cx="5797550" cy="401524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90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6322" y="2252394"/>
            <a:ext cx="5797518" cy="2532966"/>
          </a:xfrm>
        </p:spPr>
        <p:txBody>
          <a:bodyPr lIns="91440" bIns="0" anchor="t">
            <a:normAutofit/>
          </a:bodyPr>
          <a:lstStyle>
            <a:lvl1pPr marL="0" indent="0">
              <a:spcBef>
                <a:spcPts val="600"/>
              </a:spcBef>
              <a:spcAft>
                <a:spcPts val="1800"/>
              </a:spcAft>
              <a:buNone/>
              <a:defRPr sz="1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38829F9-FA07-E84B-ED85-A3958046C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4430" y="5008931"/>
            <a:ext cx="3842918" cy="43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97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D27DC4C-0653-4DB5-ABFE-50764C59AD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7368" y="270880"/>
            <a:ext cx="11297264" cy="1524000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01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30CF8376-A762-054E-EA3C-FF9430AD9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099" y="286603"/>
            <a:ext cx="11373803" cy="1450757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17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sson Summar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99788" y="353962"/>
            <a:ext cx="4786877" cy="98322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99788" y="1517074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9788" y="2341261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BC9EC3-C68A-CC9E-C220-8D585A8B43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99789" y="2753247"/>
            <a:ext cx="3852296" cy="817345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E3FA6A1-74D7-3926-C0BF-FECA6C0B03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99788" y="3563285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487AC4B-B367-6BC8-2DCA-61A43B3264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99788" y="3982578"/>
            <a:ext cx="3860546" cy="529133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4E9A44E-6692-ACFA-4EB0-368490BF35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99788" y="4564818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AB0B6725-F963-746B-381A-0F998539A0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99788" y="4975138"/>
            <a:ext cx="3860546" cy="852906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19208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533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372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760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819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226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D5142E-2E7B-1488-E5DB-290186766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82569" y="2242"/>
            <a:ext cx="6806909" cy="6862481"/>
            <a:chOff x="5382569" y="2242"/>
            <a:chExt cx="6806909" cy="6862481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02299C1B-36CA-1E4A-2BE2-A212B68067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140328" y="2242"/>
              <a:ext cx="6049150" cy="6862481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37875AA7-8584-C85D-D920-B6F361221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0800000">
              <a:off x="5382569" y="5060315"/>
              <a:ext cx="927943" cy="180130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70326" y="1679216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title 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9499" y="-2236"/>
            <a:ext cx="6814124" cy="687109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973394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0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96790"/>
              <a:gd name="connsiteX1" fmla="*/ 6814124 w 6814124"/>
              <a:gd name="connsiteY1" fmla="*/ 1 h 6896790"/>
              <a:gd name="connsiteX2" fmla="*/ 6063554 w 6814124"/>
              <a:gd name="connsiteY2" fmla="*/ 2775916 h 6896790"/>
              <a:gd name="connsiteX3" fmla="*/ 5827334 w 6814124"/>
              <a:gd name="connsiteY3" fmla="*/ 2962606 h 6896790"/>
              <a:gd name="connsiteX4" fmla="*/ 5728274 w 6814124"/>
              <a:gd name="connsiteY4" fmla="*/ 2692096 h 6896790"/>
              <a:gd name="connsiteX5" fmla="*/ 5953064 w 6814124"/>
              <a:gd name="connsiteY5" fmla="*/ 1846276 h 6896790"/>
              <a:gd name="connsiteX6" fmla="*/ 5846384 w 6814124"/>
              <a:gd name="connsiteY6" fmla="*/ 1571956 h 6896790"/>
              <a:gd name="connsiteX7" fmla="*/ 5629214 w 6814124"/>
              <a:gd name="connsiteY7" fmla="*/ 1770076 h 6896790"/>
              <a:gd name="connsiteX8" fmla="*/ 4867214 w 6814124"/>
              <a:gd name="connsiteY8" fmla="*/ 4688536 h 6896790"/>
              <a:gd name="connsiteX9" fmla="*/ 4966274 w 6814124"/>
              <a:gd name="connsiteY9" fmla="*/ 4905706 h 6896790"/>
              <a:gd name="connsiteX10" fmla="*/ 5187254 w 6814124"/>
              <a:gd name="connsiteY10" fmla="*/ 4757116 h 6896790"/>
              <a:gd name="connsiteX11" fmla="*/ 5431094 w 6814124"/>
              <a:gd name="connsiteY11" fmla="*/ 3842716 h 6896790"/>
              <a:gd name="connsiteX12" fmla="*/ 5659694 w 6814124"/>
              <a:gd name="connsiteY12" fmla="*/ 3713176 h 6896790"/>
              <a:gd name="connsiteX13" fmla="*/ 5758754 w 6814124"/>
              <a:gd name="connsiteY13" fmla="*/ 3926536 h 6896790"/>
              <a:gd name="connsiteX14" fmla="*/ 5002015 w 6814124"/>
              <a:gd name="connsiteY14" fmla="*/ 6887938 h 6896790"/>
              <a:gd name="connsiteX15" fmla="*/ 0 w 6814124"/>
              <a:gd name="connsiteY15" fmla="*/ 6896790 h 6896790"/>
              <a:gd name="connsiteX16" fmla="*/ 0 w 6814124"/>
              <a:gd name="connsiteY16" fmla="*/ 0 h 6896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14124" h="6896790">
                <a:moveTo>
                  <a:pt x="0" y="0"/>
                </a:moveTo>
                <a:lnTo>
                  <a:pt x="6814124" y="1"/>
                </a:lnTo>
                <a:lnTo>
                  <a:pt x="6063554" y="2775916"/>
                </a:lnTo>
                <a:cubicBezTo>
                  <a:pt x="6030534" y="2883866"/>
                  <a:pt x="5993704" y="2976576"/>
                  <a:pt x="5827334" y="2962606"/>
                </a:cubicBezTo>
                <a:cubicBezTo>
                  <a:pt x="5641914" y="2845766"/>
                  <a:pt x="5734624" y="2747976"/>
                  <a:pt x="5728274" y="2692096"/>
                </a:cubicBezTo>
                <a:cubicBezTo>
                  <a:pt x="5818444" y="2355546"/>
                  <a:pt x="5878134" y="2121866"/>
                  <a:pt x="5953064" y="1846276"/>
                </a:cubicBezTo>
                <a:cubicBezTo>
                  <a:pt x="5994974" y="1687526"/>
                  <a:pt x="5969574" y="1615136"/>
                  <a:pt x="5846384" y="1571956"/>
                </a:cubicBezTo>
                <a:cubicBezTo>
                  <a:pt x="5711764" y="1563066"/>
                  <a:pt x="5672394" y="1597356"/>
                  <a:pt x="5629214" y="1770076"/>
                </a:cubicBezTo>
                <a:cubicBezTo>
                  <a:pt x="5644454" y="1858976"/>
                  <a:pt x="4851974" y="4599636"/>
                  <a:pt x="4867214" y="4688536"/>
                </a:cubicBezTo>
                <a:cubicBezTo>
                  <a:pt x="4832289" y="4824426"/>
                  <a:pt x="4898964" y="4880306"/>
                  <a:pt x="4966274" y="4905706"/>
                </a:cubicBezTo>
                <a:cubicBezTo>
                  <a:pt x="5075494" y="4904436"/>
                  <a:pt x="5132009" y="4917136"/>
                  <a:pt x="5187254" y="4757116"/>
                </a:cubicBezTo>
                <a:lnTo>
                  <a:pt x="5431094" y="3842716"/>
                </a:lnTo>
                <a:cubicBezTo>
                  <a:pt x="5455224" y="3756356"/>
                  <a:pt x="5528884" y="3692856"/>
                  <a:pt x="5659694" y="3713176"/>
                </a:cubicBezTo>
                <a:cubicBezTo>
                  <a:pt x="5803204" y="3791916"/>
                  <a:pt x="5756214" y="3882086"/>
                  <a:pt x="5758754" y="3926536"/>
                </a:cubicBezTo>
                <a:lnTo>
                  <a:pt x="5002015" y="6887938"/>
                </a:lnTo>
                <a:lnTo>
                  <a:pt x="0" y="689679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70326" y="3748958"/>
            <a:ext cx="4786878" cy="2258013"/>
          </a:xfrm>
        </p:spPr>
        <p:txBody>
          <a:bodyPr lIns="91440" tIns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  <a:defRPr sz="16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627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Προσθέστε τίτλο εδώ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Κάντε κλικ για να επεξεργαστείτε τα στυλ κειμένου Master</a:t>
            </a:r>
          </a:p>
          <a:p>
            <a:pPr lvl="1"/>
            <a:r>
              <a:rPr lang="en-US"/>
              <a:t>Δεύτερο επίπεδο</a:t>
            </a:r>
          </a:p>
          <a:p>
            <a:pPr lvl="2"/>
            <a:r>
              <a:rPr lang="en-US"/>
              <a:t>Τρίτο επίπεδο</a:t>
            </a:r>
          </a:p>
          <a:p>
            <a:pPr lvl="3"/>
            <a:r>
              <a:rPr lang="en-US"/>
              <a:t>Τέταρτο επίπεδο</a:t>
            </a:r>
          </a:p>
          <a:p>
            <a:pPr lvl="4"/>
            <a:r>
              <a:rPr lang="en-US"/>
              <a:t>Πέμπτο επίπεδο</a:t>
            </a:r>
            <a:endParaRPr lang="en-US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16BCAC9C-7B8B-A7E5-574A-2C2D473655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3051" y="6221324"/>
            <a:ext cx="6818262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Όνομα ενότητας εκπαίδευσης CSP: Πρότυπο παρουσίασης Δημιουργήθηκε από PR</a:t>
            </a:r>
            <a:endParaRPr lang="en-US" dirty="0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E44D41BF-45CF-B60E-08D3-A8C49332E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3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9" r:id="rId5"/>
    <p:sldLayoutId id="2147483746" r:id="rId6"/>
    <p:sldLayoutId id="2147483747" r:id="rId7"/>
    <p:sldLayoutId id="2147483748" r:id="rId8"/>
    <p:sldLayoutId id="2147483750" r:id="rId9"/>
    <p:sldLayoutId id="2147483756" r:id="rId10"/>
    <p:sldLayoutId id="2147483751" r:id="rId11"/>
    <p:sldLayoutId id="2147483752" r:id="rId12"/>
    <p:sldLayoutId id="2147483754" r:id="rId13"/>
    <p:sldLayoutId id="2147483755" r:id="rId14"/>
    <p:sldLayoutId id="2147483753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7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7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7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7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png"/></Relationships>
</file>

<file path=ppt/slides/slide1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94">
            <a:extLst>
              <a:ext uri="{FF2B5EF4-FFF2-40B4-BE49-F238E27FC236}">
                <a16:creationId xmlns:a16="http://schemas.microsoft.com/office/drawing/2014/main" id="{7643F50D-950F-5A7E-722A-79E4F5D31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9889" y="723440"/>
            <a:ext cx="4899285" cy="2579052"/>
          </a:xfrm>
        </p:spPr>
        <p:txBody>
          <a:bodyPr>
            <a:noAutofit/>
          </a:bodyPr>
          <a:lstStyle/>
          <a:p>
            <a:r>
              <a:rPr lang="en-GB" sz="4000" noProof="0" dirty="0"/>
              <a:t>Κρίσιμη ασφάλεια ενεργειακών υποδομών</a:t>
            </a:r>
          </a:p>
        </p:txBody>
      </p:sp>
      <p:sp>
        <p:nvSpPr>
          <p:cNvPr id="96" name="Subtitle 95">
            <a:extLst>
              <a:ext uri="{FF2B5EF4-FFF2-40B4-BE49-F238E27FC236}">
                <a16:creationId xmlns:a16="http://schemas.microsoft.com/office/drawing/2014/main" id="{1C5A4B6C-BAC7-A685-A9B1-2F354B1283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28152" y="5248834"/>
            <a:ext cx="4323426" cy="1008925"/>
          </a:xfrm>
        </p:spPr>
        <p:txBody>
          <a:bodyPr/>
          <a:lstStyle/>
          <a:p>
            <a:r>
              <a:rPr lang="en-GB" noProof="0" dirty="0"/>
              <a:t>Παρουσίαση από: </a:t>
            </a:r>
          </a:p>
        </p:txBody>
      </p:sp>
      <p:sp>
        <p:nvSpPr>
          <p:cNvPr id="97" name="Text Placeholder 96">
            <a:extLst>
              <a:ext uri="{FF2B5EF4-FFF2-40B4-BE49-F238E27FC236}">
                <a16:creationId xmlns:a16="http://schemas.microsoft.com/office/drawing/2014/main" id="{2A924E96-9B1C-6D19-49F6-49CA70E655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76872" y="3373515"/>
            <a:ext cx="4465828" cy="1008926"/>
          </a:xfrm>
        </p:spPr>
        <p:txBody>
          <a:bodyPr/>
          <a:lstStyle/>
          <a:p>
            <a:r>
              <a:rPr lang="en-GB" sz="5400" noProof="0" dirty="0"/>
              <a:t>CSP008_C_E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  <p:pic>
        <p:nvPicPr>
          <p:cNvPr id="47" name="Picture Placeholder 46" descr="A black and white cover with blue squares&#10;&#10;Description automatically generated">
            <a:extLst>
              <a:ext uri="{FF2B5EF4-FFF2-40B4-BE49-F238E27FC236}">
                <a16:creationId xmlns:a16="http://schemas.microsoft.com/office/drawing/2014/main" id="{5F839494-0FF9-BB9C-71F6-77CFACA7DA7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784" b="784"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BF25152-ECFC-F87E-6A60-9E7B0D98374B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6048E62-9FDC-6A86-C84F-4D7DFCAA1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4A6FF37-150C-0183-163E-54E5A9398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3979848"/>
      </p:ext>
    </p:extLst>
  </p:cSld>
  <p:clrMapOvr>
    <a:masterClrMapping/>
  </p:clrMapOvr>
</p:sld>
</file>

<file path=ppt/slides/slide2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B6AA25F-3B8C-8721-288B-2F31C107F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02" y="1338943"/>
            <a:ext cx="11808595" cy="4180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3451649"/>
      </p:ext>
    </p:extLst>
  </p:cSld>
  <p:clrMapOvr>
    <a:masterClrMapping/>
  </p:clrMapOvr>
</p:sld>
</file>

<file path=ppt/slides/slide3.xml><?xml version="1.0" encoding="utf-8"?>
<p:sld xmlns:a16="http://schemas.microsoft.com/office/drawing/2014/main" xmlns:adec="http://schemas.microsoft.com/office/drawing/2017/decorative" xmlns:asvg="http://schemas.microsoft.com/office/drawing/2016/SVG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E1A85BE0-E54B-B464-5436-29E5261A54D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478787" y="3009613"/>
            <a:ext cx="5885179" cy="533400"/>
          </a:xfrm>
        </p:spPr>
        <p:txBody>
          <a:bodyPr/>
          <a:lstStyle/>
          <a:p>
            <a:r>
              <a:rPr lang="en-GB" noProof="0" dirty="0"/>
              <a:t>Αλυσιδωτές επιπτώσεις και εκτίμηση κινδύνου</a:t>
            </a:r>
          </a:p>
        </p:txBody>
      </p:sp>
      <p:sp>
        <p:nvSpPr>
          <p:cNvPr id="56" name="Text Placeholder 55">
            <a:extLst>
              <a:ext uri="{FF2B5EF4-FFF2-40B4-BE49-F238E27FC236}">
                <a16:creationId xmlns:a16="http://schemas.microsoft.com/office/drawing/2014/main" id="{2F8A46F1-0FC7-2280-E084-66377A0CB5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9650" y="3635783"/>
            <a:ext cx="788639" cy="533400"/>
          </a:xfrm>
        </p:spPr>
        <p:txBody>
          <a:bodyPr/>
          <a:lstStyle/>
          <a:p>
            <a:r>
              <a:rPr lang="en-GB" noProof="0" dirty="0"/>
              <a:t>T4.</a:t>
            </a:r>
          </a:p>
        </p:txBody>
      </p:sp>
      <p:sp>
        <p:nvSpPr>
          <p:cNvPr id="96" name="Slide Number Placeholder 95">
            <a:extLst>
              <a:ext uri="{FF2B5EF4-FFF2-40B4-BE49-F238E27FC236}">
                <a16:creationId xmlns:a16="http://schemas.microsoft.com/office/drawing/2014/main" id="{3BD80834-FB15-847A-2C6B-65FA4C1A99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GB" noProof="0" smtClean="0"/>
              <a:t>3</a:t>
            </a:fld>
            <a:endParaRPr lang="en-GB" noProof="0" dirty="0"/>
          </a:p>
        </p:txBody>
      </p:sp>
      <p:sp>
        <p:nvSpPr>
          <p:cNvPr id="119" name="Title 118">
            <a:extLst>
              <a:ext uri="{FF2B5EF4-FFF2-40B4-BE49-F238E27FC236}">
                <a16:creationId xmlns:a16="http://schemas.microsoft.com/office/drawing/2014/main" id="{34974D2A-D531-9065-F011-B2A52FD62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137" y="571578"/>
            <a:ext cx="7300241" cy="1017147"/>
          </a:xfrm>
        </p:spPr>
        <p:txBody>
          <a:bodyPr>
            <a:noAutofit/>
          </a:bodyPr>
          <a:lstStyle/>
          <a:p>
            <a:r>
              <a:rPr lang="en-GB" sz="2800" noProof="0" dirty="0"/>
              <a:t>Κυβερνοασφάλεια στις αναδυόμενες τεχνολογίες για το ενεργειακό δίκτυο </a:t>
            </a:r>
            <a:br>
              <a:rPr lang="en-GB" sz="2800" noProof="0" dirty="0"/>
            </a:br>
            <a:r>
              <a:rPr lang="en-GB" sz="2400" i="1" noProof="0" dirty="0"/>
              <a:t>Επισκόπηση μαθήματος</a:t>
            </a:r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445D204E-D65E-A7F5-0F0E-E8C48B16DA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9650" y="1749479"/>
            <a:ext cx="788639" cy="533400"/>
          </a:xfrm>
        </p:spPr>
        <p:txBody>
          <a:bodyPr/>
          <a:lstStyle/>
          <a:p>
            <a:r>
              <a:rPr lang="en-GB" noProof="0" dirty="0"/>
              <a:t>T1.</a:t>
            </a:r>
          </a:p>
        </p:txBody>
      </p:sp>
      <p:sp>
        <p:nvSpPr>
          <p:cNvPr id="58" name="Text Placeholder 57">
            <a:extLst>
              <a:ext uri="{FF2B5EF4-FFF2-40B4-BE49-F238E27FC236}">
                <a16:creationId xmlns:a16="http://schemas.microsoft.com/office/drawing/2014/main" id="{02E3546B-B05B-8014-E453-D33A25CE79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78787" y="1749479"/>
            <a:ext cx="6979413" cy="533400"/>
          </a:xfrm>
        </p:spPr>
        <p:txBody>
          <a:bodyPr>
            <a:normAutofit fontScale="92500" lnSpcReduction="20000"/>
          </a:bodyPr>
          <a:lstStyle/>
          <a:p>
            <a:r>
              <a:rPr lang="en-GB" noProof="0" dirty="0"/>
              <a:t>Εισαγωγή στην ασφάλεια και τις προκλήσεις των κρίσιμων υποδομών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7C76E5A1-D109-EE04-2AA0-5CF0930298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9650" y="3006909"/>
            <a:ext cx="788639" cy="533400"/>
          </a:xfrm>
        </p:spPr>
        <p:txBody>
          <a:bodyPr/>
          <a:lstStyle/>
          <a:p>
            <a:r>
              <a:rPr lang="en-GB" noProof="0" dirty="0"/>
              <a:t>T3.</a:t>
            </a:r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1F8AB260-7A97-C5F2-66D3-845D7CE99BD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478787" y="4269747"/>
            <a:ext cx="5885179" cy="533400"/>
          </a:xfrm>
        </p:spPr>
        <p:txBody>
          <a:bodyPr/>
          <a:lstStyle/>
          <a:p>
            <a:r>
              <a:rPr lang="en-GB" noProof="0" dirty="0"/>
              <a:t>Ασφάλεια και ανθεκτικότητα</a:t>
            </a:r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EA8328BA-7AB3-DC82-F907-6A23E59E99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9650" y="2378035"/>
            <a:ext cx="788639" cy="533400"/>
          </a:xfrm>
        </p:spPr>
        <p:txBody>
          <a:bodyPr/>
          <a:lstStyle/>
          <a:p>
            <a:r>
              <a:rPr lang="en-GB" noProof="0" dirty="0"/>
              <a:t>T2</a:t>
            </a: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4F3D3C34-5F4C-A8C2-7D62-EDD11E51C2F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478787" y="2378035"/>
            <a:ext cx="5885179" cy="533400"/>
          </a:xfrm>
        </p:spPr>
        <p:txBody>
          <a:bodyPr>
            <a:normAutofit fontScale="92500" lnSpcReduction="20000"/>
          </a:bodyPr>
          <a:lstStyle/>
          <a:p>
            <a:r>
              <a:rPr lang="en-GB" noProof="0" dirty="0"/>
              <a:t>Κοινές αδυναμίες ασφάλειας και απειλές</a:t>
            </a:r>
          </a:p>
        </p:txBody>
      </p:sp>
      <p:pic>
        <p:nvPicPr>
          <p:cNvPr id="83" name="Picture Placeholder 82" descr="A person writing at a desk&#10;">
            <a:extLst>
              <a:ext uri="{FF2B5EF4-FFF2-40B4-BE49-F238E27FC236}">
                <a16:creationId xmlns:a16="http://schemas.microsoft.com/office/drawing/2014/main" id="{9F2CBF26-9F88-C836-7BBE-2C8D15399C2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7594" r="7594"/>
          <a:stretch/>
        </p:blipFill>
        <p:spPr/>
      </p:pic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59F28081-3BF4-8FEE-DB11-FB93567C514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78787" y="3638169"/>
            <a:ext cx="5885179" cy="533400"/>
          </a:xfrm>
        </p:spPr>
        <p:txBody>
          <a:bodyPr/>
          <a:lstStyle/>
          <a:p>
            <a:r>
              <a:rPr lang="en-GB" noProof="0" dirty="0"/>
              <a:t>Κανονισμοί και πρότυπα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F514909B-483A-55E9-37EE-C256209263F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9650" y="4264656"/>
            <a:ext cx="788639" cy="533400"/>
          </a:xfrm>
        </p:spPr>
        <p:txBody>
          <a:bodyPr/>
          <a:lstStyle/>
          <a:p>
            <a:r>
              <a:rPr lang="en-GB" noProof="0" dirty="0"/>
              <a:t>T5.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3A78732-6A77-06C0-D931-D7D867386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7B7D90C8-A3E9-289E-DC74-AFF053EFB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2F61E353-DA53-56F1-49CB-7426B4E4EDAF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C985692-9D93-B2CA-C09C-F2CA3F05A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93FF775-4134-4229-0B44-8DCF3D12D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sp>
        <p:nvSpPr>
          <p:cNvPr id="63" name="Text Placeholder 56">
            <a:extLst>
              <a:ext uri="{FF2B5EF4-FFF2-40B4-BE49-F238E27FC236}">
                <a16:creationId xmlns:a16="http://schemas.microsoft.com/office/drawing/2014/main" id="{9A495D6B-D313-57B7-7AE2-E5A7008A7B0E}"/>
              </a:ext>
            </a:extLst>
          </p:cNvPr>
          <p:cNvSpPr txBox="1">
            <a:spLocks/>
          </p:cNvSpPr>
          <p:nvPr/>
        </p:nvSpPr>
        <p:spPr>
          <a:xfrm>
            <a:off x="659650" y="4901325"/>
            <a:ext cx="788639" cy="5334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4400" b="0" kern="1200" spc="100" baseline="-25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0116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404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2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980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noProof="0" dirty="0"/>
              <a:t>T6.</a:t>
            </a:r>
          </a:p>
        </p:txBody>
      </p:sp>
      <p:sp>
        <p:nvSpPr>
          <p:cNvPr id="64" name="Text Placeholder 61">
            <a:extLst>
              <a:ext uri="{FF2B5EF4-FFF2-40B4-BE49-F238E27FC236}">
                <a16:creationId xmlns:a16="http://schemas.microsoft.com/office/drawing/2014/main" id="{C35EA93F-B6AF-E97B-FFB1-DEE5FB2BCDB7}"/>
              </a:ext>
            </a:extLst>
          </p:cNvPr>
          <p:cNvSpPr txBox="1">
            <a:spLocks/>
          </p:cNvSpPr>
          <p:nvPr/>
        </p:nvSpPr>
        <p:spPr>
          <a:xfrm>
            <a:off x="1478787" y="4906416"/>
            <a:ext cx="5885179" cy="533400"/>
          </a:xfrm>
          <a:prstGeom prst="rect">
            <a:avLst/>
          </a:prstGeom>
        </p:spPr>
        <p:txBody>
          <a:bodyPr vert="horz" lIns="0" tIns="45720" rIns="0" bIns="0" rtlCol="0" anchor="b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0116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404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2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980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noProof="0" dirty="0"/>
              <a:t>Επιπτώσεις στην ιδιωτικότητα, την ηθική, το δίκαιο και την κοινωνία</a:t>
            </a:r>
          </a:p>
        </p:txBody>
      </p:sp>
    </p:spTree>
    <p:extLst>
      <p:ext uri="{BB962C8B-B14F-4D97-AF65-F5344CB8AC3E}">
        <p14:creationId xmlns:p14="http://schemas.microsoft.com/office/powerpoint/2010/main" val="648501503"/>
      </p:ext>
    </p:extLst>
  </p:cSld>
  <p:clrMapOvr>
    <a:masterClrMapping/>
  </p:clrMapOvr>
</p:sld>
</file>

<file path=ppt/slides/slide4.xml><?xml version="1.0" encoding="utf-8"?>
<p:sld xmlns:a16="http://schemas.microsoft.com/office/drawing/2014/main" xmlns:adec="http://schemas.microsoft.com/office/drawing/2017/decorative" xmlns:asvg="http://schemas.microsoft.com/office/drawing/2016/SVG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27877F4-3E64-7621-D97B-9350E7E70E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dirty="0"/>
              <a:t>T2: Κοινές αδυναμίες ασφάλειας και απειλές	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6A624E-E96A-7F59-7C2A-EE0D6E20899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noProof="0" dirty="0"/>
              <a:t>Απειλές, ευπάθειες και αξιολόγηση κινδύνων στην CEI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/>
              <a:t>Από το «τι είναι κρίσιμο» → στο «τι μπορεί να πάει στραβά» και «πώς αποφασίζουμε τις προτεραιότητες»</a:t>
            </a:r>
          </a:p>
        </p:txBody>
      </p:sp>
      <p:pic>
        <p:nvPicPr>
          <p:cNvPr id="34" name="Picture Placeholder 33" descr="A cup of coffee and a notebook on a table&#10;&#10;Description automatically generated">
            <a:extLst>
              <a:ext uri="{FF2B5EF4-FFF2-40B4-BE49-F238E27FC236}">
                <a16:creationId xmlns:a16="http://schemas.microsoft.com/office/drawing/2014/main" id="{BE76F2C8-60D2-404A-08F8-F956BC2489D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18261" r="18261"/>
          <a:stretch/>
        </p:blipFill>
        <p:spPr/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96053-DF7F-7AFE-4D23-78CFF34D0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GB" noProof="0" smtClean="0"/>
              <a:t>4</a:t>
            </a:fld>
            <a:endParaRPr lang="en-GB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E7466B0-B69A-FEBF-B8E0-FDA9AEAC7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756CFB8-E805-3CF9-61D2-C02341EC7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2E7B04D-E6C3-1A50-96CC-C863D387E4E8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2BB7346-D27E-E7B5-1793-E50B8F9C2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39C830-72D8-B9BC-4DBD-C47324325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30829517"/>
      </p:ext>
    </p:extLst>
  </p:cSld>
  <p:clrMapOvr>
    <a:masterClrMapping/>
  </p:clrMapOvr>
</p:sld>
</file>

<file path=ppt/slides/slide5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94B3479-59CB-119D-A797-8720A8BC7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noProof="0" dirty="0"/>
              <a:t>Μαθησιακοί στόχοι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4BB4C7F-7A2E-2A45-1B3F-48C1256F4DC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DAC1B84-DC20-57C6-E8DA-7721F02E55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sz="2000" noProof="0" dirty="0"/>
              <a:t>Μέχρι το τέλος αυτού του θέματος, οι μαθητές θα μπορούν: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noProof="0" dirty="0"/>
              <a:t>Αναγνωρίζουν πηγές απειλών, διαύλους επίθεσης και στόχους που σχετίζονται με την ενέργεια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noProof="0" dirty="0"/>
              <a:t>Αναγνωρίζουν κοινές ευπάθειες και περιορισμούς OT/ICS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noProof="0" dirty="0"/>
              <a:t>Να δημιουργήσουν μια αλυσίδα συλλογιστικής περιουσιακά στοιχεία-απειλές-ευπάθειες-επιπτώσεις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noProof="0" dirty="0"/>
              <a:t>Εφαρμόσουν μια ροή εργασίας αξιολόγησης κινδύνου κατάλληλη για CEI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noProof="0" dirty="0"/>
              <a:t>Δημιουργήσουν ένα μητρώο κινδύνων και ένα σχέδιο μετριασμού με προτεραιότητες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704246432"/>
      </p:ext>
    </p:extLst>
  </p:cSld>
  <p:clrMapOvr>
    <a:masterClrMapping/>
  </p:clrMapOvr>
</p:sld>
</file>

<file path=ppt/slides/slide6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F6A22-5102-BE81-11C7-8BB24DC29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BF86825-037C-2B4C-A229-118A2B2581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noProof="0" dirty="0"/>
              <a:t>Γιατί ο κίνδυνος είναι δύσκολος στον τομέα της ενέργειας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4596AB5A-77FF-D9A0-F1BB-FC74208F306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1FF24D9-850D-B7A6-FE33-D4CD2B4127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 fontScale="92500" lnSpcReduction="10000"/>
          </a:bodyPr>
          <a:lstStyle/>
          <a:p>
            <a:r>
              <a:rPr lang="en-GB" sz="2000" noProof="0" dirty="0"/>
              <a:t>Οι ενεργειακές υποδομές είναι κυβερνοφυσικές (ψηφιακές ενέργειες → φυσικά αποτελέσματα)</a:t>
            </a:r>
          </a:p>
          <a:p>
            <a:r>
              <a:rPr lang="en-GB" sz="2000" noProof="0" dirty="0"/>
              <a:t>Η διαθεσιμότητα και η ασφάλεια κυριαρχούν στις προτεραιότητες ασφάλειας</a:t>
            </a:r>
          </a:p>
          <a:p>
            <a:r>
              <a:rPr lang="en-GB" sz="2000" noProof="0" dirty="0"/>
              <a:t>Τα συστήματα είναι ετερογενή: παλαιά OT + σύγχρονη IT + οικοσυστήματα προμηθευτών</a:t>
            </a:r>
          </a:p>
          <a:p>
            <a:r>
              <a:rPr lang="en-GB" sz="2000" noProof="0" dirty="0"/>
              <a:t>Οι επιπτώσεις περιλαμβάνουν αλυσιδωτές βλάβες σε άλλους κρίσιμους τομείς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D9BDF62-EFB4-187E-4538-FAE28D999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66BB9D5-20D2-CC3D-41A5-0C67D1E94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250923934"/>
      </p:ext>
    </p:extLst>
  </p:cSld>
  <p:clrMapOvr>
    <a:masterClrMapping/>
  </p:clrMapOvr>
</p:sld>
</file>

<file path=ppt/slides/slide7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7098C-768E-5B2B-77BD-C9AE5D9F8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F419614-07F3-12F4-DB8B-7A2D91E232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noProof="0" dirty="0"/>
              <a:t>Απειλή έναντι ευπάθειας έναντι κινδύνου (ορισμοί)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C806EA83-947F-73F2-6539-F8D2668021B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B495E4B-EDEC-FE0E-0250-302B8FB91E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GB" sz="2000" b="1" noProof="0" dirty="0"/>
              <a:t>Απειλή</a:t>
            </a:r>
            <a:r>
              <a:rPr lang="en-GB" sz="2000" noProof="0" dirty="0"/>
              <a:t>: κάτι που μπορεί να προκαλέσει βλάβη (δράστης, γεγονός, κατάσταση)</a:t>
            </a:r>
          </a:p>
          <a:p>
            <a:r>
              <a:rPr lang="en-GB" sz="2000" b="1" noProof="0" dirty="0"/>
              <a:t>Ευπάθεια</a:t>
            </a:r>
            <a:r>
              <a:rPr lang="en-GB" sz="2000" noProof="0" dirty="0"/>
              <a:t>: αδυναμία που μπορεί να εκμεταλλευτεί</a:t>
            </a:r>
          </a:p>
          <a:p>
            <a:r>
              <a:rPr lang="en-GB" sz="2000" b="1" noProof="0" dirty="0"/>
              <a:t>Κίνδυνος</a:t>
            </a:r>
            <a:r>
              <a:rPr lang="en-GB" sz="2000" noProof="0" dirty="0"/>
              <a:t>: πιθανότητα × αντίκτυπος (σε ένα δεδομένο πλαίσιο)</a:t>
            </a:r>
          </a:p>
          <a:p>
            <a:r>
              <a:rPr lang="en-GB" sz="2000" b="1" noProof="0" dirty="0"/>
              <a:t>Έλεγχος</a:t>
            </a:r>
            <a:r>
              <a:rPr lang="en-GB" sz="2000" noProof="0" dirty="0"/>
              <a:t>: μέτρο για τη μείωση της πιθανότητας και/ή του αντίκτυπου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3014E4D-6D16-0F3C-1338-5D867C2833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1E3DF8B-9756-5D6C-EF15-53B7537A8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56079573"/>
      </p:ext>
    </p:extLst>
  </p:cSld>
  <p:clrMapOvr>
    <a:masterClrMapping/>
  </p:clrMapOvr>
</p:sld>
</file>

<file path=ppt/slides/slide8.xml><?xml version="1.0" encoding="utf-8"?>
<p:sld xmlns:a16="http://schemas.microsoft.com/office/drawing/2014/main" xmlns:adec="http://schemas.microsoft.com/office/drawing/2017/decorative" xmlns:p14="http://schemas.microsoft.com/office/powerpoint/2010/main" xmlns:dgm="http://schemas.openxmlformats.org/drawingml/2006/diagram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E2EFC-BCD2-C3C0-8768-E50417045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4B1C09EA-3218-2499-4D72-416B5B01AD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48813" y="153416"/>
            <a:ext cx="4722388" cy="633769"/>
          </a:xfrm>
        </p:spPr>
        <p:txBody>
          <a:bodyPr>
            <a:normAutofit/>
          </a:bodyPr>
          <a:lstStyle/>
          <a:p>
            <a:r>
              <a:rPr lang="en-GB" sz="3200" noProof="0" dirty="0"/>
              <a:t>Ταξινόμηση απειλών CEI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ED3D1261-4C85-8BE0-D075-94B164E6A99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7ADF156-D82D-439A-A24C-8B01A26D00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GB" sz="2000" b="1" noProof="0" dirty="0"/>
              <a:t>Κυβερνοχώρος</a:t>
            </a:r>
            <a:r>
              <a:rPr lang="en-GB" sz="2000" noProof="0" dirty="0"/>
              <a:t>: κακόβουλο λογισμικό, λογισμικό εκβιασμού, εισβολή, καταστροφή δεδομένων</a:t>
            </a:r>
          </a:p>
          <a:p>
            <a:r>
              <a:rPr lang="en-GB" sz="2000" b="1" noProof="0" dirty="0"/>
              <a:t>Φυσικές</a:t>
            </a:r>
            <a:r>
              <a:rPr lang="en-GB" sz="2000" noProof="0" dirty="0"/>
              <a:t>: σαμποτάζ, κλοπή, παραβίαση</a:t>
            </a:r>
          </a:p>
          <a:p>
            <a:r>
              <a:rPr lang="en-GB" sz="2000" b="1" noProof="0" dirty="0"/>
              <a:t>Υβριδικές</a:t>
            </a:r>
            <a:r>
              <a:rPr lang="en-GB" sz="2000" noProof="0" dirty="0"/>
              <a:t>: συντονισμένες κυβερνοεπιθέσεις + φυσικές επιθέσεις</a:t>
            </a:r>
          </a:p>
          <a:p>
            <a:r>
              <a:rPr lang="en-GB" sz="2000" b="1" noProof="0" dirty="0"/>
              <a:t>Φυσικές/τυχαίες</a:t>
            </a:r>
            <a:r>
              <a:rPr lang="en-GB" sz="2000" noProof="0" dirty="0"/>
              <a:t>: καταιγίδες, πυρκαγιές, λάθη χειριστών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348D28E-C44C-5E2A-A372-CCD14CBAC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41D415E-CF76-0ECB-9D9D-B1D358A29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8D4DE6E-B94F-732A-FF56-FC27DE857C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5396581"/>
              </p:ext>
            </p:extLst>
          </p:nvPr>
        </p:nvGraphicFramePr>
        <p:xfrm>
          <a:off x="5809510" y="842831"/>
          <a:ext cx="6059910" cy="58617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22778291"/>
      </p:ext>
    </p:extLst>
  </p:cSld>
  <p:clrMapOvr>
    <a:masterClrMapping/>
  </p:clrMapOvr>
</p:sld>
</file>

<file path=ppt/slides/slide9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7DE0F-917A-0B72-2948-4955ADF8E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8D0D68F-C5B7-2095-E165-3692F49A49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noProof="0" dirty="0"/>
              <a:t>Παράγοντες απειλής και κίνητρα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29619877-0761-D861-1082-06EFFEB8C37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A11614D-B885-0CE9-989E-49F2271DB4B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 fontScale="92500" lnSpcReduction="10000"/>
          </a:bodyPr>
          <a:lstStyle/>
          <a:p>
            <a:r>
              <a:rPr lang="en-GB" sz="2000" noProof="0" dirty="0"/>
              <a:t>Κράτη / APT (στρατηγική αναστάτωση, πληροφορίες)</a:t>
            </a:r>
          </a:p>
          <a:p>
            <a:r>
              <a:rPr lang="en-GB" sz="2000" noProof="0" dirty="0"/>
              <a:t>Ομάδες κυβερνοεγκληματιών (εκβιασμός, κερδοσκοπία)</a:t>
            </a:r>
          </a:p>
          <a:p>
            <a:r>
              <a:rPr lang="en-GB" sz="2000" noProof="0" dirty="0"/>
              <a:t>Εσωτερικοί παράγοντες (κακόβουλοι ή αμελείς)</a:t>
            </a:r>
          </a:p>
          <a:p>
            <a:r>
              <a:rPr lang="en-GB" sz="2000" noProof="0" dirty="0"/>
              <a:t>Χακτιβιστές (δημόσια πίεση)</a:t>
            </a:r>
          </a:p>
          <a:p>
            <a:r>
              <a:rPr lang="en-GB" sz="2000" noProof="0" dirty="0"/>
              <a:t>Παραβίαση της αλυσίδας εφοδιασμού (πρόσβαση μέσω αξιόπιστων μερών)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0CE19E3-AF99-5AFC-6DA0-B5415CC34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5B799A4-3BF1-1A7E-3AE6-6E72BA15F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098833500"/>
      </p:ext>
    </p:extLst>
  </p:cSld>
  <p:clrMapOvr>
    <a:masterClrMapping/>
  </p:clrMapOvr>
</p:sld>
</file>

<file path=ppt/slides/slide10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E0764-E257-B6D3-3AB5-E40493768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531F1316-F870-180E-94C9-4D9B26AFDF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noProof="0" dirty="0"/>
              <a:t>Επιφάνειες επίθεσης στο CEI (όπου εισέρχονται οι επιθέσεις)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A873B6F5-2A98-EC7B-55F0-E954052DB7E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14A8AC5-ECFB-1D34-224B-B0675403908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 fontScale="92500" lnSpcReduction="20000"/>
          </a:bodyPr>
          <a:lstStyle/>
          <a:p>
            <a:r>
              <a:rPr lang="en-GB" sz="2000" noProof="0" dirty="0"/>
              <a:t>Εταιρική πληροφορική (ηλεκτρονικό ταχυδρομείο, VPN, cloud)</a:t>
            </a:r>
          </a:p>
          <a:p>
            <a:r>
              <a:rPr lang="en-GB" sz="2000" noProof="0" dirty="0"/>
              <a:t>Όρια OT (απομακρυσμένη πρόσβαση, συνδέσεις προμηθευτών)</a:t>
            </a:r>
          </a:p>
          <a:p>
            <a:r>
              <a:rPr lang="en-GB" sz="2000" noProof="0" dirty="0"/>
              <a:t>Συσκευές πεδίου (RTU/PLC, αισθητήρες/ενεργοποιητές)</a:t>
            </a:r>
          </a:p>
          <a:p>
            <a:r>
              <a:rPr lang="en-GB" sz="2000" noProof="0" dirty="0"/>
              <a:t>Σταθμοί εργασίας μηχανικών / HMI</a:t>
            </a:r>
          </a:p>
          <a:p>
            <a:r>
              <a:rPr lang="en-GB" sz="2000" noProof="0" dirty="0"/>
              <a:t>Τρίτοι (εργολάβοι, ολοκληρωτές)</a:t>
            </a:r>
          </a:p>
          <a:p>
            <a:r>
              <a:rPr lang="en-GB" sz="2000" noProof="0" dirty="0"/>
              <a:t>Φυσικές διαδρομές πρόσβασης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E176CD2-EDAA-4B67-907A-4AA288CFC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B82766B-709B-9AB5-A749-0CC746064E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39902605"/>
      </p:ext>
    </p:extLst>
  </p:cSld>
  <p:clrMapOvr>
    <a:masterClrMapping/>
  </p:clrMapOvr>
</p:sld>
</file>

<file path=ppt/slides/slide11.xml><?xml version="1.0" encoding="utf-8"?>
<p:sld xmlns:a16="http://schemas.microsoft.com/office/drawing/2014/main" xmlns:adec="http://schemas.microsoft.com/office/drawing/2017/decorative" xmlns:p14="http://schemas.microsoft.com/office/powerpoint/2010/main" xmlns:dgm="http://schemas.openxmlformats.org/drawingml/2006/diagram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B1BA2-D335-F11D-B11F-1069C0AD8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7367418-DE98-4F5F-A545-853E201289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63983" y="115316"/>
            <a:ext cx="6397871" cy="633769"/>
          </a:xfrm>
        </p:spPr>
        <p:txBody>
          <a:bodyPr>
            <a:normAutofit/>
          </a:bodyPr>
          <a:lstStyle/>
          <a:p>
            <a:r>
              <a:rPr lang="en-GB" sz="3200" noProof="0" dirty="0"/>
              <a:t>Τυπικές διαδρομές επίθεσης: IT → OT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CC0A8675-B6F7-AD3B-4818-0D8961C5AAC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849CF53-1294-2A1F-FA99-37F8088CBE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 fontScale="92500"/>
          </a:bodyPr>
          <a:lstStyle/>
          <a:p>
            <a:r>
              <a:rPr lang="en-GB" sz="2000" noProof="0" dirty="0"/>
              <a:t>Αρχική πρόσβαση (phishing, κλεμμένα διαπιστευτήρια, εκτεθειμένη απομακρυσμένη πρόσβαση)</a:t>
            </a:r>
          </a:p>
          <a:p>
            <a:r>
              <a:rPr lang="en-GB" sz="2000" noProof="0" dirty="0"/>
              <a:t>Αύξηση προνομίων και πλευρική κίνηση</a:t>
            </a:r>
          </a:p>
          <a:p>
            <a:r>
              <a:rPr lang="en-GB" sz="2000" noProof="0" dirty="0"/>
              <a:t>Πρόσβαση OT μέσω αδύναμης τμηματοποίησης</a:t>
            </a:r>
          </a:p>
          <a:p>
            <a:r>
              <a:rPr lang="en-GB" sz="2000" noProof="0" dirty="0"/>
              <a:t>Χειραγώγηση διαδικασιών ελέγχου / σημείων ρύθμισης</a:t>
            </a:r>
          </a:p>
          <a:p>
            <a:r>
              <a:rPr lang="en-GB" sz="2000" noProof="0" dirty="0"/>
              <a:t>Καλύπτοντας τα ίχνη / επιμονή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8207C07-1877-107F-C3BE-5F946313C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EE40751-85D4-57D6-030B-223E5BEE80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B26BA5C-66A2-B282-CA47-82FB2F5976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1885122"/>
              </p:ext>
            </p:extLst>
          </p:nvPr>
        </p:nvGraphicFramePr>
        <p:xfrm>
          <a:off x="6017018" y="1143481"/>
          <a:ext cx="5866902" cy="5340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843619983"/>
      </p:ext>
    </p:extLst>
  </p:cSld>
  <p:clrMapOvr>
    <a:masterClrMapping/>
  </p:clrMapOvr>
</p:sld>
</file>

<file path=ppt/slides/slide12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EB84C-7444-9D1E-BD27-EDE4B344B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746ADE3-B54E-1794-7569-7045C87BD3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noProof="0" dirty="0"/>
              <a:t>Στόχοι υψηλής αξίας στον τομέα της ενέργειας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30275C14-4432-76DD-E2D1-02355AF8074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1326CC0-159D-E1A2-6B00-195922B790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 fontScale="85000" lnSpcReduction="20000"/>
          </a:bodyPr>
          <a:lstStyle/>
          <a:p>
            <a:r>
              <a:rPr lang="en-GB" sz="2000" noProof="0" dirty="0"/>
              <a:t>Διακομιστές ελέγχου SCADA, HMI</a:t>
            </a:r>
          </a:p>
          <a:p>
            <a:r>
              <a:rPr lang="en-GB" sz="2000" noProof="0" dirty="0"/>
              <a:t>Λογική και υλικολογισμικό PLC/RTU</a:t>
            </a:r>
          </a:p>
          <a:p>
            <a:r>
              <a:rPr lang="en-GB" sz="2000" noProof="0" dirty="0"/>
              <a:t>Συστήματα ασφαλείας (SIS)</a:t>
            </a:r>
          </a:p>
          <a:p>
            <a:r>
              <a:rPr lang="en-GB" sz="2000" noProof="0" dirty="0"/>
              <a:t>Δίκτυα αυτοματισμού υποσταθμών</a:t>
            </a:r>
          </a:p>
          <a:p>
            <a:r>
              <a:rPr lang="en-GB" sz="2000" noProof="0" dirty="0"/>
              <a:t>Ελεγκτές DER / μικροδικτύων</a:t>
            </a:r>
          </a:p>
          <a:p>
            <a:r>
              <a:rPr lang="en-GB" sz="2000" noProof="0" dirty="0"/>
              <a:t>Backend και πρωτόκολλα φόρτισης EV</a:t>
            </a:r>
          </a:p>
          <a:p>
            <a:r>
              <a:rPr lang="en-GB" sz="2000" noProof="0" dirty="0"/>
              <a:t>Έξυπνοι μετρητές / συστήματα head-end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34978D1-B01C-0BAF-8D2A-437401F252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26CCC34-0B13-2D96-1B31-E22D60CB3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98924764"/>
      </p:ext>
    </p:extLst>
  </p:cSld>
  <p:clrMapOvr>
    <a:masterClrMapping/>
  </p:clrMapOvr>
</p:sld>
</file>

<file path=ppt/slides/slide13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22A61-B34D-04C2-619C-0661D7D6D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3B1F9043-F87D-847F-8F15-B7F42F35D0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noProof="0" dirty="0"/>
              <a:t>Ευπάθειες: Γιατί το OT/ICS είναι διαφορετικό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3946650D-48F6-DE47-0A47-9FC756CC3D9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6B3402D-EF2E-A2FC-6AA7-E9E14EA03C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GB" sz="2000" noProof="0" dirty="0"/>
              <a:t>Μακροχρόνιοι κύκλοι ζωής, παλαιά πρωτόκολλα, περιορισμένα παράθυρα ενημέρωσης</a:t>
            </a:r>
          </a:p>
          <a:p>
            <a:r>
              <a:rPr lang="en-GB" sz="2000" noProof="0" dirty="0"/>
              <a:t>Εξάρτηση από προμηθευτές και περιορισμοί πιστοποίησης</a:t>
            </a:r>
          </a:p>
          <a:p>
            <a:r>
              <a:rPr lang="en-GB" sz="2000" noProof="0" dirty="0"/>
              <a:t>Περιορισμοί σε πραγματικό χρόνο και ασφάλειας</a:t>
            </a:r>
          </a:p>
          <a:p>
            <a:r>
              <a:rPr lang="en-GB" sz="2000" noProof="0" dirty="0"/>
              <a:t>Υποθέσεις «ασφάλειας μέσω απομόνωσης» που δεν ισχύουν πλέον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9B49FD0-0CCA-C735-CBED-B31C5687F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FB140C0-F52C-424F-CB32-F70AA3B3D6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89248363"/>
      </p:ext>
    </p:extLst>
  </p:cSld>
  <p:clrMapOvr>
    <a:masterClrMapping/>
  </p:clrMapOvr>
</p:sld>
</file>

<file path=ppt/slides/slide14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34B49-E7B9-ADAD-E578-EAB918782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67B46491-405F-391E-4262-6A3A1F41B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noProof="0" dirty="0"/>
              <a:t>Κοινές κατηγορίες ευπάθειας OT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5C308B9-F9C5-24B3-FB28-F536A7FCE3F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455B983-3CBF-E217-037F-136767B27B9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 fontScale="92500" lnSpcReduction="20000"/>
          </a:bodyPr>
          <a:lstStyle/>
          <a:p>
            <a:r>
              <a:rPr lang="en-GB" sz="2000" noProof="0" dirty="0"/>
              <a:t>Αδύναμη πιστοποίηση / κοινόχρηστοι λογαριασμοί</a:t>
            </a:r>
          </a:p>
          <a:p>
            <a:r>
              <a:rPr lang="en-GB" sz="2000" noProof="0" dirty="0"/>
              <a:t>Επίπεδα δίκτυα και έλλειψη τμηματοποίησης</a:t>
            </a:r>
          </a:p>
          <a:p>
            <a:r>
              <a:rPr lang="en-GB" sz="2000" noProof="0" dirty="0"/>
              <a:t>Μη παρακολουθούμενη απομακρυσμένη πρόσβαση</a:t>
            </a:r>
          </a:p>
          <a:p>
            <a:r>
              <a:rPr lang="en-GB" sz="2000" noProof="0" dirty="0"/>
              <a:t>Ανασφαλείς πρακτικές σε σταθμούς εργασίας μηχανικών</a:t>
            </a:r>
          </a:p>
          <a:p>
            <a:r>
              <a:rPr lang="en-GB" sz="2000" noProof="0" dirty="0"/>
              <a:t>Ανασφαλή πρωτόκολλα / κίνηση ελέγχου απλού κειμένου</a:t>
            </a:r>
          </a:p>
          <a:p>
            <a:r>
              <a:rPr lang="en-GB" sz="2000" noProof="0" dirty="0"/>
              <a:t>Αδύναμη διαχείριση αλλαγών (δεν παρακολουθούνται οι λογικές αλλαγές)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12649F6-B815-0DD2-51B2-83DAA4D5C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EBD5CC4-0F6C-855A-E119-F612439B3D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230447745"/>
      </p:ext>
    </p:extLst>
  </p:cSld>
  <p:clrMapOvr>
    <a:masterClrMapping/>
  </p:clrMapOvr>
</p:sld>
</file>

<file path=ppt/slides/slide15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8F6E1-5AA3-56D1-5C02-048040864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57C5D577-4BD1-F024-1936-678F6CA90F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noProof="0" dirty="0"/>
              <a:t>Ευπάθειες στην αλυσίδα εφοδιασμού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E28D1ECB-882F-306D-B555-F203E111180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80B8DD0-A459-35D1-F234-BD6D0546241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GB" sz="2000" noProof="0" dirty="0"/>
              <a:t>Επικίνδυνες ενημερώσεις/εργαλεία</a:t>
            </a:r>
          </a:p>
          <a:p>
            <a:r>
              <a:rPr lang="en-GB" sz="2000" noProof="0" dirty="0"/>
              <a:t>Κανάλια απομακρυσμένης υποστήριξης προμηθευτών</a:t>
            </a:r>
          </a:p>
          <a:p>
            <a:r>
              <a:rPr lang="en-GB" sz="2000" noProof="0" dirty="0"/>
              <a:t>Τρίτοι ενσωματωτές και ανάδοχοι</a:t>
            </a:r>
          </a:p>
          <a:p>
            <a:r>
              <a:rPr lang="en-GB" sz="2000" noProof="0" dirty="0"/>
              <a:t>Ενσωματωμένα εξαρτήματα και προέλευση υλικολογισμικού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4FE6FD2-1334-821F-C4F0-892105EBD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ADD6898-95D1-E1CE-4A4A-9218BF89B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61895635"/>
      </p:ext>
    </p:extLst>
  </p:cSld>
  <p:clrMapOvr>
    <a:masterClrMapping/>
  </p:clrMapOvr>
</p:sld>
</file>

<file path=ppt/slides/slide16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87A11-427A-B40C-CFE8-75BF9447D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7E76C8E8-10D0-2E1F-3384-47E2AD69ED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noProof="0" dirty="0"/>
              <a:t>Ανθρώπινοι παράγοντες στον ενεργειακό κίνδυνο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0D7D78F-8358-C19D-CFDF-04486CECD44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2F4D584-939A-FE32-E00C-CBE681D5FCC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GB" sz="2000" noProof="0" dirty="0"/>
              <a:t>Φόρτος εργασίας, κόπωση και υπερφόρτωση συναγερμών των χειριστών</a:t>
            </a:r>
          </a:p>
          <a:p>
            <a:r>
              <a:rPr lang="en-GB" sz="2000" noProof="0" dirty="0"/>
              <a:t>Κοινωνική μηχανική και παράκαμψη διαδικασιών</a:t>
            </a:r>
          </a:p>
          <a:p>
            <a:r>
              <a:rPr lang="en-GB" sz="2000" noProof="0" dirty="0"/>
              <a:t>Σκιά IT / κουλτούρα παράκαμψης</a:t>
            </a:r>
          </a:p>
          <a:p>
            <a:r>
              <a:rPr lang="en-GB" sz="2000" noProof="0" dirty="0"/>
              <a:t>Εκπαιδευτικά κενά έναντι σύνθετων συστημάτων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8A671C5-37AC-1B70-C060-9E58178EA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CAC3D7E-5432-AA36-C870-EE70C6439E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72409089"/>
      </p:ext>
    </p:extLst>
  </p:cSld>
  <p:clrMapOvr>
    <a:masterClrMapping/>
  </p:clrMapOvr>
</p:sld>
</file>

<file path=ppt/slides/slide17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0B7B1-EC21-A388-F4F7-95986DFA0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08CF000F-5272-B4E0-F236-5E97B1A33F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noProof="0" dirty="0"/>
              <a:t>Στόχοι αξιολόγησης κινδύνου στο CEI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0258C6C-A484-454B-2169-AA5CF6267C7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6A49D7F-49EF-2CBD-2BA0-FF459732CA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GB" sz="2000" noProof="0" dirty="0"/>
              <a:t>Προτεραιοποίηση των στοιχείων που πρέπει να προστατευθούν πρώτα</a:t>
            </a:r>
          </a:p>
          <a:p>
            <a:r>
              <a:rPr lang="en-GB" sz="2000" noProof="0" dirty="0"/>
              <a:t>Αποφασίστε ποιος είναι ο αποδεκτός κίνδυνος σε σχέση με τους απαιτούμενους ελέγχους</a:t>
            </a:r>
          </a:p>
          <a:p>
            <a:r>
              <a:rPr lang="en-GB" sz="2000" noProof="0" dirty="0"/>
              <a:t>Υποστηρίξτε τη συμμόρφωση και τη διακυβέρνηση</a:t>
            </a:r>
          </a:p>
          <a:p>
            <a:r>
              <a:rPr lang="en-GB" sz="2000" noProof="0" dirty="0"/>
              <a:t>Βελτίωση της ανθεκτικότητας/επιχειρησιακής συνέχειας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C084F5B-BD97-C469-F57A-1D4414F69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E3D1684-035B-4216-444A-94E7BA106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734646061"/>
      </p:ext>
    </p:extLst>
  </p:cSld>
  <p:clrMapOvr>
    <a:masterClrMapping/>
  </p:clrMapOvr>
</p:sld>
</file>

<file path=ppt/slides/slide18.xml><?xml version="1.0" encoding="utf-8"?>
<p:sld xmlns:a16="http://schemas.microsoft.com/office/drawing/2014/main" xmlns:adec="http://schemas.microsoft.com/office/drawing/2017/decorative" xmlns:p14="http://schemas.microsoft.com/office/powerpoint/2010/main" xmlns:dgm="http://schemas.openxmlformats.org/drawingml/2006/diagram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54F42-4662-F6BF-9E97-8059827CA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DC2D663E-E122-5C25-6BA1-6AC679461F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48813" y="78075"/>
            <a:ext cx="5840730" cy="1011167"/>
          </a:xfrm>
        </p:spPr>
        <p:txBody>
          <a:bodyPr>
            <a:normAutofit/>
          </a:bodyPr>
          <a:lstStyle/>
          <a:p>
            <a:r>
              <a:rPr lang="en-GB" sz="3200" noProof="0" dirty="0"/>
              <a:t>Ροή εργασιών αξιολόγησης κινδύνου (συμβατή με CEI)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73E7EB88-9A31-8684-4841-4BCF89B4DE8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E1282F5-4D69-D348-BE83-51429BC3F4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255846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000" noProof="0" dirty="0"/>
              <a:t>Ορισμός του πεδίου εφαρμογής και των ορίων του συστήματος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noProof="0" dirty="0"/>
              <a:t>Προσδιορισμός περιουσιακών στοιχείων και κρίσιμων λειτουργιών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noProof="0" dirty="0"/>
              <a:t>Προσδιορισμός απειλών και τρωτών σημείων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noProof="0" dirty="0"/>
              <a:t>Ανάλυση πιθανότητας και αντίκτυπου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noProof="0" dirty="0"/>
              <a:t>Αξιολογήστε και ιεραρχήστε τους κινδύνους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noProof="0" dirty="0"/>
              <a:t>Επιλογή μέτρων ελέγχου και σχεδιασμός αντιμετώπισης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noProof="0" dirty="0"/>
              <a:t>Παρακολούθηση, επανεκτίμηση, βελτίωση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5CCDE92-CEE7-4943-8118-B9505A10E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DF1DFE8-B741-C402-8B0F-8B3E34C5EC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  <p:graphicFrame>
        <p:nvGraphicFramePr>
          <p:cNvPr id="20" name="Diagram 19">
            <a:extLst>
              <a:ext uri="{FF2B5EF4-FFF2-40B4-BE49-F238E27FC236}">
                <a16:creationId xmlns:a16="http://schemas.microsoft.com/office/drawing/2014/main" id="{0724F249-43DC-9134-4C4D-D3A9ED16EE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3307787"/>
              </p:ext>
            </p:extLst>
          </p:nvPr>
        </p:nvGraphicFramePr>
        <p:xfrm>
          <a:off x="6043190" y="1597793"/>
          <a:ext cx="5770065" cy="4764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184762002"/>
      </p:ext>
    </p:extLst>
  </p:cSld>
  <p:clrMapOvr>
    <a:masterClrMapping/>
  </p:clrMapOvr>
</p:sld>
</file>

<file path=ppt/slides/slide19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A594B-536C-F8AE-1CCD-86881D57D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ACFC48B6-6A74-5E7D-A190-B4D5127E26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noProof="0" dirty="0"/>
              <a:t>Βήμα 1: Πεδίο εφαρμογής και όρια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ED848D78-2477-3719-28F7-E4319DA257A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1889B50-3639-5EF4-60A7-7BFC50FF7A6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GB" sz="2000" noProof="0" dirty="0"/>
              <a:t>Ποιο σύστημα αξιολογούμε; (υποσταθμός, μικροδίκτυο, κέντρο ελέγχου)</a:t>
            </a:r>
          </a:p>
          <a:p>
            <a:r>
              <a:rPr lang="en-GB" sz="2000" noProof="0" dirty="0"/>
              <a:t>Ποιες διεπαφές υπάρχουν; (συνδέσεις προμηθευτών, όρια IT-OT)</a:t>
            </a:r>
          </a:p>
          <a:p>
            <a:r>
              <a:rPr lang="en-GB" sz="2000" noProof="0" dirty="0"/>
              <a:t>Τι περιλαμβάνεται στο «πεδίο εφαρμογής» και τι «εκτός πεδίου εφαρμογής»</a:t>
            </a:r>
          </a:p>
          <a:p>
            <a:r>
              <a:rPr lang="en-GB" sz="2000" noProof="0" dirty="0"/>
              <a:t>Υποθέσεις και περιορισμοί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272A631-8954-C0B2-A061-26AC480D25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9AFCB26-18A6-99E6-A29D-3FCA4657F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40275022"/>
      </p:ext>
    </p:extLst>
  </p:cSld>
  <p:clrMapOvr>
    <a:masterClrMapping/>
  </p:clrMapOvr>
</p:sld>
</file>

<file path=ppt/slides/slide20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47F6D-E7FA-F25D-2B3A-67B8701D1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5BC0F40E-F7AE-075D-A356-66A7236596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noProof="0" dirty="0"/>
              <a:t>Βήμα 2: Κρίσιμη σημασία περιουσιακών στοιχείων και λειτουργιών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B36071CC-7E83-0581-C124-0D802BC915E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16035B6-BB4B-3205-D7E7-C43C7E178C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GB" sz="2000" noProof="0" dirty="0"/>
              <a:t>Προσδιορίστε τις κρίσιμες λειτουργίες (συνέχεια εφοδιασμού, σταθερότητα συχνότητας)</a:t>
            </a:r>
          </a:p>
          <a:p>
            <a:r>
              <a:rPr lang="en-GB" sz="2000" noProof="0" dirty="0"/>
              <a:t>Προσδιορίστε τα περιουσιακά στοιχεία που υποστηρίζουν αυτές τις λειτουργίες</a:t>
            </a:r>
          </a:p>
          <a:p>
            <a:r>
              <a:rPr lang="en-GB" sz="2000" noProof="0" dirty="0"/>
              <a:t>Ταξινομήστε την κρισιμότητα (ασφάλεια, λειτουργική, κανονιστική, οικονομική)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F9EABFC-0AA5-A66C-2BCA-FAC1E15BF5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A7B1C94-5AC1-C32B-0CED-3E7CE62315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27997036"/>
      </p:ext>
    </p:extLst>
  </p:cSld>
  <p:clrMapOvr>
    <a:masterClrMapping/>
  </p:clrMapOvr>
</p:sld>
</file>

<file path=ppt/slides/slide21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C2263-B8C5-11DB-1FAE-E00496608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5A6FA21E-184A-808F-7E41-D78623274B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noProof="0" dirty="0"/>
              <a:t>Βήμα 3: Μοντελοποίηση απειλών για CEI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5F046693-2215-C2F7-A3F8-A1D149ECEE4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82CC035-6335-973E-3D31-FB3C3473BE1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GB" sz="2000" noProof="0" dirty="0"/>
              <a:t>Προσδιορισμός διαδρομών επίθεσης (IT → OT, απομακρυσμένη πρόσβαση, φυσική)</a:t>
            </a:r>
          </a:p>
          <a:p>
            <a:r>
              <a:rPr lang="en-GB" sz="2000" noProof="0" dirty="0"/>
              <a:t>Προσδιορισμός ορίων εμπιστοσύνης και προνομιακών ρόλων</a:t>
            </a:r>
          </a:p>
          <a:p>
            <a:r>
              <a:rPr lang="en-GB" sz="2000" noProof="0" dirty="0"/>
              <a:t>Προσδιορισμός αλληλεπιδράσεων ασφάλειας (κυβερνοδράσεις → φυσικοί κίνδυνοι)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A977ED9-21B5-5836-F43E-3B30490C4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098C297-94BA-084F-CA22-E99D94D78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66881743"/>
      </p:ext>
    </p:extLst>
  </p:cSld>
  <p:clrMapOvr>
    <a:masterClrMapping/>
  </p:clrMapOvr>
</p:sld>
</file>

<file path=ppt/slides/slide22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B250C-D31B-0D54-A97D-6B2A4D3A9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A19D0D23-97F6-B7D6-FF20-82270B3C32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noProof="0" dirty="0"/>
              <a:t>Βήμα 4: Εκτίμηση πιθανότητας (πρακτική)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9BF2C83C-2819-8E5D-E6E0-7309DA6510B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AB43C2B-1F31-CE0B-E881-2C01A2E93B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000" noProof="0" dirty="0"/>
              <a:t>Παράγοντες πιθανότητας:</a:t>
            </a:r>
          </a:p>
          <a:p>
            <a:r>
              <a:rPr lang="en-GB" sz="2000" noProof="0" dirty="0"/>
              <a:t>Έκθεση (σύνδεση στο διαδίκτυο; απομακρυσμένη πρόσβαση;)</a:t>
            </a:r>
          </a:p>
          <a:p>
            <a:r>
              <a:rPr lang="en-GB" sz="2000" noProof="0" dirty="0"/>
              <a:t>Εκμεταλλευσιμότητα (δεξιότητες/ευκολία)</a:t>
            </a:r>
          </a:p>
          <a:p>
            <a:r>
              <a:rPr lang="en-GB" sz="2000" noProof="0" dirty="0"/>
              <a:t>Ανιχνευσιμότητα (ωριμότητα παρακολούθησης)</a:t>
            </a:r>
          </a:p>
          <a:p>
            <a:r>
              <a:rPr lang="en-GB" sz="2000" noProof="0" dirty="0"/>
              <a:t>Ενδιαφέρον των παραγόντων απειλής</a:t>
            </a:r>
          </a:p>
          <a:p>
            <a:r>
              <a:rPr lang="en-GB" sz="2000" noProof="0" dirty="0"/>
              <a:t>Υφιστάμενη ισχύς ελέγχου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56C2BEB-F53B-9639-0377-EF64FA927D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5A17585-16BF-9A5C-5426-F86A4B4C7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650852626"/>
      </p:ext>
    </p:extLst>
  </p:cSld>
  <p:clrMapOvr>
    <a:masterClrMapping/>
  </p:clrMapOvr>
</p:sld>
</file>

<file path=ppt/slides/slide23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9E774-E710-C2E1-34EF-DFFDC434C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7F10BD8-5D43-390C-F28D-CB67EB9EDC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noProof="0" dirty="0"/>
              <a:t>Βήμα 5: Εκτίμηση επιπτώσεων (διαστάσεις επιπτώσεων CEI)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D5D3DC9-1698-0764-3107-80FAC4DBAFF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9BA6495-38BD-1B87-2AF7-1F6B9F248A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5"/>
            <a:ext cx="5840730" cy="326277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sz="2000" noProof="0" dirty="0"/>
              <a:t>Κατηγορίες επιπτώσεων:</a:t>
            </a:r>
          </a:p>
          <a:p>
            <a:r>
              <a:rPr lang="en-GB" sz="2000" noProof="0" dirty="0"/>
              <a:t>Ασφάλεια (ανθρώπινη βλάβη)</a:t>
            </a:r>
          </a:p>
          <a:p>
            <a:r>
              <a:rPr lang="en-GB" sz="2000" noProof="0" dirty="0"/>
              <a:t>Λειτουργική (διάρκεια/έκταση διακοπής λειτουργίας)</a:t>
            </a:r>
          </a:p>
          <a:p>
            <a:r>
              <a:rPr lang="en-GB" sz="2000" noProof="0" dirty="0"/>
              <a:t>Φυσική ζημιά (εξοπλισμός)</a:t>
            </a:r>
          </a:p>
          <a:p>
            <a:r>
              <a:rPr lang="en-GB" sz="2000" noProof="0" dirty="0"/>
              <a:t>Οικονομική (κόστος, κυρώσεις)</a:t>
            </a:r>
          </a:p>
          <a:p>
            <a:r>
              <a:rPr lang="en-GB" sz="2000" noProof="0" dirty="0"/>
              <a:t>Κανονιστικές/συμμόρφωση (παραβιάσεις)</a:t>
            </a:r>
          </a:p>
          <a:p>
            <a:r>
              <a:rPr lang="en-GB" sz="2000" noProof="0" dirty="0"/>
              <a:t>Φήμη/δημόσια εμπιστοσύνη</a:t>
            </a:r>
          </a:p>
          <a:p>
            <a:r>
              <a:rPr lang="en-GB" sz="2000" noProof="0" dirty="0"/>
              <a:t>Αλυσιδωτές επιπτώσεις (άλλα CI)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0DC2004-0F1D-93AC-6CBF-FBE999EBF1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DA50C91-C0C2-848B-8258-871A5E6D7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7606412"/>
      </p:ext>
    </p:extLst>
  </p:cSld>
  <p:clrMapOvr>
    <a:masterClrMapping/>
  </p:clrMapOvr>
</p:sld>
</file>

<file path=ppt/slides/slide24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DAFF6-E7F6-35E8-B421-86822E61A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3A2ED31D-A036-B28B-20C7-9DDAED8392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noProof="0" dirty="0"/>
              <a:t>Μήτρα κινδύνου (χρησιμοποιήστε με προσοχή)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8EBCE65A-B8F0-1FFC-3AD6-3C775A367AE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85FFFED-5696-210B-B966-D32402F24B4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GB" sz="2000" noProof="0" dirty="0"/>
              <a:t>Τυπικός πίνακας 5×5: Πιθανότητα έναντι αντίκτυπου</a:t>
            </a:r>
          </a:p>
          <a:p>
            <a:r>
              <a:rPr lang="en-GB" sz="2000" noProof="0" dirty="0"/>
              <a:t>Χρήσιμο για την ιεράρχηση προτεραιοτήτων, επικίνδυνο για ψευδή ακρίβεια</a:t>
            </a:r>
          </a:p>
          <a:p>
            <a:r>
              <a:rPr lang="en-GB" sz="2000" noProof="0" dirty="0"/>
              <a:t>Μείωση με:</a:t>
            </a:r>
          </a:p>
          <a:p>
            <a:pPr marL="630238" lvl="1" indent="-273050"/>
            <a:r>
              <a:rPr lang="en-GB" sz="1800" noProof="0" dirty="0"/>
              <a:t>σαφείς ορισμούς</a:t>
            </a:r>
          </a:p>
          <a:p>
            <a:pPr marL="630238" lvl="1" indent="-273050"/>
            <a:r>
              <a:rPr lang="en-GB" sz="1800" noProof="0" dirty="0"/>
              <a:t>τεκμηριωμένες υποθέσεις</a:t>
            </a:r>
          </a:p>
          <a:p>
            <a:pPr marL="630238" lvl="1" indent="-273050"/>
            <a:r>
              <a:rPr lang="en-GB" sz="1800" noProof="0" dirty="0"/>
              <a:t>ανάλυση ευαισθησίας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372B24C-F013-21DD-60DF-70E223F00C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77F2E00-9E22-7FEE-15A1-10E4DA41F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665452873"/>
      </p:ext>
    </p:extLst>
  </p:cSld>
  <p:clrMapOvr>
    <a:masterClrMapping/>
  </p:clrMapOvr>
</p:sld>
</file>

<file path=ppt/slides/slide25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8953C-12DE-BB1F-0B6A-B54ABA10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B5B0611-8278-F2D0-489A-EB0D77E2DB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noProof="0" dirty="0"/>
              <a:t>Επιλογές αντιμετώπισης κινδύνου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A36141EC-D1EE-1463-4CC3-5FCF39A096D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D6D1E17-2F6C-D150-36CA-DD406754CE3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5"/>
            <a:ext cx="5840730" cy="3262773"/>
          </a:xfrm>
        </p:spPr>
        <p:txBody>
          <a:bodyPr>
            <a:normAutofit/>
          </a:bodyPr>
          <a:lstStyle/>
          <a:p>
            <a:r>
              <a:rPr lang="en-GB" sz="2000" noProof="0" dirty="0"/>
              <a:t>Αποφυγή (αλλαγή σχεδιασμού)</a:t>
            </a:r>
          </a:p>
          <a:p>
            <a:r>
              <a:rPr lang="en-GB" sz="2000" noProof="0" dirty="0"/>
              <a:t>Μείωση (έλεγχοι)</a:t>
            </a:r>
          </a:p>
          <a:p>
            <a:r>
              <a:rPr lang="en-GB" sz="2000" noProof="0" dirty="0"/>
              <a:t>Μεταφορά (ασφάλιση, συμβάσεις)</a:t>
            </a:r>
          </a:p>
          <a:p>
            <a:r>
              <a:rPr lang="en-GB" sz="2000" noProof="0" dirty="0"/>
              <a:t>Αποδοχή (τεκμηριωμένος υπολειπόμενος κίνδυνος)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8BABE0F-559E-FB99-D13C-32120CC6A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41C1B6F-2CBE-D6A4-D0F7-C609CA08A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34160968"/>
      </p:ext>
    </p:extLst>
  </p:cSld>
  <p:clrMapOvr>
    <a:masterClrMapping/>
  </p:clrMapOvr>
</p:sld>
</file>

<file path=ppt/slides/slide26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EFFA5-A5D2-D6ED-5939-1E0482607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670CF86-8ED7-7714-93EF-14D371A60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noProof="0" dirty="0"/>
              <a:t>Έλεγχοι: Παραδείγματα για CEI (αντιστοιχισμένα με απειλές)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2380B824-05E1-91BE-D357-06880222005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AED26F0-AB2F-383E-8277-0A9D41CAD8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5"/>
            <a:ext cx="5840730" cy="3762995"/>
          </a:xfrm>
        </p:spPr>
        <p:txBody>
          <a:bodyPr>
            <a:normAutofit fontScale="92500"/>
          </a:bodyPr>
          <a:lstStyle/>
          <a:p>
            <a:r>
              <a:rPr lang="en-GB" sz="2000" noProof="0" dirty="0"/>
              <a:t>Τμηματοποίηση και ζωνοποίηση (περιορισμός πλευρικής κίνησης)</a:t>
            </a:r>
          </a:p>
          <a:p>
            <a:r>
              <a:rPr lang="en-GB" sz="2000" noProof="0" dirty="0"/>
              <a:t>Ισχυροί έλεγχοι απομακρυσμένης πρόσβασης (MFA, προμαχώνες)</a:t>
            </a:r>
          </a:p>
          <a:p>
            <a:r>
              <a:rPr lang="en-GB" sz="2000" noProof="0" dirty="0"/>
              <a:t>Λίστα επιτρεπόμενων, ενίσχυση διαμόρφωσης</a:t>
            </a:r>
          </a:p>
          <a:p>
            <a:r>
              <a:rPr lang="en-GB" sz="2000" noProof="0" dirty="0"/>
              <a:t>Παρακολούθηση/IDS με γνώμονα την OT</a:t>
            </a:r>
          </a:p>
          <a:p>
            <a:r>
              <a:rPr lang="en-GB" sz="2000" noProof="0" dirty="0"/>
              <a:t>Δημιουργία αντιγράφων ασφαλείας/αποκατάσταση &amp; δοκιμασμένη ανάκτηση</a:t>
            </a:r>
          </a:p>
          <a:p>
            <a:r>
              <a:rPr lang="en-GB" sz="2000" noProof="0" dirty="0"/>
              <a:t>Διαχείριση πρόσβασης προμηθευτών</a:t>
            </a:r>
          </a:p>
          <a:p>
            <a:r>
              <a:rPr lang="en-GB" sz="2000" noProof="0" dirty="0"/>
              <a:t>Έλεγχος αλλαγών και καταγραφή για λογική PLC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9FD5211-902B-2C84-E6E0-FF1E67663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D17FCF9-D071-C463-89DD-22E15CF919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63635016"/>
      </p:ext>
    </p:extLst>
  </p:cSld>
  <p:clrMapOvr>
    <a:masterClrMapping/>
  </p:clrMapOvr>
</p:sld>
</file>

<file path=ppt/slides/slide27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770F2-22DD-6D6D-8DA2-396AAA7AE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8DDD793-4671-3B8F-D154-187BC2C2EE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noProof="0" dirty="0"/>
              <a:t>Αποτέλεσμα: Μητρώο κινδύνων (τι παραδίδετε)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0CDD1CA3-C4DE-3B53-B46E-72AAA52EA1A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9F760C8-0A5D-D0F6-C93D-D21B61A1D64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5"/>
            <a:ext cx="5840730" cy="392086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2000" noProof="0" dirty="0"/>
              <a:t>Ένα μητρώο κινδύνων CEI πρέπει να περιλαμβάνει:</a:t>
            </a:r>
          </a:p>
          <a:p>
            <a:r>
              <a:rPr lang="en-GB" sz="2000" noProof="0" dirty="0"/>
              <a:t>Περιουσιακό στοιχείο / λειτουργία</a:t>
            </a:r>
          </a:p>
          <a:p>
            <a:r>
              <a:rPr lang="en-GB" sz="2000" noProof="0" dirty="0"/>
              <a:t>Σενάριο απειλής</a:t>
            </a:r>
          </a:p>
          <a:p>
            <a:r>
              <a:rPr lang="en-GB" sz="2000" noProof="0" dirty="0"/>
              <a:t>Ευπάθεια/κατάσταση</a:t>
            </a:r>
          </a:p>
          <a:p>
            <a:r>
              <a:rPr lang="en-GB" sz="2000" noProof="0" dirty="0"/>
              <a:t>Πιθανότητα, αντίκτυπος, βαθμολογία κινδύνου</a:t>
            </a:r>
          </a:p>
          <a:p>
            <a:r>
              <a:rPr lang="en-GB" sz="2000" noProof="0" dirty="0"/>
              <a:t>Υφιστάμενοι έλεγχοι</a:t>
            </a:r>
          </a:p>
          <a:p>
            <a:r>
              <a:rPr lang="en-GB" sz="2000" noProof="0" dirty="0"/>
              <a:t>Συνιστώμενες ενέργειες</a:t>
            </a:r>
          </a:p>
          <a:p>
            <a:r>
              <a:rPr lang="en-GB" sz="2000" noProof="0" dirty="0"/>
              <a:t>Ιδιοκτήτης, ημερομηνία λήξης</a:t>
            </a:r>
          </a:p>
          <a:p>
            <a:r>
              <a:rPr lang="en-GB" sz="2000" noProof="0" dirty="0"/>
              <a:t>Υπολειπόμενος κίνδυνος και ημερομηνία επανεξέτασης</a:t>
            </a:r>
          </a:p>
          <a:p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FF196DD-10B4-263A-A958-58EC78FB17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0E93F3D-D690-9008-D553-4EF4B73CC1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34481158"/>
      </p:ext>
    </p:extLst>
  </p:cSld>
  <p:clrMapOvr>
    <a:masterClrMapping/>
  </p:clrMapOvr>
</p:sld>
</file>

<file path=ppt/slides/slide28.xml><?xml version="1.0" encoding="utf-8"?>
<p:sld xmlns:a16="http://schemas.microsoft.com/office/drawing/2014/main" xmlns:adec="http://schemas.microsoft.com/office/drawing/2017/decorative" xmlns:p14="http://schemas.microsoft.com/office/powerpoint/2010/main" xmlns:dgm="http://schemas.openxmlformats.org/drawingml/2006/diagram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604B3-A79F-51FF-4809-36138C165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49884739-887F-728D-44F5-5C366836E6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43190" y="31281"/>
            <a:ext cx="5919103" cy="708846"/>
          </a:xfrm>
        </p:spPr>
        <p:txBody>
          <a:bodyPr>
            <a:normAutofit/>
          </a:bodyPr>
          <a:lstStyle/>
          <a:p>
            <a:r>
              <a:rPr lang="en-GB" sz="3200" noProof="0" dirty="0"/>
              <a:t>Σύνοψη &amp; Γέφυρα προς το Θέμα 3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48AE2BD5-358C-B3F1-A4D6-74BE495ADEE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444C7C5-FD95-0F93-2447-6F597736C76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21563" y="1086678"/>
            <a:ext cx="5840730" cy="234232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sz="2000" noProof="0" dirty="0"/>
              <a:t>Οι απειλές και οι ευπάθειες εξαρτώνται από το πλαίσιο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noProof="0" dirty="0"/>
              <a:t>Η εκτίμηση κινδύνου είναι επαναληπτική και υποστηρίζει την ανθεκτικότητα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noProof="0" dirty="0"/>
              <a:t>Επόμενο: μοντελοποίηση αλυσιδωτών επιδράσεων και συστημική διάδοση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CB1934A-7318-2AF9-BD45-68EF0A2AB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1D9B12F-5E0E-5F29-6E14-797F79227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9A2FA1-52F6-2072-71FC-02C3464DCE5B}"/>
              </a:ext>
            </a:extLst>
          </p:cNvPr>
          <p:cNvSpPr/>
          <p:nvPr/>
        </p:nvSpPr>
        <p:spPr>
          <a:xfrm>
            <a:off x="0" y="4123386"/>
            <a:ext cx="12192000" cy="273150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31F1B37-4BE3-5843-148D-433639BA61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4465980"/>
              </p:ext>
            </p:extLst>
          </p:nvPr>
        </p:nvGraphicFramePr>
        <p:xfrm>
          <a:off x="253644" y="4427974"/>
          <a:ext cx="11684711" cy="19269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06247413"/>
      </p:ext>
    </p:extLst>
  </p:cSld>
  <p:clrMapOvr>
    <a:masterClrMapping/>
  </p:clrMapOvr>
</p:sld>
</file>

<file path=ppt/slides/slide29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452219-785E-4657-C5F4-A53FEF2EB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70326" y="1679216"/>
            <a:ext cx="4786877" cy="1518315"/>
          </a:xfrm>
        </p:spPr>
        <p:txBody>
          <a:bodyPr/>
          <a:lstStyle/>
          <a:p>
            <a:r>
              <a:rPr lang="en-GB" noProof="0" dirty="0"/>
              <a:t>Ευχαριστούμε</a:t>
            </a:r>
          </a:p>
        </p:txBody>
      </p:sp>
      <p:pic>
        <p:nvPicPr>
          <p:cNvPr id="6" name="Picture Placeholder 5" descr="A person and person looking at a computer screen">
            <a:extLst>
              <a:ext uri="{FF2B5EF4-FFF2-40B4-BE49-F238E27FC236}">
                <a16:creationId xmlns:a16="http://schemas.microsoft.com/office/drawing/2014/main" id="{AA35CD3A-9896-7953-C82D-AAE87F6124D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27" r="127"/>
          <a:stretch/>
        </p:blipFill>
        <p:spPr>
          <a:xfrm>
            <a:off x="-29499" y="-2236"/>
            <a:ext cx="6814124" cy="687109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90D79-5C58-F576-D2D0-3F4F1822E7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70326" y="3748958"/>
            <a:ext cx="4786878" cy="2258013"/>
          </a:xfrm>
        </p:spPr>
        <p:txBody>
          <a:bodyPr/>
          <a:lstStyle/>
          <a:p>
            <a:r>
              <a:rPr lang="en-GB" noProof="0" dirty="0"/>
              <a:t>Παρακαλώ στείλτε όλες τις ερωτήσεις σας στη διεύθυνση:</a:t>
            </a:r>
          </a:p>
          <a:p>
            <a:r>
              <a:rPr lang="en-GB" noProof="0" dirty="0"/>
              <a:t>gehad@example.com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8DFC8D-4AE6-170E-C27A-DA97EBD7DC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059704" y="0"/>
            <a:ext cx="2928883" cy="6871447"/>
            <a:chOff x="4059704" y="0"/>
            <a:chExt cx="2928883" cy="687144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F966C9E-A9A2-BF8C-EDCB-B7F6AE51C425}"/>
                </a:ext>
              </a:extLst>
            </p:cNvPr>
            <p:cNvSpPr/>
            <p:nvPr/>
          </p:nvSpPr>
          <p:spPr>
            <a:xfrm rot="10800000">
              <a:off x="4443586" y="5022"/>
              <a:ext cx="2545001" cy="6837172"/>
            </a:xfrm>
            <a:custGeom>
              <a:avLst/>
              <a:gdLst>
                <a:gd name="connsiteX0" fmla="*/ 2518452 w 2545001"/>
                <a:gd name="connsiteY0" fmla="*/ 0 h 6837172"/>
                <a:gd name="connsiteX1" fmla="*/ 1701725 w 2545001"/>
                <a:gd name="connsiteY1" fmla="*/ 3172236 h 6837172"/>
                <a:gd name="connsiteX2" fmla="*/ 1361633 w 2545001"/>
                <a:gd name="connsiteY2" fmla="*/ 4439362 h 6837172"/>
                <a:gd name="connsiteX3" fmla="*/ 1178312 w 2545001"/>
                <a:gd name="connsiteY3" fmla="*/ 4524005 h 6837172"/>
                <a:gd name="connsiteX4" fmla="*/ 1067055 w 2545001"/>
                <a:gd name="connsiteY4" fmla="*/ 4330715 h 6837172"/>
                <a:gd name="connsiteX5" fmla="*/ 1324969 w 2545001"/>
                <a:gd name="connsiteY5" fmla="*/ 3379423 h 6837172"/>
                <a:gd name="connsiteX6" fmla="*/ 1307268 w 2545001"/>
                <a:gd name="connsiteY6" fmla="*/ 3240456 h 6837172"/>
                <a:gd name="connsiteX7" fmla="*/ 1196012 w 2545001"/>
                <a:gd name="connsiteY7" fmla="*/ 3154549 h 6837172"/>
                <a:gd name="connsiteX8" fmla="*/ 972233 w 2545001"/>
                <a:gd name="connsiteY8" fmla="*/ 3283409 h 6837172"/>
                <a:gd name="connsiteX9" fmla="*/ 580306 w 2545001"/>
                <a:gd name="connsiteY9" fmla="*/ 4728666 h 6837172"/>
                <a:gd name="connsiteX10" fmla="*/ 5057 w 2545001"/>
                <a:gd name="connsiteY10" fmla="*/ 6820750 h 6837172"/>
                <a:gd name="connsiteX11" fmla="*/ 0 w 2545001"/>
                <a:gd name="connsiteY11" fmla="*/ 6837173 h 6837172"/>
                <a:gd name="connsiteX12" fmla="*/ 26550 w 2545001"/>
                <a:gd name="connsiteY12" fmla="*/ 6837173 h 6837172"/>
                <a:gd name="connsiteX13" fmla="*/ 605591 w 2545001"/>
                <a:gd name="connsiteY13" fmla="*/ 4736246 h 6837172"/>
                <a:gd name="connsiteX14" fmla="*/ 997519 w 2545001"/>
                <a:gd name="connsiteY14" fmla="*/ 3290990 h 6837172"/>
                <a:gd name="connsiteX15" fmla="*/ 1190954 w 2545001"/>
                <a:gd name="connsiteY15" fmla="*/ 3179816 h 6837172"/>
                <a:gd name="connsiteX16" fmla="*/ 1285776 w 2545001"/>
                <a:gd name="connsiteY16" fmla="*/ 3253089 h 6837172"/>
                <a:gd name="connsiteX17" fmla="*/ 1300947 w 2545001"/>
                <a:gd name="connsiteY17" fmla="*/ 3373106 h 6837172"/>
                <a:gd name="connsiteX18" fmla="*/ 1043033 w 2545001"/>
                <a:gd name="connsiteY18" fmla="*/ 4324398 h 6837172"/>
                <a:gd name="connsiteX19" fmla="*/ 1171990 w 2545001"/>
                <a:gd name="connsiteY19" fmla="*/ 4548009 h 6837172"/>
                <a:gd name="connsiteX20" fmla="*/ 1385654 w 2545001"/>
                <a:gd name="connsiteY20" fmla="*/ 4448205 h 6837172"/>
                <a:gd name="connsiteX21" fmla="*/ 1385654 w 2545001"/>
                <a:gd name="connsiteY21" fmla="*/ 4446942 h 6837172"/>
                <a:gd name="connsiteX22" fmla="*/ 1725746 w 2545001"/>
                <a:gd name="connsiteY22" fmla="*/ 3178553 h 6837172"/>
                <a:gd name="connsiteX23" fmla="*/ 2545002 w 2545001"/>
                <a:gd name="connsiteY23" fmla="*/ 1263 h 6837172"/>
                <a:gd name="connsiteX24" fmla="*/ 2518452 w 2545001"/>
                <a:gd name="connsiteY24" fmla="*/ 0 h 683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45001" h="6837172">
                  <a:moveTo>
                    <a:pt x="2518452" y="0"/>
                  </a:moveTo>
                  <a:lnTo>
                    <a:pt x="1701725" y="3172236"/>
                  </a:lnTo>
                  <a:lnTo>
                    <a:pt x="1361633" y="4439362"/>
                  </a:lnTo>
                  <a:cubicBezTo>
                    <a:pt x="1328761" y="4508845"/>
                    <a:pt x="1251640" y="4544219"/>
                    <a:pt x="1178312" y="4524005"/>
                  </a:cubicBezTo>
                  <a:cubicBezTo>
                    <a:pt x="1094869" y="4501265"/>
                    <a:pt x="1044298" y="4414095"/>
                    <a:pt x="1067055" y="4330715"/>
                  </a:cubicBezTo>
                  <a:lnTo>
                    <a:pt x="1324969" y="3379423"/>
                  </a:lnTo>
                  <a:cubicBezTo>
                    <a:pt x="1337611" y="3332679"/>
                    <a:pt x="1331290" y="3283409"/>
                    <a:pt x="1307268" y="3240456"/>
                  </a:cubicBezTo>
                  <a:cubicBezTo>
                    <a:pt x="1283247" y="3197503"/>
                    <a:pt x="1244054" y="3167183"/>
                    <a:pt x="1196012" y="3154549"/>
                  </a:cubicBezTo>
                  <a:cubicBezTo>
                    <a:pt x="1098662" y="3128019"/>
                    <a:pt x="997519" y="3186133"/>
                    <a:pt x="972233" y="3283409"/>
                  </a:cubicBezTo>
                  <a:lnTo>
                    <a:pt x="580306" y="4728666"/>
                  </a:lnTo>
                  <a:lnTo>
                    <a:pt x="5057" y="6820750"/>
                  </a:lnTo>
                  <a:cubicBezTo>
                    <a:pt x="5057" y="6820750"/>
                    <a:pt x="1264" y="6833383"/>
                    <a:pt x="0" y="6837173"/>
                  </a:cubicBezTo>
                  <a:lnTo>
                    <a:pt x="26550" y="6837173"/>
                  </a:lnTo>
                  <a:lnTo>
                    <a:pt x="605591" y="4736246"/>
                  </a:lnTo>
                  <a:lnTo>
                    <a:pt x="997519" y="3290990"/>
                  </a:lnTo>
                  <a:cubicBezTo>
                    <a:pt x="1020276" y="3207609"/>
                    <a:pt x="1107512" y="3157076"/>
                    <a:pt x="1190954" y="3179816"/>
                  </a:cubicBezTo>
                  <a:cubicBezTo>
                    <a:pt x="1231411" y="3191186"/>
                    <a:pt x="1265547" y="3216453"/>
                    <a:pt x="1285776" y="3253089"/>
                  </a:cubicBezTo>
                  <a:cubicBezTo>
                    <a:pt x="1307268" y="3289726"/>
                    <a:pt x="1312326" y="3331416"/>
                    <a:pt x="1300947" y="3373106"/>
                  </a:cubicBezTo>
                  <a:lnTo>
                    <a:pt x="1043033" y="4324398"/>
                  </a:lnTo>
                  <a:cubicBezTo>
                    <a:pt x="1016483" y="4421675"/>
                    <a:pt x="1074640" y="4522742"/>
                    <a:pt x="1171990" y="4548009"/>
                  </a:cubicBezTo>
                  <a:cubicBezTo>
                    <a:pt x="1257961" y="4570749"/>
                    <a:pt x="1347725" y="4529059"/>
                    <a:pt x="1385654" y="4448205"/>
                  </a:cubicBezTo>
                  <a:lnTo>
                    <a:pt x="1385654" y="4446942"/>
                  </a:lnTo>
                  <a:lnTo>
                    <a:pt x="1725746" y="3178553"/>
                  </a:lnTo>
                  <a:lnTo>
                    <a:pt x="2545002" y="1263"/>
                  </a:lnTo>
                  <a:cubicBezTo>
                    <a:pt x="2536151" y="0"/>
                    <a:pt x="2527302" y="0"/>
                    <a:pt x="2518452" y="0"/>
                  </a:cubicBezTo>
                  <a:close/>
                </a:path>
              </a:pathLst>
            </a:custGeom>
            <a:solidFill>
              <a:schemeClr val="accent1"/>
            </a:solidFill>
            <a:ln w="126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noProof="0" dirty="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33BC35A-F255-48AA-48B8-D6561A6FAB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59704" y="0"/>
              <a:ext cx="1822122" cy="6871447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EC8DADA-109B-196D-817A-1ACB3E3183CA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2FED455-D30F-6583-EAD1-6FB515A49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80EE198-6127-5DE1-8134-33FE6A8BE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948513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TM11534312">
      <a:dk1>
        <a:srgbClr val="000000"/>
      </a:dk1>
      <a:lt1>
        <a:srgbClr val="FFFFFF"/>
      </a:lt1>
      <a:dk2>
        <a:srgbClr val="D87A1A"/>
      </a:dk2>
      <a:lt2>
        <a:srgbClr val="E7E6E6"/>
      </a:lt2>
      <a:accent1>
        <a:srgbClr val="FFBA00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87882D"/>
      </a:hlink>
      <a:folHlink>
        <a:srgbClr val="7F7F7F"/>
      </a:folHlink>
    </a:clrScheme>
    <a:fontScheme name="Custom 62">
      <a:majorFont>
        <a:latin typeface="Book Antiqua"/>
        <a:ea typeface=""/>
        <a:cs typeface=""/>
      </a:majorFont>
      <a:minorFont>
        <a:latin typeface="Century Gothic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M11534312_Win32_SL_V3" id="{A784F2EB-8377-40E2-878D-F359E4F7734D}" vid="{87F4C17B-0668-4D7F-80F5-6507D8EFBB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C15CCAF-B227-4420-8A82-899C4EC33714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739EAE05-2D90-4440-A098-2E114DBDB5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BB42C3-98F0-4E09-AE96-62EE07CAC5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Theme-CyberSecPro-1</Template>
  <TotalTime>0</TotalTime>
  <Words>1534</Words>
  <Application>Microsoft Office PowerPoint</Application>
  <PresentationFormat>Widescreen</PresentationFormat>
  <Paragraphs>245</Paragraphs>
  <Slides>29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Book Antiqua</vt:lpstr>
      <vt:lpstr>Calibri</vt:lpstr>
      <vt:lpstr>Century Gothic</vt:lpstr>
      <vt:lpstr>Courier New</vt:lpstr>
      <vt:lpstr>Wingdings</vt:lpstr>
      <vt:lpstr>Custom</vt:lpstr>
      <vt:lpstr>Critical Energy Infrastructure Security</vt:lpstr>
      <vt:lpstr>PowerPoint Presentation</vt:lpstr>
      <vt:lpstr>Cybersecurity in Emerging Technologies for the Energy Network  Course Overview</vt:lpstr>
      <vt:lpstr>T2: Common Security Weaknesses and Threat Landscape </vt:lpstr>
      <vt:lpstr>Learning Objectives</vt:lpstr>
      <vt:lpstr>Why Risk Is Hard in Energy</vt:lpstr>
      <vt:lpstr>Threat vs Vulnerability vs Risk (Definitions)</vt:lpstr>
      <vt:lpstr>CEI Threat Taxonomy</vt:lpstr>
      <vt:lpstr>Threat Actors &amp; Motivations</vt:lpstr>
      <vt:lpstr>Attack Surfaces in CEI (Where Attacks Enter)</vt:lpstr>
      <vt:lpstr>Typical Attack Paths: IT → OT</vt:lpstr>
      <vt:lpstr>Energy-Specific High-Value Targets</vt:lpstr>
      <vt:lpstr>Vulnerabilities: Why OT/ICS Is Different</vt:lpstr>
      <vt:lpstr>Common OT Vulnerability Classes</vt:lpstr>
      <vt:lpstr>Vulnerabilities in the Supply Chain</vt:lpstr>
      <vt:lpstr>Human Factors in Energy Risk</vt:lpstr>
      <vt:lpstr>Risk Assessment Goals in CEI</vt:lpstr>
      <vt:lpstr>Risk Assessment Workflow (CEI-friendly)</vt:lpstr>
      <vt:lpstr>Step 1: Scoping &amp; Boundaries</vt:lpstr>
      <vt:lpstr>Step 2: Asset &amp; Function Criticality</vt:lpstr>
      <vt:lpstr>Step 3: Threat Modelling for CEI</vt:lpstr>
      <vt:lpstr>Step 4: Likelihood Estimation (Practical)</vt:lpstr>
      <vt:lpstr>Step 5: Impact Estimation (CEI impact dimensions)</vt:lpstr>
      <vt:lpstr>Risk Matrix (Use Carefully)</vt:lpstr>
      <vt:lpstr>Risk Treatment Options</vt:lpstr>
      <vt:lpstr>Controls: Examples for CEI (Mapped to Threats)</vt:lpstr>
      <vt:lpstr>Output: Risk Register (What You Deliver)</vt:lpstr>
      <vt:lpstr>Wrap-up &amp; Bridge to Topic 3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CyberSecPro Training Presentation Template</dc:title>
  <dc:subject>CyberSecPro Modules</dc:subject>
  <dc:creator/>
  <lastModifiedBy/>
  <revision>1</revision>
  <dcterms:created xsi:type="dcterms:W3CDTF">2023-07-18T15:28:54.0000000Z</dcterms:created>
  <dcterms:modified xsi:type="dcterms:W3CDTF">2026-01-05T16:30:31.0000000Z</dcterms:modified>
  <version>Ver-1</version>
  <keywords>, docId:2C5387568A85464690CA6AA52B64D72D</keywords>
</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