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38"/>
  </p:notesMasterIdLst>
  <p:handoutMasterIdLst>
    <p:handoutMasterId r:id="rId39"/>
  </p:handoutMasterIdLst>
  <p:sldIdLst>
    <p:sldId id="376" r:id="rId5"/>
    <p:sldId id="407" r:id="rId6"/>
    <p:sldId id="388" r:id="rId7"/>
    <p:sldId id="503" r:id="rId8"/>
    <p:sldId id="409" r:id="rId9"/>
    <p:sldId id="481" r:id="rId10"/>
    <p:sldId id="505" r:id="rId11"/>
    <p:sldId id="538" r:id="rId12"/>
    <p:sldId id="506" r:id="rId13"/>
    <p:sldId id="507" r:id="rId14"/>
    <p:sldId id="508" r:id="rId15"/>
    <p:sldId id="509" r:id="rId16"/>
    <p:sldId id="539" r:id="rId17"/>
    <p:sldId id="529" r:id="rId18"/>
    <p:sldId id="528" r:id="rId19"/>
    <p:sldId id="530" r:id="rId20"/>
    <p:sldId id="510" r:id="rId21"/>
    <p:sldId id="531" r:id="rId22"/>
    <p:sldId id="511" r:id="rId23"/>
    <p:sldId id="540" r:id="rId24"/>
    <p:sldId id="532" r:id="rId25"/>
    <p:sldId id="541" r:id="rId26"/>
    <p:sldId id="533" r:id="rId27"/>
    <p:sldId id="534" r:id="rId28"/>
    <p:sldId id="542" r:id="rId29"/>
    <p:sldId id="512" r:id="rId30"/>
    <p:sldId id="535" r:id="rId31"/>
    <p:sldId id="536" r:id="rId32"/>
    <p:sldId id="537" r:id="rId33"/>
    <p:sldId id="513" r:id="rId34"/>
    <p:sldId id="514" r:id="rId35"/>
    <p:sldId id="527" r:id="rId36"/>
    <p:sldId id="387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4" name="Author" initials="A" lastIdx="0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7120"/>
    <a:srgbClr val="FFBA00"/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026" autoAdjust="0"/>
    <p:restoredTop sz="81840" autoAdjust="0"/>
  </p:normalViewPr>
  <p:slideViewPr>
    <p:cSldViewPr snapToGrid="0" showGuides="1">
      <p:cViewPr>
        <p:scale>
          <a:sx n="66" d="100"/>
          <a:sy n="66" d="100"/>
        </p:scale>
        <p:origin x="332" y="141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A3AA99-0E41-4235-9364-7D689D221C2C}" type="doc">
      <dgm:prSet loTypeId="urn:microsoft.com/office/officeart/2005/8/layout/pyramid1" loCatId="pyramid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D98B50E7-387C-476F-B232-74DBF81C1356}">
      <dgm:prSet phldrT="[Text]" phldr="0"/>
      <dgm:spPr/>
      <dgm:t>
        <a:bodyPr/>
        <a:lstStyle/>
        <a:p>
          <a:r>
            <a:rPr lang="en-GB" b="1">
              <a:solidFill>
                <a:schemeClr val="bg1"/>
              </a:solidFill>
            </a:rPr>
            <a:t>Nation-States / APTs</a:t>
          </a:r>
          <a:br>
            <a:rPr lang="en-GB" b="1">
              <a:solidFill>
                <a:schemeClr val="bg1"/>
              </a:solidFill>
            </a:rPr>
          </a:br>
          <a:r>
            <a:rPr lang="en-GB" b="0">
              <a:solidFill>
                <a:schemeClr val="bg1"/>
              </a:solidFill>
            </a:rPr>
            <a:t>High capability, strategic goals</a:t>
          </a:r>
          <a:endParaRPr lang="en-GB" b="0" dirty="0">
            <a:solidFill>
              <a:schemeClr val="bg1"/>
            </a:solidFill>
          </a:endParaRPr>
        </a:p>
      </dgm:t>
    </dgm:pt>
    <dgm:pt modelId="{DE477803-0516-45A6-8C32-E374247E929F}" type="parTrans" cxnId="{BDCC3F38-6E8D-4C1B-8425-23E5697E450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7C2DB354-F916-431F-9F61-4ED288905997}" type="sibTrans" cxnId="{BDCC3F38-6E8D-4C1B-8425-23E5697E450C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6ADEBBAC-BC44-43CF-81F0-DF2B80457AC7}">
      <dgm:prSet phldrT="[Text]" phldr="0"/>
      <dgm:spPr/>
      <dgm:t>
        <a:bodyPr/>
        <a:lstStyle/>
        <a:p>
          <a:r>
            <a:rPr lang="en-GB" b="1">
              <a:solidFill>
                <a:schemeClr val="bg1"/>
              </a:solidFill>
            </a:rPr>
            <a:t>Organised Cybercrime</a:t>
          </a:r>
          <a:br>
            <a:rPr lang="en-GB" b="1">
              <a:solidFill>
                <a:schemeClr val="bg1"/>
              </a:solidFill>
            </a:rPr>
          </a:br>
          <a:r>
            <a:rPr lang="en-GB" b="0">
              <a:solidFill>
                <a:schemeClr val="bg1"/>
              </a:solidFill>
            </a:rPr>
            <a:t>Profit-driven, Ransomware, supply chain abuse</a:t>
          </a:r>
          <a:endParaRPr lang="en-GB" b="1" dirty="0">
            <a:solidFill>
              <a:schemeClr val="bg1"/>
            </a:solidFill>
          </a:endParaRPr>
        </a:p>
      </dgm:t>
    </dgm:pt>
    <dgm:pt modelId="{D99AA521-16CA-4ECD-97F6-FA8E0E6CC45A}" type="parTrans" cxnId="{3F4745FC-7EA5-478D-B416-F9CC80ED38A7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538C0DE9-8D43-4A8F-B3B2-6B1735D343C5}" type="sibTrans" cxnId="{3F4745FC-7EA5-478D-B416-F9CC80ED38A7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D8EB4E3E-C719-44FF-A43C-261866CE9D7D}">
      <dgm:prSet phldrT="[Text]" phldr="0"/>
      <dgm:spPr/>
      <dgm:t>
        <a:bodyPr/>
        <a:lstStyle/>
        <a:p>
          <a:r>
            <a:rPr lang="en-GB" b="1">
              <a:solidFill>
                <a:schemeClr val="bg1"/>
              </a:solidFill>
            </a:rPr>
            <a:t>Insiders / Script Kiddies / Opportunistic Attackers</a:t>
          </a:r>
          <a:br>
            <a:rPr lang="en-GB" b="1">
              <a:solidFill>
                <a:schemeClr val="bg1"/>
              </a:solidFill>
            </a:rPr>
          </a:br>
          <a:r>
            <a:rPr lang="en-GB" b="0">
              <a:solidFill>
                <a:schemeClr val="bg1"/>
              </a:solidFill>
            </a:rPr>
            <a:t>Lower capability, higher volume, human-factor exploitation</a:t>
          </a:r>
          <a:endParaRPr lang="en-GB" b="1" dirty="0">
            <a:solidFill>
              <a:schemeClr val="bg1"/>
            </a:solidFill>
          </a:endParaRPr>
        </a:p>
      </dgm:t>
    </dgm:pt>
    <dgm:pt modelId="{0C0B115E-EF14-4E1F-9DBF-6DD50AAA8A0F}" type="parTrans" cxnId="{77F32869-ADB5-4791-8FCC-8EA701DB96F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85B3F3F5-B880-4D96-9E92-411E878A4D0F}" type="sibTrans" cxnId="{77F32869-ADB5-4791-8FCC-8EA701DB96FF}">
      <dgm:prSet/>
      <dgm:spPr/>
      <dgm:t>
        <a:bodyPr/>
        <a:lstStyle/>
        <a:p>
          <a:endParaRPr lang="en-GB">
            <a:solidFill>
              <a:schemeClr val="bg1"/>
            </a:solidFill>
          </a:endParaRPr>
        </a:p>
      </dgm:t>
    </dgm:pt>
    <dgm:pt modelId="{ED9A9275-AFE4-4346-9E25-7DFAA2CFFA93}" type="pres">
      <dgm:prSet presAssocID="{2FA3AA99-0E41-4235-9364-7D689D221C2C}" presName="Name0" presStyleCnt="0">
        <dgm:presLayoutVars>
          <dgm:dir/>
          <dgm:animLvl val="lvl"/>
          <dgm:resizeHandles val="exact"/>
        </dgm:presLayoutVars>
      </dgm:prSet>
      <dgm:spPr/>
    </dgm:pt>
    <dgm:pt modelId="{C054D979-9276-4D03-85F9-073E732355A1}" type="pres">
      <dgm:prSet presAssocID="{D98B50E7-387C-476F-B232-74DBF81C1356}" presName="Name8" presStyleCnt="0"/>
      <dgm:spPr/>
    </dgm:pt>
    <dgm:pt modelId="{B4B86468-1848-4422-BA88-41C43DDB0DB4}" type="pres">
      <dgm:prSet presAssocID="{D98B50E7-387C-476F-B232-74DBF81C1356}" presName="level" presStyleLbl="node1" presStyleIdx="0" presStyleCnt="3">
        <dgm:presLayoutVars>
          <dgm:chMax val="1"/>
          <dgm:bulletEnabled val="1"/>
        </dgm:presLayoutVars>
      </dgm:prSet>
      <dgm:spPr/>
    </dgm:pt>
    <dgm:pt modelId="{DAF1B137-C92F-4C11-830A-E219A658475B}" type="pres">
      <dgm:prSet presAssocID="{D98B50E7-387C-476F-B232-74DBF81C1356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DDED3B6-8755-44F0-B264-548261DB4D34}" type="pres">
      <dgm:prSet presAssocID="{6ADEBBAC-BC44-43CF-81F0-DF2B80457AC7}" presName="Name8" presStyleCnt="0"/>
      <dgm:spPr/>
    </dgm:pt>
    <dgm:pt modelId="{56480D28-03E2-4CB4-B16D-DE0BA1C71BB0}" type="pres">
      <dgm:prSet presAssocID="{6ADEBBAC-BC44-43CF-81F0-DF2B80457AC7}" presName="level" presStyleLbl="node1" presStyleIdx="1" presStyleCnt="3">
        <dgm:presLayoutVars>
          <dgm:chMax val="1"/>
          <dgm:bulletEnabled val="1"/>
        </dgm:presLayoutVars>
      </dgm:prSet>
      <dgm:spPr/>
    </dgm:pt>
    <dgm:pt modelId="{6840C7E9-5BD7-48B2-8A6D-9B693D25344B}" type="pres">
      <dgm:prSet presAssocID="{6ADEBBAC-BC44-43CF-81F0-DF2B80457AC7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A77FF1D2-DFCE-4B07-B12A-DD8BB1AE0F5F}" type="pres">
      <dgm:prSet presAssocID="{D8EB4E3E-C719-44FF-A43C-261866CE9D7D}" presName="Name8" presStyleCnt="0"/>
      <dgm:spPr/>
    </dgm:pt>
    <dgm:pt modelId="{CAC6CB7E-2629-4C72-A3F7-03B9717A8EAB}" type="pres">
      <dgm:prSet presAssocID="{D8EB4E3E-C719-44FF-A43C-261866CE9D7D}" presName="level" presStyleLbl="node1" presStyleIdx="2" presStyleCnt="3">
        <dgm:presLayoutVars>
          <dgm:chMax val="1"/>
          <dgm:bulletEnabled val="1"/>
        </dgm:presLayoutVars>
      </dgm:prSet>
      <dgm:spPr/>
    </dgm:pt>
    <dgm:pt modelId="{E36C5E40-F411-4FC2-9D88-7DAFAF69F9F2}" type="pres">
      <dgm:prSet presAssocID="{D8EB4E3E-C719-44FF-A43C-261866CE9D7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49C1B40A-81DB-44C2-AB46-EA7DDEEB8239}" type="presOf" srcId="{D98B50E7-387C-476F-B232-74DBF81C1356}" destId="{DAF1B137-C92F-4C11-830A-E219A658475B}" srcOrd="1" destOrd="0" presId="urn:microsoft.com/office/officeart/2005/8/layout/pyramid1"/>
    <dgm:cxn modelId="{BDCC3F38-6E8D-4C1B-8425-23E5697E450C}" srcId="{2FA3AA99-0E41-4235-9364-7D689D221C2C}" destId="{D98B50E7-387C-476F-B232-74DBF81C1356}" srcOrd="0" destOrd="0" parTransId="{DE477803-0516-45A6-8C32-E374247E929F}" sibTransId="{7C2DB354-F916-431F-9F61-4ED288905997}"/>
    <dgm:cxn modelId="{77F32869-ADB5-4791-8FCC-8EA701DB96FF}" srcId="{2FA3AA99-0E41-4235-9364-7D689D221C2C}" destId="{D8EB4E3E-C719-44FF-A43C-261866CE9D7D}" srcOrd="2" destOrd="0" parTransId="{0C0B115E-EF14-4E1F-9DBF-6DD50AAA8A0F}" sibTransId="{85B3F3F5-B880-4D96-9E92-411E878A4D0F}"/>
    <dgm:cxn modelId="{1D08AB6C-4780-4C14-B7D1-43DD686626C8}" type="presOf" srcId="{6ADEBBAC-BC44-43CF-81F0-DF2B80457AC7}" destId="{56480D28-03E2-4CB4-B16D-DE0BA1C71BB0}" srcOrd="0" destOrd="0" presId="urn:microsoft.com/office/officeart/2005/8/layout/pyramid1"/>
    <dgm:cxn modelId="{6F87A54E-8C72-4572-8525-D5ACCE35F427}" type="presOf" srcId="{D98B50E7-387C-476F-B232-74DBF81C1356}" destId="{B4B86468-1848-4422-BA88-41C43DDB0DB4}" srcOrd="0" destOrd="0" presId="urn:microsoft.com/office/officeart/2005/8/layout/pyramid1"/>
    <dgm:cxn modelId="{3726E374-60F3-4994-98EE-DFDAB3D6E658}" type="presOf" srcId="{2FA3AA99-0E41-4235-9364-7D689D221C2C}" destId="{ED9A9275-AFE4-4346-9E25-7DFAA2CFFA93}" srcOrd="0" destOrd="0" presId="urn:microsoft.com/office/officeart/2005/8/layout/pyramid1"/>
    <dgm:cxn modelId="{D9B155A4-8E0D-47AD-8BC7-FF572E7A2B06}" type="presOf" srcId="{D8EB4E3E-C719-44FF-A43C-261866CE9D7D}" destId="{E36C5E40-F411-4FC2-9D88-7DAFAF69F9F2}" srcOrd="1" destOrd="0" presId="urn:microsoft.com/office/officeart/2005/8/layout/pyramid1"/>
    <dgm:cxn modelId="{FBC256DE-0C91-4515-AA0C-F94F8B38FBD0}" type="presOf" srcId="{6ADEBBAC-BC44-43CF-81F0-DF2B80457AC7}" destId="{6840C7E9-5BD7-48B2-8A6D-9B693D25344B}" srcOrd="1" destOrd="0" presId="urn:microsoft.com/office/officeart/2005/8/layout/pyramid1"/>
    <dgm:cxn modelId="{1F8324E1-A891-47B5-87FB-75FCA0694801}" type="presOf" srcId="{D8EB4E3E-C719-44FF-A43C-261866CE9D7D}" destId="{CAC6CB7E-2629-4C72-A3F7-03B9717A8EAB}" srcOrd="0" destOrd="0" presId="urn:microsoft.com/office/officeart/2005/8/layout/pyramid1"/>
    <dgm:cxn modelId="{3F4745FC-7EA5-478D-B416-F9CC80ED38A7}" srcId="{2FA3AA99-0E41-4235-9364-7D689D221C2C}" destId="{6ADEBBAC-BC44-43CF-81F0-DF2B80457AC7}" srcOrd="1" destOrd="0" parTransId="{D99AA521-16CA-4ECD-97F6-FA8E0E6CC45A}" sibTransId="{538C0DE9-8D43-4A8F-B3B2-6B1735D343C5}"/>
    <dgm:cxn modelId="{8BB6D0DA-4293-4AE8-8200-0E3BE7BD881D}" type="presParOf" srcId="{ED9A9275-AFE4-4346-9E25-7DFAA2CFFA93}" destId="{C054D979-9276-4D03-85F9-073E732355A1}" srcOrd="0" destOrd="0" presId="urn:microsoft.com/office/officeart/2005/8/layout/pyramid1"/>
    <dgm:cxn modelId="{5E341751-E1DB-41DC-AFE2-CC6D297FAADB}" type="presParOf" srcId="{C054D979-9276-4D03-85F9-073E732355A1}" destId="{B4B86468-1848-4422-BA88-41C43DDB0DB4}" srcOrd="0" destOrd="0" presId="urn:microsoft.com/office/officeart/2005/8/layout/pyramid1"/>
    <dgm:cxn modelId="{14E864BD-5D02-475F-97CC-4D9A9DF24F16}" type="presParOf" srcId="{C054D979-9276-4D03-85F9-073E732355A1}" destId="{DAF1B137-C92F-4C11-830A-E219A658475B}" srcOrd="1" destOrd="0" presId="urn:microsoft.com/office/officeart/2005/8/layout/pyramid1"/>
    <dgm:cxn modelId="{4FF9771E-434B-4309-BF64-BFEA94EE7526}" type="presParOf" srcId="{ED9A9275-AFE4-4346-9E25-7DFAA2CFFA93}" destId="{CDDED3B6-8755-44F0-B264-548261DB4D34}" srcOrd="1" destOrd="0" presId="urn:microsoft.com/office/officeart/2005/8/layout/pyramid1"/>
    <dgm:cxn modelId="{5C4E5116-F590-4A2F-BE81-71F3D607773E}" type="presParOf" srcId="{CDDED3B6-8755-44F0-B264-548261DB4D34}" destId="{56480D28-03E2-4CB4-B16D-DE0BA1C71BB0}" srcOrd="0" destOrd="0" presId="urn:microsoft.com/office/officeart/2005/8/layout/pyramid1"/>
    <dgm:cxn modelId="{08F6DC83-9185-43B1-836F-C5C1B5EBC1B4}" type="presParOf" srcId="{CDDED3B6-8755-44F0-B264-548261DB4D34}" destId="{6840C7E9-5BD7-48B2-8A6D-9B693D25344B}" srcOrd="1" destOrd="0" presId="urn:microsoft.com/office/officeart/2005/8/layout/pyramid1"/>
    <dgm:cxn modelId="{1731EFC7-759D-494E-B810-37315A09C191}" type="presParOf" srcId="{ED9A9275-AFE4-4346-9E25-7DFAA2CFFA93}" destId="{A77FF1D2-DFCE-4B07-B12A-DD8BB1AE0F5F}" srcOrd="2" destOrd="0" presId="urn:microsoft.com/office/officeart/2005/8/layout/pyramid1"/>
    <dgm:cxn modelId="{1CE1A84D-80A0-44A4-9D1C-98D935DFA5DB}" type="presParOf" srcId="{A77FF1D2-DFCE-4B07-B12A-DD8BB1AE0F5F}" destId="{CAC6CB7E-2629-4C72-A3F7-03B9717A8EAB}" srcOrd="0" destOrd="0" presId="urn:microsoft.com/office/officeart/2005/8/layout/pyramid1"/>
    <dgm:cxn modelId="{9DE65ECF-808A-40C0-A662-EF2AC7136FEE}" type="presParOf" srcId="{A77FF1D2-DFCE-4B07-B12A-DD8BB1AE0F5F}" destId="{E36C5E40-F411-4FC2-9D88-7DAFAF69F9F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EA9216-1EB9-4B12-87CC-B47DB38BDFEC}" type="doc">
      <dgm:prSet loTypeId="urn:microsoft.com/office/officeart/2005/8/layout/bProcess3" loCatId="process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6D96B972-0F35-4B1C-BAF4-088834BBC528}">
      <dgm:prSet phldrT="[Text]" phldr="0"/>
      <dgm:spPr/>
      <dgm:t>
        <a:bodyPr/>
        <a:lstStyle/>
        <a:p>
          <a:r>
            <a:rPr lang="en-GB" b="1" dirty="0"/>
            <a:t>1. Reconnaissance</a:t>
          </a:r>
          <a:br>
            <a:rPr lang="en-GB" b="1" dirty="0"/>
          </a:br>
          <a:r>
            <a:rPr lang="en-GB" b="0" dirty="0"/>
            <a:t>Target profiling</a:t>
          </a:r>
          <a:br>
            <a:rPr lang="en-GB" b="0" dirty="0"/>
          </a:br>
          <a:r>
            <a:rPr lang="en-GB" b="0" dirty="0"/>
            <a:t>OSINT collection</a:t>
          </a:r>
          <a:br>
            <a:rPr lang="en-GB" b="0" dirty="0"/>
          </a:br>
          <a:r>
            <a:rPr lang="en-GB" b="0" dirty="0"/>
            <a:t>Attack planning</a:t>
          </a:r>
        </a:p>
      </dgm:t>
    </dgm:pt>
    <dgm:pt modelId="{D50BBB2C-23C8-4A8B-8CCB-25429050398E}" type="parTrans" cxnId="{8FBE53FF-B93A-49F2-ACFD-3A7E1CE493CF}">
      <dgm:prSet/>
      <dgm:spPr/>
      <dgm:t>
        <a:bodyPr/>
        <a:lstStyle/>
        <a:p>
          <a:endParaRPr lang="en-GB"/>
        </a:p>
      </dgm:t>
    </dgm:pt>
    <dgm:pt modelId="{B8BB8F8A-820B-4507-9770-049D3D0E8608}" type="sibTrans" cxnId="{8FBE53FF-B93A-49F2-ACFD-3A7E1CE493CF}">
      <dgm:prSet/>
      <dgm:spPr/>
      <dgm:t>
        <a:bodyPr/>
        <a:lstStyle/>
        <a:p>
          <a:endParaRPr lang="en-GB"/>
        </a:p>
      </dgm:t>
    </dgm:pt>
    <dgm:pt modelId="{64194BB8-5F3C-4F80-985A-4D084A7F40FB}">
      <dgm:prSet phldrT="[Text]" phldr="0"/>
      <dgm:spPr/>
      <dgm:t>
        <a:bodyPr/>
        <a:lstStyle/>
        <a:p>
          <a:r>
            <a:rPr lang="en-GB" b="1" dirty="0"/>
            <a:t>2. Initial Access</a:t>
          </a:r>
          <a:br>
            <a:rPr lang="en-GB" b="1" dirty="0"/>
          </a:br>
          <a:r>
            <a:rPr lang="en-GB" b="0" dirty="0"/>
            <a:t>Phishing</a:t>
          </a:r>
          <a:br>
            <a:rPr lang="en-GB" b="0" dirty="0"/>
          </a:br>
          <a:r>
            <a:rPr lang="en-GB" b="0" dirty="0"/>
            <a:t>Exploits</a:t>
          </a:r>
          <a:br>
            <a:rPr lang="en-GB" b="0" dirty="0"/>
          </a:br>
          <a:r>
            <a:rPr lang="en-GB" b="0" dirty="0"/>
            <a:t>Credential abuse</a:t>
          </a:r>
          <a:endParaRPr lang="en-GB" b="1" dirty="0"/>
        </a:p>
      </dgm:t>
    </dgm:pt>
    <dgm:pt modelId="{E8E918DB-A437-4CC0-9857-53BB41E76B7A}" type="parTrans" cxnId="{F4D5D41A-FB66-4DB7-A4FB-A3218CAFBE4E}">
      <dgm:prSet/>
      <dgm:spPr/>
      <dgm:t>
        <a:bodyPr/>
        <a:lstStyle/>
        <a:p>
          <a:endParaRPr lang="en-GB"/>
        </a:p>
      </dgm:t>
    </dgm:pt>
    <dgm:pt modelId="{116E484B-9A65-47B6-A89D-6A9307ACD5B2}" type="sibTrans" cxnId="{F4D5D41A-FB66-4DB7-A4FB-A3218CAFBE4E}">
      <dgm:prSet/>
      <dgm:spPr/>
      <dgm:t>
        <a:bodyPr/>
        <a:lstStyle/>
        <a:p>
          <a:endParaRPr lang="en-GB"/>
        </a:p>
      </dgm:t>
    </dgm:pt>
    <dgm:pt modelId="{26A5CD47-DDD3-4916-9042-CD425E845898}">
      <dgm:prSet phldrT="[Text]" phldr="0"/>
      <dgm:spPr/>
      <dgm:t>
        <a:bodyPr/>
        <a:lstStyle/>
        <a:p>
          <a:r>
            <a:rPr lang="en-GB" b="1" dirty="0"/>
            <a:t>7. Maintain Access</a:t>
          </a:r>
          <a:br>
            <a:rPr lang="en-GB" b="1" dirty="0"/>
          </a:br>
          <a:r>
            <a:rPr lang="en-GB" b="0" dirty="0"/>
            <a:t>Re-entry paths</a:t>
          </a:r>
          <a:br>
            <a:rPr lang="en-GB" b="0" dirty="0"/>
          </a:br>
          <a:r>
            <a:rPr lang="en-GB" b="0" dirty="0"/>
            <a:t>Cover tracks</a:t>
          </a:r>
          <a:br>
            <a:rPr lang="en-GB" b="0" dirty="0"/>
          </a:br>
          <a:r>
            <a:rPr lang="en-GB" b="0" dirty="0"/>
            <a:t>Long-term presence</a:t>
          </a:r>
          <a:endParaRPr lang="en-GB" b="1" dirty="0"/>
        </a:p>
      </dgm:t>
    </dgm:pt>
    <dgm:pt modelId="{A4AA24E3-44CC-4380-8C61-F1D153987DFB}" type="parTrans" cxnId="{2762DEE6-9DEE-4389-BD7E-249A825BFAC9}">
      <dgm:prSet/>
      <dgm:spPr/>
      <dgm:t>
        <a:bodyPr/>
        <a:lstStyle/>
        <a:p>
          <a:endParaRPr lang="en-GB"/>
        </a:p>
      </dgm:t>
    </dgm:pt>
    <dgm:pt modelId="{F787371B-DC21-4FB0-9560-A412035C7BC7}" type="sibTrans" cxnId="{2762DEE6-9DEE-4389-BD7E-249A825BFAC9}">
      <dgm:prSet/>
      <dgm:spPr/>
      <dgm:t>
        <a:bodyPr/>
        <a:lstStyle/>
        <a:p>
          <a:endParaRPr lang="en-GB"/>
        </a:p>
      </dgm:t>
    </dgm:pt>
    <dgm:pt modelId="{23580B54-DAC2-41DE-A86C-40724509A2C4}">
      <dgm:prSet phldrT="[Text]" phldr="0"/>
      <dgm:spPr/>
      <dgm:t>
        <a:bodyPr/>
        <a:lstStyle/>
        <a:p>
          <a:r>
            <a:rPr lang="en-GB" b="1" dirty="0"/>
            <a:t>3. Persistence</a:t>
          </a:r>
          <a:br>
            <a:rPr lang="en-GB" b="1" dirty="0"/>
          </a:br>
          <a:r>
            <a:rPr lang="en-GB" b="0" dirty="0"/>
            <a:t>Backdoors</a:t>
          </a:r>
          <a:br>
            <a:rPr lang="en-GB" b="0" dirty="0"/>
          </a:br>
          <a:r>
            <a:rPr lang="en-GB" b="0" dirty="0"/>
            <a:t>Scheduled tasks</a:t>
          </a:r>
          <a:br>
            <a:rPr lang="en-GB" b="0" dirty="0"/>
          </a:br>
          <a:r>
            <a:rPr lang="en-GB" b="0" dirty="0"/>
            <a:t>Privilege footholds</a:t>
          </a:r>
          <a:endParaRPr lang="en-GB" b="1" dirty="0"/>
        </a:p>
      </dgm:t>
    </dgm:pt>
    <dgm:pt modelId="{931CE6FD-FC92-4726-B20C-E6C13DA9CF18}" type="parTrans" cxnId="{DF0B2379-0DA4-4837-937E-F0A56C9B04AB}">
      <dgm:prSet/>
      <dgm:spPr/>
      <dgm:t>
        <a:bodyPr/>
        <a:lstStyle/>
        <a:p>
          <a:endParaRPr lang="en-GB"/>
        </a:p>
      </dgm:t>
    </dgm:pt>
    <dgm:pt modelId="{D63B359E-9510-4256-B1EB-94D2DD2C7702}" type="sibTrans" cxnId="{DF0B2379-0DA4-4837-937E-F0A56C9B04AB}">
      <dgm:prSet/>
      <dgm:spPr/>
      <dgm:t>
        <a:bodyPr/>
        <a:lstStyle/>
        <a:p>
          <a:endParaRPr lang="en-GB"/>
        </a:p>
      </dgm:t>
    </dgm:pt>
    <dgm:pt modelId="{24F820E2-09E5-4A39-A592-8747435CA28E}">
      <dgm:prSet phldrT="[Text]" phldr="0"/>
      <dgm:spPr/>
      <dgm:t>
        <a:bodyPr/>
        <a:lstStyle/>
        <a:p>
          <a:r>
            <a:rPr lang="en-GB" b="1" dirty="0"/>
            <a:t>4. Lateral Movement</a:t>
          </a:r>
          <a:br>
            <a:rPr lang="en-GB" b="1" dirty="0"/>
          </a:br>
          <a:r>
            <a:rPr lang="en-GB" b="0" dirty="0"/>
            <a:t>Pivoting</a:t>
          </a:r>
          <a:br>
            <a:rPr lang="en-GB" b="0" dirty="0"/>
          </a:br>
          <a:r>
            <a:rPr lang="en-GB" b="0" dirty="0"/>
            <a:t>Internal discovery</a:t>
          </a:r>
          <a:br>
            <a:rPr lang="en-GB" b="0" dirty="0"/>
          </a:br>
          <a:r>
            <a:rPr lang="en-GB" b="0" dirty="0"/>
            <a:t>Privilege escalation</a:t>
          </a:r>
          <a:endParaRPr lang="en-GB" b="1" dirty="0"/>
        </a:p>
      </dgm:t>
    </dgm:pt>
    <dgm:pt modelId="{61ED5F16-2090-4EAD-B9B6-0D090C5F14A1}" type="parTrans" cxnId="{DFD84E66-1F8D-4AA2-9CAE-8FE03A0B8F4C}">
      <dgm:prSet/>
      <dgm:spPr/>
      <dgm:t>
        <a:bodyPr/>
        <a:lstStyle/>
        <a:p>
          <a:endParaRPr lang="en-GB"/>
        </a:p>
      </dgm:t>
    </dgm:pt>
    <dgm:pt modelId="{5A7F86F2-2086-4195-90C9-74F1421C7F84}" type="sibTrans" cxnId="{DFD84E66-1F8D-4AA2-9CAE-8FE03A0B8F4C}">
      <dgm:prSet/>
      <dgm:spPr/>
      <dgm:t>
        <a:bodyPr/>
        <a:lstStyle/>
        <a:p>
          <a:endParaRPr lang="en-GB"/>
        </a:p>
      </dgm:t>
    </dgm:pt>
    <dgm:pt modelId="{5E8C96A9-5CB3-4DC6-A30B-FC80A855F4CE}">
      <dgm:prSet phldrT="[Text]" phldr="0"/>
      <dgm:spPr/>
      <dgm:t>
        <a:bodyPr/>
        <a:lstStyle/>
        <a:p>
          <a:r>
            <a:rPr lang="en-GB" b="1" dirty="0"/>
            <a:t>5. Command and Control</a:t>
          </a:r>
          <a:br>
            <a:rPr lang="en-GB" b="1" dirty="0"/>
          </a:br>
          <a:r>
            <a:rPr lang="en-GB" b="0" dirty="0"/>
            <a:t>Remote control</a:t>
          </a:r>
          <a:br>
            <a:rPr lang="en-GB" b="0" dirty="0"/>
          </a:br>
          <a:r>
            <a:rPr lang="en-GB" b="0" dirty="0"/>
            <a:t>Beaconing</a:t>
          </a:r>
          <a:br>
            <a:rPr lang="en-GB" b="0" dirty="0"/>
          </a:br>
          <a:r>
            <a:rPr lang="en-GB" b="0" dirty="0"/>
            <a:t>Stealth channels</a:t>
          </a:r>
        </a:p>
      </dgm:t>
    </dgm:pt>
    <dgm:pt modelId="{EE00F598-6D07-4E43-88CB-3AE451E80DAC}" type="parTrans" cxnId="{D43AA113-604D-481E-BA9D-DE7E98965ACE}">
      <dgm:prSet/>
      <dgm:spPr/>
      <dgm:t>
        <a:bodyPr/>
        <a:lstStyle/>
        <a:p>
          <a:endParaRPr lang="en-GB"/>
        </a:p>
      </dgm:t>
    </dgm:pt>
    <dgm:pt modelId="{186BEC5A-7D9F-4762-AF0F-EFCD5A6133F1}" type="sibTrans" cxnId="{D43AA113-604D-481E-BA9D-DE7E98965ACE}">
      <dgm:prSet/>
      <dgm:spPr/>
      <dgm:t>
        <a:bodyPr/>
        <a:lstStyle/>
        <a:p>
          <a:endParaRPr lang="en-GB"/>
        </a:p>
      </dgm:t>
    </dgm:pt>
    <dgm:pt modelId="{4F2AD490-DE04-4C41-B030-29780EFC8484}">
      <dgm:prSet phldrT="[Text]" phldr="0"/>
      <dgm:spPr/>
      <dgm:t>
        <a:bodyPr/>
        <a:lstStyle/>
        <a:p>
          <a:r>
            <a:rPr lang="en-GB" b="1" dirty="0"/>
            <a:t>6. Actions and Objectives</a:t>
          </a:r>
          <a:br>
            <a:rPr lang="en-GB" b="1" dirty="0"/>
          </a:br>
          <a:r>
            <a:rPr lang="en-GB" b="0" dirty="0"/>
            <a:t>Disruption</a:t>
          </a:r>
          <a:br>
            <a:rPr lang="en-GB" b="0" dirty="0"/>
          </a:br>
          <a:r>
            <a:rPr lang="en-GB" b="0" dirty="0"/>
            <a:t>Exfiltration</a:t>
          </a:r>
          <a:br>
            <a:rPr lang="en-GB" b="0" dirty="0"/>
          </a:br>
          <a:r>
            <a:rPr lang="en-GB" b="0" dirty="0"/>
            <a:t>Manipulation/sabotage</a:t>
          </a:r>
        </a:p>
      </dgm:t>
    </dgm:pt>
    <dgm:pt modelId="{4CEFE008-BA1E-4C1E-A3CF-2CF052DAAFE6}" type="parTrans" cxnId="{EAAAF033-0F80-4804-925A-540F5325D372}">
      <dgm:prSet/>
      <dgm:spPr/>
      <dgm:t>
        <a:bodyPr/>
        <a:lstStyle/>
        <a:p>
          <a:endParaRPr lang="en-GB"/>
        </a:p>
      </dgm:t>
    </dgm:pt>
    <dgm:pt modelId="{A7E87F4E-57DC-4EB5-A071-C244C06A296A}" type="sibTrans" cxnId="{EAAAF033-0F80-4804-925A-540F5325D372}">
      <dgm:prSet/>
      <dgm:spPr/>
      <dgm:t>
        <a:bodyPr/>
        <a:lstStyle/>
        <a:p>
          <a:endParaRPr lang="en-GB"/>
        </a:p>
      </dgm:t>
    </dgm:pt>
    <dgm:pt modelId="{7B307856-B91D-4B68-9897-9BEB33E04BD0}" type="pres">
      <dgm:prSet presAssocID="{F1EA9216-1EB9-4B12-87CC-B47DB38BDFEC}" presName="Name0" presStyleCnt="0">
        <dgm:presLayoutVars>
          <dgm:dir/>
          <dgm:resizeHandles val="exact"/>
        </dgm:presLayoutVars>
      </dgm:prSet>
      <dgm:spPr/>
    </dgm:pt>
    <dgm:pt modelId="{29FB029D-10A4-4176-A2CC-C7F09CCF73EB}" type="pres">
      <dgm:prSet presAssocID="{6D96B972-0F35-4B1C-BAF4-088834BBC528}" presName="node" presStyleLbl="node1" presStyleIdx="0" presStyleCnt="7">
        <dgm:presLayoutVars>
          <dgm:bulletEnabled val="1"/>
        </dgm:presLayoutVars>
      </dgm:prSet>
      <dgm:spPr/>
    </dgm:pt>
    <dgm:pt modelId="{5217E7C7-4F98-4975-9C86-B79BB7F8ED9F}" type="pres">
      <dgm:prSet presAssocID="{B8BB8F8A-820B-4507-9770-049D3D0E8608}" presName="sibTrans" presStyleLbl="sibTrans1D1" presStyleIdx="0" presStyleCnt="6"/>
      <dgm:spPr/>
    </dgm:pt>
    <dgm:pt modelId="{807E33E9-965B-4839-89FC-B5A70FAE9C5B}" type="pres">
      <dgm:prSet presAssocID="{B8BB8F8A-820B-4507-9770-049D3D0E8608}" presName="connectorText" presStyleLbl="sibTrans1D1" presStyleIdx="0" presStyleCnt="6"/>
      <dgm:spPr/>
    </dgm:pt>
    <dgm:pt modelId="{52DF3394-3A66-4AF3-ADE4-D8C4B46D5C20}" type="pres">
      <dgm:prSet presAssocID="{64194BB8-5F3C-4F80-985A-4D084A7F40FB}" presName="node" presStyleLbl="node1" presStyleIdx="1" presStyleCnt="7">
        <dgm:presLayoutVars>
          <dgm:bulletEnabled val="1"/>
        </dgm:presLayoutVars>
      </dgm:prSet>
      <dgm:spPr/>
    </dgm:pt>
    <dgm:pt modelId="{27501694-1E04-4575-9AA9-3196F09483CF}" type="pres">
      <dgm:prSet presAssocID="{116E484B-9A65-47B6-A89D-6A9307ACD5B2}" presName="sibTrans" presStyleLbl="sibTrans1D1" presStyleIdx="1" presStyleCnt="6"/>
      <dgm:spPr/>
    </dgm:pt>
    <dgm:pt modelId="{433D45B9-9648-4338-93A6-34C35C387818}" type="pres">
      <dgm:prSet presAssocID="{116E484B-9A65-47B6-A89D-6A9307ACD5B2}" presName="connectorText" presStyleLbl="sibTrans1D1" presStyleIdx="1" presStyleCnt="6"/>
      <dgm:spPr/>
    </dgm:pt>
    <dgm:pt modelId="{D1FE72ED-1543-4B68-B0AF-7E6ABD2BE4F8}" type="pres">
      <dgm:prSet presAssocID="{23580B54-DAC2-41DE-A86C-40724509A2C4}" presName="node" presStyleLbl="node1" presStyleIdx="2" presStyleCnt="7">
        <dgm:presLayoutVars>
          <dgm:bulletEnabled val="1"/>
        </dgm:presLayoutVars>
      </dgm:prSet>
      <dgm:spPr/>
    </dgm:pt>
    <dgm:pt modelId="{C37AD299-96B7-488B-A045-D135E7FBCA08}" type="pres">
      <dgm:prSet presAssocID="{D63B359E-9510-4256-B1EB-94D2DD2C7702}" presName="sibTrans" presStyleLbl="sibTrans1D1" presStyleIdx="2" presStyleCnt="6"/>
      <dgm:spPr/>
    </dgm:pt>
    <dgm:pt modelId="{C71A859B-9C60-4147-8109-7A8CBF9FCBAA}" type="pres">
      <dgm:prSet presAssocID="{D63B359E-9510-4256-B1EB-94D2DD2C7702}" presName="connectorText" presStyleLbl="sibTrans1D1" presStyleIdx="2" presStyleCnt="6"/>
      <dgm:spPr/>
    </dgm:pt>
    <dgm:pt modelId="{150E2616-A27E-4C76-BB75-60574C299FEE}" type="pres">
      <dgm:prSet presAssocID="{24F820E2-09E5-4A39-A592-8747435CA28E}" presName="node" presStyleLbl="node1" presStyleIdx="3" presStyleCnt="7">
        <dgm:presLayoutVars>
          <dgm:bulletEnabled val="1"/>
        </dgm:presLayoutVars>
      </dgm:prSet>
      <dgm:spPr/>
    </dgm:pt>
    <dgm:pt modelId="{29E100A3-302E-425F-85C4-6C885CA5E5B3}" type="pres">
      <dgm:prSet presAssocID="{5A7F86F2-2086-4195-90C9-74F1421C7F84}" presName="sibTrans" presStyleLbl="sibTrans1D1" presStyleIdx="3" presStyleCnt="6"/>
      <dgm:spPr/>
    </dgm:pt>
    <dgm:pt modelId="{663EB69F-D048-4904-AAB7-9C670CFDD2F0}" type="pres">
      <dgm:prSet presAssocID="{5A7F86F2-2086-4195-90C9-74F1421C7F84}" presName="connectorText" presStyleLbl="sibTrans1D1" presStyleIdx="3" presStyleCnt="6"/>
      <dgm:spPr/>
    </dgm:pt>
    <dgm:pt modelId="{B9904714-596F-4AEA-9C0F-3B660B35E667}" type="pres">
      <dgm:prSet presAssocID="{5E8C96A9-5CB3-4DC6-A30B-FC80A855F4CE}" presName="node" presStyleLbl="node1" presStyleIdx="4" presStyleCnt="7">
        <dgm:presLayoutVars>
          <dgm:bulletEnabled val="1"/>
        </dgm:presLayoutVars>
      </dgm:prSet>
      <dgm:spPr/>
    </dgm:pt>
    <dgm:pt modelId="{EF90A55E-F919-4807-836A-EDD48098D04B}" type="pres">
      <dgm:prSet presAssocID="{186BEC5A-7D9F-4762-AF0F-EFCD5A6133F1}" presName="sibTrans" presStyleLbl="sibTrans1D1" presStyleIdx="4" presStyleCnt="6"/>
      <dgm:spPr/>
    </dgm:pt>
    <dgm:pt modelId="{C3C47BD0-C0F0-4918-B694-164D63CC3382}" type="pres">
      <dgm:prSet presAssocID="{186BEC5A-7D9F-4762-AF0F-EFCD5A6133F1}" presName="connectorText" presStyleLbl="sibTrans1D1" presStyleIdx="4" presStyleCnt="6"/>
      <dgm:spPr/>
    </dgm:pt>
    <dgm:pt modelId="{9C65C15E-2CE2-4F8D-94E0-6EEAC1D34E95}" type="pres">
      <dgm:prSet presAssocID="{4F2AD490-DE04-4C41-B030-29780EFC8484}" presName="node" presStyleLbl="node1" presStyleIdx="5" presStyleCnt="7">
        <dgm:presLayoutVars>
          <dgm:bulletEnabled val="1"/>
        </dgm:presLayoutVars>
      </dgm:prSet>
      <dgm:spPr/>
    </dgm:pt>
    <dgm:pt modelId="{B1FA863E-5F8B-46F9-A754-25EBD26DE9C4}" type="pres">
      <dgm:prSet presAssocID="{A7E87F4E-57DC-4EB5-A071-C244C06A296A}" presName="sibTrans" presStyleLbl="sibTrans1D1" presStyleIdx="5" presStyleCnt="6"/>
      <dgm:spPr/>
    </dgm:pt>
    <dgm:pt modelId="{97ED0D59-EF39-4E37-A122-6523099AE4B3}" type="pres">
      <dgm:prSet presAssocID="{A7E87F4E-57DC-4EB5-A071-C244C06A296A}" presName="connectorText" presStyleLbl="sibTrans1D1" presStyleIdx="5" presStyleCnt="6"/>
      <dgm:spPr/>
    </dgm:pt>
    <dgm:pt modelId="{7F579207-F0E7-4129-A7BC-84BBA3943A7D}" type="pres">
      <dgm:prSet presAssocID="{26A5CD47-DDD3-4916-9042-CD425E845898}" presName="node" presStyleLbl="node1" presStyleIdx="6" presStyleCnt="7">
        <dgm:presLayoutVars>
          <dgm:bulletEnabled val="1"/>
        </dgm:presLayoutVars>
      </dgm:prSet>
      <dgm:spPr/>
    </dgm:pt>
  </dgm:ptLst>
  <dgm:cxnLst>
    <dgm:cxn modelId="{D43AA113-604D-481E-BA9D-DE7E98965ACE}" srcId="{F1EA9216-1EB9-4B12-87CC-B47DB38BDFEC}" destId="{5E8C96A9-5CB3-4DC6-A30B-FC80A855F4CE}" srcOrd="4" destOrd="0" parTransId="{EE00F598-6D07-4E43-88CB-3AE451E80DAC}" sibTransId="{186BEC5A-7D9F-4762-AF0F-EFCD5A6133F1}"/>
    <dgm:cxn modelId="{7C05DC19-5BB7-45D7-8240-DB3AFCD3CC11}" type="presOf" srcId="{F1EA9216-1EB9-4B12-87CC-B47DB38BDFEC}" destId="{7B307856-B91D-4B68-9897-9BEB33E04BD0}" srcOrd="0" destOrd="0" presId="urn:microsoft.com/office/officeart/2005/8/layout/bProcess3"/>
    <dgm:cxn modelId="{F4D5D41A-FB66-4DB7-A4FB-A3218CAFBE4E}" srcId="{F1EA9216-1EB9-4B12-87CC-B47DB38BDFEC}" destId="{64194BB8-5F3C-4F80-985A-4D084A7F40FB}" srcOrd="1" destOrd="0" parTransId="{E8E918DB-A437-4CC0-9857-53BB41E76B7A}" sibTransId="{116E484B-9A65-47B6-A89D-6A9307ACD5B2}"/>
    <dgm:cxn modelId="{ED71A41B-C4DF-48AB-A8F6-23E3817C0DF3}" type="presOf" srcId="{116E484B-9A65-47B6-A89D-6A9307ACD5B2}" destId="{27501694-1E04-4575-9AA9-3196F09483CF}" srcOrd="0" destOrd="0" presId="urn:microsoft.com/office/officeart/2005/8/layout/bProcess3"/>
    <dgm:cxn modelId="{D0C2582B-2BD0-4010-8529-76342BC3B756}" type="presOf" srcId="{6D96B972-0F35-4B1C-BAF4-088834BBC528}" destId="{29FB029D-10A4-4176-A2CC-C7F09CCF73EB}" srcOrd="0" destOrd="0" presId="urn:microsoft.com/office/officeart/2005/8/layout/bProcess3"/>
    <dgm:cxn modelId="{EAAAF033-0F80-4804-925A-540F5325D372}" srcId="{F1EA9216-1EB9-4B12-87CC-B47DB38BDFEC}" destId="{4F2AD490-DE04-4C41-B030-29780EFC8484}" srcOrd="5" destOrd="0" parTransId="{4CEFE008-BA1E-4C1E-A3CF-2CF052DAAFE6}" sibTransId="{A7E87F4E-57DC-4EB5-A071-C244C06A296A}"/>
    <dgm:cxn modelId="{59976963-F360-4D10-BD26-F5CA98334B52}" type="presOf" srcId="{64194BB8-5F3C-4F80-985A-4D084A7F40FB}" destId="{52DF3394-3A66-4AF3-ADE4-D8C4B46D5C20}" srcOrd="0" destOrd="0" presId="urn:microsoft.com/office/officeart/2005/8/layout/bProcess3"/>
    <dgm:cxn modelId="{B86FFE63-532E-41AF-B2AC-ADED43FF27DB}" type="presOf" srcId="{A7E87F4E-57DC-4EB5-A071-C244C06A296A}" destId="{97ED0D59-EF39-4E37-A122-6523099AE4B3}" srcOrd="1" destOrd="0" presId="urn:microsoft.com/office/officeart/2005/8/layout/bProcess3"/>
    <dgm:cxn modelId="{DFD84E66-1F8D-4AA2-9CAE-8FE03A0B8F4C}" srcId="{F1EA9216-1EB9-4B12-87CC-B47DB38BDFEC}" destId="{24F820E2-09E5-4A39-A592-8747435CA28E}" srcOrd="3" destOrd="0" parTransId="{61ED5F16-2090-4EAD-B9B6-0D090C5F14A1}" sibTransId="{5A7F86F2-2086-4195-90C9-74F1421C7F84}"/>
    <dgm:cxn modelId="{9F879547-288C-438C-9F2E-7342FEBC74C6}" type="presOf" srcId="{23580B54-DAC2-41DE-A86C-40724509A2C4}" destId="{D1FE72ED-1543-4B68-B0AF-7E6ABD2BE4F8}" srcOrd="0" destOrd="0" presId="urn:microsoft.com/office/officeart/2005/8/layout/bProcess3"/>
    <dgm:cxn modelId="{43A23D48-1139-49D1-8444-F6D13C024A47}" type="presOf" srcId="{4F2AD490-DE04-4C41-B030-29780EFC8484}" destId="{9C65C15E-2CE2-4F8D-94E0-6EEAC1D34E95}" srcOrd="0" destOrd="0" presId="urn:microsoft.com/office/officeart/2005/8/layout/bProcess3"/>
    <dgm:cxn modelId="{4548BD48-80DE-4078-9478-E6C68241EDD9}" type="presOf" srcId="{116E484B-9A65-47B6-A89D-6A9307ACD5B2}" destId="{433D45B9-9648-4338-93A6-34C35C387818}" srcOrd="1" destOrd="0" presId="urn:microsoft.com/office/officeart/2005/8/layout/bProcess3"/>
    <dgm:cxn modelId="{5F702169-D1BC-49CB-A95E-B542FEC97C5C}" type="presOf" srcId="{24F820E2-09E5-4A39-A592-8747435CA28E}" destId="{150E2616-A27E-4C76-BB75-60574C299FEE}" srcOrd="0" destOrd="0" presId="urn:microsoft.com/office/officeart/2005/8/layout/bProcess3"/>
    <dgm:cxn modelId="{DEABF569-1E6A-4FB9-A6DA-209278A1314A}" type="presOf" srcId="{B8BB8F8A-820B-4507-9770-049D3D0E8608}" destId="{807E33E9-965B-4839-89FC-B5A70FAE9C5B}" srcOrd="1" destOrd="0" presId="urn:microsoft.com/office/officeart/2005/8/layout/bProcess3"/>
    <dgm:cxn modelId="{DF0B2379-0DA4-4837-937E-F0A56C9B04AB}" srcId="{F1EA9216-1EB9-4B12-87CC-B47DB38BDFEC}" destId="{23580B54-DAC2-41DE-A86C-40724509A2C4}" srcOrd="2" destOrd="0" parTransId="{931CE6FD-FC92-4726-B20C-E6C13DA9CF18}" sibTransId="{D63B359E-9510-4256-B1EB-94D2DD2C7702}"/>
    <dgm:cxn modelId="{8EBF7890-2501-4456-9B0A-69564882154D}" type="presOf" srcId="{D63B359E-9510-4256-B1EB-94D2DD2C7702}" destId="{C71A859B-9C60-4147-8109-7A8CBF9FCBAA}" srcOrd="1" destOrd="0" presId="urn:microsoft.com/office/officeart/2005/8/layout/bProcess3"/>
    <dgm:cxn modelId="{371E2496-38FD-409B-846B-D5E4D7DA3711}" type="presOf" srcId="{5A7F86F2-2086-4195-90C9-74F1421C7F84}" destId="{663EB69F-D048-4904-AAB7-9C670CFDD2F0}" srcOrd="1" destOrd="0" presId="urn:microsoft.com/office/officeart/2005/8/layout/bProcess3"/>
    <dgm:cxn modelId="{C73DCA98-9611-4A08-AE52-805E9CCE85BD}" type="presOf" srcId="{5E8C96A9-5CB3-4DC6-A30B-FC80A855F4CE}" destId="{B9904714-596F-4AEA-9C0F-3B660B35E667}" srcOrd="0" destOrd="0" presId="urn:microsoft.com/office/officeart/2005/8/layout/bProcess3"/>
    <dgm:cxn modelId="{562B55BD-7197-4D2D-8634-7172103E9B60}" type="presOf" srcId="{B8BB8F8A-820B-4507-9770-049D3D0E8608}" destId="{5217E7C7-4F98-4975-9C86-B79BB7F8ED9F}" srcOrd="0" destOrd="0" presId="urn:microsoft.com/office/officeart/2005/8/layout/bProcess3"/>
    <dgm:cxn modelId="{FF1ECDC7-E66E-4D24-876E-CA8B6462B4D7}" type="presOf" srcId="{186BEC5A-7D9F-4762-AF0F-EFCD5A6133F1}" destId="{C3C47BD0-C0F0-4918-B694-164D63CC3382}" srcOrd="1" destOrd="0" presId="urn:microsoft.com/office/officeart/2005/8/layout/bProcess3"/>
    <dgm:cxn modelId="{F53CFFC9-A421-4D7B-B498-3CC30F0FB0FC}" type="presOf" srcId="{A7E87F4E-57DC-4EB5-A071-C244C06A296A}" destId="{B1FA863E-5F8B-46F9-A754-25EBD26DE9C4}" srcOrd="0" destOrd="0" presId="urn:microsoft.com/office/officeart/2005/8/layout/bProcess3"/>
    <dgm:cxn modelId="{EA9C30D3-CB24-4347-9FCB-0724186F1EF4}" type="presOf" srcId="{186BEC5A-7D9F-4762-AF0F-EFCD5A6133F1}" destId="{EF90A55E-F919-4807-836A-EDD48098D04B}" srcOrd="0" destOrd="0" presId="urn:microsoft.com/office/officeart/2005/8/layout/bProcess3"/>
    <dgm:cxn modelId="{263DECD7-9A52-46A0-B4FF-20388541833A}" type="presOf" srcId="{26A5CD47-DDD3-4916-9042-CD425E845898}" destId="{7F579207-F0E7-4129-A7BC-84BBA3943A7D}" srcOrd="0" destOrd="0" presId="urn:microsoft.com/office/officeart/2005/8/layout/bProcess3"/>
    <dgm:cxn modelId="{2762DEE6-9DEE-4389-BD7E-249A825BFAC9}" srcId="{F1EA9216-1EB9-4B12-87CC-B47DB38BDFEC}" destId="{26A5CD47-DDD3-4916-9042-CD425E845898}" srcOrd="6" destOrd="0" parTransId="{A4AA24E3-44CC-4380-8C61-F1D153987DFB}" sibTransId="{F787371B-DC21-4FB0-9560-A412035C7BC7}"/>
    <dgm:cxn modelId="{6B6226E7-1B16-4A27-B97E-60530A36F74F}" type="presOf" srcId="{D63B359E-9510-4256-B1EB-94D2DD2C7702}" destId="{C37AD299-96B7-488B-A045-D135E7FBCA08}" srcOrd="0" destOrd="0" presId="urn:microsoft.com/office/officeart/2005/8/layout/bProcess3"/>
    <dgm:cxn modelId="{3BA329F6-FF50-401E-8C0E-49D71B1F2DBF}" type="presOf" srcId="{5A7F86F2-2086-4195-90C9-74F1421C7F84}" destId="{29E100A3-302E-425F-85C4-6C885CA5E5B3}" srcOrd="0" destOrd="0" presId="urn:microsoft.com/office/officeart/2005/8/layout/bProcess3"/>
    <dgm:cxn modelId="{8FBE53FF-B93A-49F2-ACFD-3A7E1CE493CF}" srcId="{F1EA9216-1EB9-4B12-87CC-B47DB38BDFEC}" destId="{6D96B972-0F35-4B1C-BAF4-088834BBC528}" srcOrd="0" destOrd="0" parTransId="{D50BBB2C-23C8-4A8B-8CCB-25429050398E}" sibTransId="{B8BB8F8A-820B-4507-9770-049D3D0E8608}"/>
    <dgm:cxn modelId="{7D8507ED-1442-4B0C-AE42-50B9A454BDA0}" type="presParOf" srcId="{7B307856-B91D-4B68-9897-9BEB33E04BD0}" destId="{29FB029D-10A4-4176-A2CC-C7F09CCF73EB}" srcOrd="0" destOrd="0" presId="urn:microsoft.com/office/officeart/2005/8/layout/bProcess3"/>
    <dgm:cxn modelId="{C7E3AD87-12D3-4ADB-B735-559838EF4D6A}" type="presParOf" srcId="{7B307856-B91D-4B68-9897-9BEB33E04BD0}" destId="{5217E7C7-4F98-4975-9C86-B79BB7F8ED9F}" srcOrd="1" destOrd="0" presId="urn:microsoft.com/office/officeart/2005/8/layout/bProcess3"/>
    <dgm:cxn modelId="{2B7922F6-D60D-4136-A956-6D1E89A5569F}" type="presParOf" srcId="{5217E7C7-4F98-4975-9C86-B79BB7F8ED9F}" destId="{807E33E9-965B-4839-89FC-B5A70FAE9C5B}" srcOrd="0" destOrd="0" presId="urn:microsoft.com/office/officeart/2005/8/layout/bProcess3"/>
    <dgm:cxn modelId="{9C4FDD84-5157-49D1-9D1F-E82D0581E4B1}" type="presParOf" srcId="{7B307856-B91D-4B68-9897-9BEB33E04BD0}" destId="{52DF3394-3A66-4AF3-ADE4-D8C4B46D5C20}" srcOrd="2" destOrd="0" presId="urn:microsoft.com/office/officeart/2005/8/layout/bProcess3"/>
    <dgm:cxn modelId="{C5E212D8-5410-4D6B-8E0D-FC43B1D00616}" type="presParOf" srcId="{7B307856-B91D-4B68-9897-9BEB33E04BD0}" destId="{27501694-1E04-4575-9AA9-3196F09483CF}" srcOrd="3" destOrd="0" presId="urn:microsoft.com/office/officeart/2005/8/layout/bProcess3"/>
    <dgm:cxn modelId="{24445CB4-9358-4DB3-BF7B-D3FE1F9CDC73}" type="presParOf" srcId="{27501694-1E04-4575-9AA9-3196F09483CF}" destId="{433D45B9-9648-4338-93A6-34C35C387818}" srcOrd="0" destOrd="0" presId="urn:microsoft.com/office/officeart/2005/8/layout/bProcess3"/>
    <dgm:cxn modelId="{E59DCA51-725E-48E5-B626-08615435FC95}" type="presParOf" srcId="{7B307856-B91D-4B68-9897-9BEB33E04BD0}" destId="{D1FE72ED-1543-4B68-B0AF-7E6ABD2BE4F8}" srcOrd="4" destOrd="0" presId="urn:microsoft.com/office/officeart/2005/8/layout/bProcess3"/>
    <dgm:cxn modelId="{31040A4C-EED8-4013-B7D5-5999200247F4}" type="presParOf" srcId="{7B307856-B91D-4B68-9897-9BEB33E04BD0}" destId="{C37AD299-96B7-488B-A045-D135E7FBCA08}" srcOrd="5" destOrd="0" presId="urn:microsoft.com/office/officeart/2005/8/layout/bProcess3"/>
    <dgm:cxn modelId="{C0DE3C0E-A689-4113-AB80-E919AF31C3B2}" type="presParOf" srcId="{C37AD299-96B7-488B-A045-D135E7FBCA08}" destId="{C71A859B-9C60-4147-8109-7A8CBF9FCBAA}" srcOrd="0" destOrd="0" presId="urn:microsoft.com/office/officeart/2005/8/layout/bProcess3"/>
    <dgm:cxn modelId="{B9B74DAE-14DD-4035-AE2E-4EF37CBE9645}" type="presParOf" srcId="{7B307856-B91D-4B68-9897-9BEB33E04BD0}" destId="{150E2616-A27E-4C76-BB75-60574C299FEE}" srcOrd="6" destOrd="0" presId="urn:microsoft.com/office/officeart/2005/8/layout/bProcess3"/>
    <dgm:cxn modelId="{B9CAFF33-3D2C-4D1F-8DD7-E81DA57DD4C6}" type="presParOf" srcId="{7B307856-B91D-4B68-9897-9BEB33E04BD0}" destId="{29E100A3-302E-425F-85C4-6C885CA5E5B3}" srcOrd="7" destOrd="0" presId="urn:microsoft.com/office/officeart/2005/8/layout/bProcess3"/>
    <dgm:cxn modelId="{A131B23A-34C2-4F03-9ABF-9DDA6C338BDE}" type="presParOf" srcId="{29E100A3-302E-425F-85C4-6C885CA5E5B3}" destId="{663EB69F-D048-4904-AAB7-9C670CFDD2F0}" srcOrd="0" destOrd="0" presId="urn:microsoft.com/office/officeart/2005/8/layout/bProcess3"/>
    <dgm:cxn modelId="{AED1BB3E-E056-4B56-B08D-99CD49987416}" type="presParOf" srcId="{7B307856-B91D-4B68-9897-9BEB33E04BD0}" destId="{B9904714-596F-4AEA-9C0F-3B660B35E667}" srcOrd="8" destOrd="0" presId="urn:microsoft.com/office/officeart/2005/8/layout/bProcess3"/>
    <dgm:cxn modelId="{DF1D5FB6-C57D-452C-8E1B-DBE70087A04D}" type="presParOf" srcId="{7B307856-B91D-4B68-9897-9BEB33E04BD0}" destId="{EF90A55E-F919-4807-836A-EDD48098D04B}" srcOrd="9" destOrd="0" presId="urn:microsoft.com/office/officeart/2005/8/layout/bProcess3"/>
    <dgm:cxn modelId="{55AFF1D0-0A15-42E9-B93E-E9EE0C3EF4E0}" type="presParOf" srcId="{EF90A55E-F919-4807-836A-EDD48098D04B}" destId="{C3C47BD0-C0F0-4918-B694-164D63CC3382}" srcOrd="0" destOrd="0" presId="urn:microsoft.com/office/officeart/2005/8/layout/bProcess3"/>
    <dgm:cxn modelId="{82FD8F88-08A8-4A66-B4A4-717FA72C1D37}" type="presParOf" srcId="{7B307856-B91D-4B68-9897-9BEB33E04BD0}" destId="{9C65C15E-2CE2-4F8D-94E0-6EEAC1D34E95}" srcOrd="10" destOrd="0" presId="urn:microsoft.com/office/officeart/2005/8/layout/bProcess3"/>
    <dgm:cxn modelId="{30B6AA6F-558B-4DED-BCE7-9679BC9744EA}" type="presParOf" srcId="{7B307856-B91D-4B68-9897-9BEB33E04BD0}" destId="{B1FA863E-5F8B-46F9-A754-25EBD26DE9C4}" srcOrd="11" destOrd="0" presId="urn:microsoft.com/office/officeart/2005/8/layout/bProcess3"/>
    <dgm:cxn modelId="{F8EDE8F9-1DED-4BD1-910E-9FD5BC11E835}" type="presParOf" srcId="{B1FA863E-5F8B-46F9-A754-25EBD26DE9C4}" destId="{97ED0D59-EF39-4E37-A122-6523099AE4B3}" srcOrd="0" destOrd="0" presId="urn:microsoft.com/office/officeart/2005/8/layout/bProcess3"/>
    <dgm:cxn modelId="{851190D9-0330-4FBB-B632-AA9FF3550110}" type="presParOf" srcId="{7B307856-B91D-4B68-9897-9BEB33E04BD0}" destId="{7F579207-F0E7-4129-A7BC-84BBA3943A7D}" srcOrd="12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B86468-1848-4422-BA88-41C43DDB0DB4}">
      <dsp:nvSpPr>
        <dsp:cNvPr id="0" name=""/>
        <dsp:cNvSpPr/>
      </dsp:nvSpPr>
      <dsp:spPr>
        <a:xfrm>
          <a:off x="2434121" y="0"/>
          <a:ext cx="2434122" cy="1571640"/>
        </a:xfrm>
        <a:prstGeom prst="trapezoid">
          <a:avLst>
            <a:gd name="adj" fmla="val 77439"/>
          </a:avLst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>
              <a:solidFill>
                <a:schemeClr val="bg1"/>
              </a:solidFill>
            </a:rPr>
            <a:t>Nation-States / APTs</a:t>
          </a:r>
          <a:br>
            <a:rPr lang="en-GB" sz="2200" b="1" kern="1200">
              <a:solidFill>
                <a:schemeClr val="bg1"/>
              </a:solidFill>
            </a:rPr>
          </a:br>
          <a:r>
            <a:rPr lang="en-GB" sz="2200" b="0" kern="1200">
              <a:solidFill>
                <a:schemeClr val="bg1"/>
              </a:solidFill>
            </a:rPr>
            <a:t>High capability, strategic goals</a:t>
          </a:r>
          <a:endParaRPr lang="en-GB" sz="2200" b="0" kern="1200" dirty="0">
            <a:solidFill>
              <a:schemeClr val="bg1"/>
            </a:solidFill>
          </a:endParaRPr>
        </a:p>
      </dsp:txBody>
      <dsp:txXfrm>
        <a:off x="2434121" y="0"/>
        <a:ext cx="2434122" cy="1571640"/>
      </dsp:txXfrm>
    </dsp:sp>
    <dsp:sp modelId="{56480D28-03E2-4CB4-B16D-DE0BA1C71BB0}">
      <dsp:nvSpPr>
        <dsp:cNvPr id="0" name=""/>
        <dsp:cNvSpPr/>
      </dsp:nvSpPr>
      <dsp:spPr>
        <a:xfrm>
          <a:off x="1217060" y="1571640"/>
          <a:ext cx="4868244" cy="1571640"/>
        </a:xfrm>
        <a:prstGeom prst="trapezoid">
          <a:avLst>
            <a:gd name="adj" fmla="val 77439"/>
          </a:avLst>
        </a:prstGeom>
        <a:solidFill>
          <a:schemeClr val="accent1">
            <a:alpha val="90000"/>
            <a:hueOff val="0"/>
            <a:satOff val="0"/>
            <a:lumOff val="0"/>
            <a:alphaOff val="-2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>
              <a:solidFill>
                <a:schemeClr val="bg1"/>
              </a:solidFill>
            </a:rPr>
            <a:t>Organised Cybercrime</a:t>
          </a:r>
          <a:br>
            <a:rPr lang="en-GB" sz="2200" b="1" kern="1200">
              <a:solidFill>
                <a:schemeClr val="bg1"/>
              </a:solidFill>
            </a:rPr>
          </a:br>
          <a:r>
            <a:rPr lang="en-GB" sz="2200" b="0" kern="1200">
              <a:solidFill>
                <a:schemeClr val="bg1"/>
              </a:solidFill>
            </a:rPr>
            <a:t>Profit-driven, Ransomware, supply chain abuse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2069003" y="1571640"/>
        <a:ext cx="3164358" cy="1571640"/>
      </dsp:txXfrm>
    </dsp:sp>
    <dsp:sp modelId="{CAC6CB7E-2629-4C72-A3F7-03B9717A8EAB}">
      <dsp:nvSpPr>
        <dsp:cNvPr id="0" name=""/>
        <dsp:cNvSpPr/>
      </dsp:nvSpPr>
      <dsp:spPr>
        <a:xfrm>
          <a:off x="0" y="3143281"/>
          <a:ext cx="7302366" cy="1571640"/>
        </a:xfrm>
        <a:prstGeom prst="trapezoid">
          <a:avLst>
            <a:gd name="adj" fmla="val 77439"/>
          </a:avLst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>
              <a:solidFill>
                <a:schemeClr val="bg1"/>
              </a:solidFill>
            </a:rPr>
            <a:t>Insiders / Script Kiddies / Opportunistic Attackers</a:t>
          </a:r>
          <a:br>
            <a:rPr lang="en-GB" sz="2200" b="1" kern="1200">
              <a:solidFill>
                <a:schemeClr val="bg1"/>
              </a:solidFill>
            </a:rPr>
          </a:br>
          <a:r>
            <a:rPr lang="en-GB" sz="2200" b="0" kern="1200">
              <a:solidFill>
                <a:schemeClr val="bg1"/>
              </a:solidFill>
            </a:rPr>
            <a:t>Lower capability, higher volume, human-factor exploitation</a:t>
          </a:r>
          <a:endParaRPr lang="en-GB" sz="2200" b="1" kern="1200" dirty="0">
            <a:solidFill>
              <a:schemeClr val="bg1"/>
            </a:solidFill>
          </a:endParaRPr>
        </a:p>
      </dsp:txBody>
      <dsp:txXfrm>
        <a:off x="1277914" y="3143281"/>
        <a:ext cx="4746537" cy="1571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17E7C7-4F98-4975-9C86-B79BB7F8ED9F}">
      <dsp:nvSpPr>
        <dsp:cNvPr id="0" name=""/>
        <dsp:cNvSpPr/>
      </dsp:nvSpPr>
      <dsp:spPr>
        <a:xfrm>
          <a:off x="2147637" y="1238405"/>
          <a:ext cx="4633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330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366944" y="1281655"/>
        <a:ext cx="24695" cy="4939"/>
      </dsp:txXfrm>
    </dsp:sp>
    <dsp:sp modelId="{29FB029D-10A4-4176-A2CC-C7F09CCF73EB}">
      <dsp:nvSpPr>
        <dsp:cNvPr id="0" name=""/>
        <dsp:cNvSpPr/>
      </dsp:nvSpPr>
      <dsp:spPr>
        <a:xfrm>
          <a:off x="2004" y="639895"/>
          <a:ext cx="2147432" cy="12884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1. Reconnaissance</a:t>
          </a:r>
          <a:br>
            <a:rPr lang="en-GB" sz="1300" b="1" kern="1200" dirty="0"/>
          </a:br>
          <a:r>
            <a:rPr lang="en-GB" sz="1300" b="0" kern="1200" dirty="0"/>
            <a:t>Target profiling</a:t>
          </a:r>
          <a:br>
            <a:rPr lang="en-GB" sz="1300" b="0" kern="1200" dirty="0"/>
          </a:br>
          <a:r>
            <a:rPr lang="en-GB" sz="1300" b="0" kern="1200" dirty="0"/>
            <a:t>OSINT collection</a:t>
          </a:r>
          <a:br>
            <a:rPr lang="en-GB" sz="1300" b="0" kern="1200" dirty="0"/>
          </a:br>
          <a:r>
            <a:rPr lang="en-GB" sz="1300" b="0" kern="1200" dirty="0"/>
            <a:t>Attack planning</a:t>
          </a:r>
        </a:p>
      </dsp:txBody>
      <dsp:txXfrm>
        <a:off x="2004" y="639895"/>
        <a:ext cx="2147432" cy="1288459"/>
      </dsp:txXfrm>
    </dsp:sp>
    <dsp:sp modelId="{27501694-1E04-4575-9AA9-3196F09483CF}">
      <dsp:nvSpPr>
        <dsp:cNvPr id="0" name=""/>
        <dsp:cNvSpPr/>
      </dsp:nvSpPr>
      <dsp:spPr>
        <a:xfrm>
          <a:off x="4788979" y="1238405"/>
          <a:ext cx="4633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330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008286" y="1281655"/>
        <a:ext cx="24695" cy="4939"/>
      </dsp:txXfrm>
    </dsp:sp>
    <dsp:sp modelId="{52DF3394-3A66-4AF3-ADE4-D8C4B46D5C20}">
      <dsp:nvSpPr>
        <dsp:cNvPr id="0" name=""/>
        <dsp:cNvSpPr/>
      </dsp:nvSpPr>
      <dsp:spPr>
        <a:xfrm>
          <a:off x="2643347" y="639895"/>
          <a:ext cx="2147432" cy="12884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2. Initial Access</a:t>
          </a:r>
          <a:br>
            <a:rPr lang="en-GB" sz="1300" b="1" kern="1200" dirty="0"/>
          </a:br>
          <a:r>
            <a:rPr lang="en-GB" sz="1300" b="0" kern="1200" dirty="0"/>
            <a:t>Phishing</a:t>
          </a:r>
          <a:br>
            <a:rPr lang="en-GB" sz="1300" b="0" kern="1200" dirty="0"/>
          </a:br>
          <a:r>
            <a:rPr lang="en-GB" sz="1300" b="0" kern="1200" dirty="0"/>
            <a:t>Exploits</a:t>
          </a:r>
          <a:br>
            <a:rPr lang="en-GB" sz="1300" b="0" kern="1200" dirty="0"/>
          </a:br>
          <a:r>
            <a:rPr lang="en-GB" sz="1300" b="0" kern="1200" dirty="0"/>
            <a:t>Credential abuse</a:t>
          </a:r>
          <a:endParaRPr lang="en-GB" sz="1300" b="1" kern="1200" dirty="0"/>
        </a:p>
      </dsp:txBody>
      <dsp:txXfrm>
        <a:off x="2643347" y="639895"/>
        <a:ext cx="2147432" cy="1288459"/>
      </dsp:txXfrm>
    </dsp:sp>
    <dsp:sp modelId="{C37AD299-96B7-488B-A045-D135E7FBCA08}">
      <dsp:nvSpPr>
        <dsp:cNvPr id="0" name=""/>
        <dsp:cNvSpPr/>
      </dsp:nvSpPr>
      <dsp:spPr>
        <a:xfrm>
          <a:off x="7430321" y="1238405"/>
          <a:ext cx="4633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330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7649629" y="1281655"/>
        <a:ext cx="24695" cy="4939"/>
      </dsp:txXfrm>
    </dsp:sp>
    <dsp:sp modelId="{D1FE72ED-1543-4B68-B0AF-7E6ABD2BE4F8}">
      <dsp:nvSpPr>
        <dsp:cNvPr id="0" name=""/>
        <dsp:cNvSpPr/>
      </dsp:nvSpPr>
      <dsp:spPr>
        <a:xfrm>
          <a:off x="5284689" y="639895"/>
          <a:ext cx="2147432" cy="12884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3. Persistence</a:t>
          </a:r>
          <a:br>
            <a:rPr lang="en-GB" sz="1300" b="1" kern="1200" dirty="0"/>
          </a:br>
          <a:r>
            <a:rPr lang="en-GB" sz="1300" b="0" kern="1200" dirty="0"/>
            <a:t>Backdoors</a:t>
          </a:r>
          <a:br>
            <a:rPr lang="en-GB" sz="1300" b="0" kern="1200" dirty="0"/>
          </a:br>
          <a:r>
            <a:rPr lang="en-GB" sz="1300" b="0" kern="1200" dirty="0"/>
            <a:t>Scheduled tasks</a:t>
          </a:r>
          <a:br>
            <a:rPr lang="en-GB" sz="1300" b="0" kern="1200" dirty="0"/>
          </a:br>
          <a:r>
            <a:rPr lang="en-GB" sz="1300" b="0" kern="1200" dirty="0"/>
            <a:t>Privilege footholds</a:t>
          </a:r>
          <a:endParaRPr lang="en-GB" sz="1300" b="1" kern="1200" dirty="0"/>
        </a:p>
      </dsp:txBody>
      <dsp:txXfrm>
        <a:off x="5284689" y="639895"/>
        <a:ext cx="2147432" cy="1288459"/>
      </dsp:txXfrm>
    </dsp:sp>
    <dsp:sp modelId="{29E100A3-302E-425F-85C4-6C885CA5E5B3}">
      <dsp:nvSpPr>
        <dsp:cNvPr id="0" name=""/>
        <dsp:cNvSpPr/>
      </dsp:nvSpPr>
      <dsp:spPr>
        <a:xfrm>
          <a:off x="1075721" y="1926555"/>
          <a:ext cx="7924026" cy="463309"/>
        </a:xfrm>
        <a:custGeom>
          <a:avLst/>
          <a:gdLst/>
          <a:ahLst/>
          <a:cxnLst/>
          <a:rect l="0" t="0" r="0" b="0"/>
          <a:pathLst>
            <a:path>
              <a:moveTo>
                <a:pt x="7924026" y="0"/>
              </a:moveTo>
              <a:lnTo>
                <a:pt x="7924026" y="248754"/>
              </a:lnTo>
              <a:lnTo>
                <a:pt x="0" y="248754"/>
              </a:lnTo>
              <a:lnTo>
                <a:pt x="0" y="463309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4839249" y="2155740"/>
        <a:ext cx="396970" cy="4939"/>
      </dsp:txXfrm>
    </dsp:sp>
    <dsp:sp modelId="{150E2616-A27E-4C76-BB75-60574C299FEE}">
      <dsp:nvSpPr>
        <dsp:cNvPr id="0" name=""/>
        <dsp:cNvSpPr/>
      </dsp:nvSpPr>
      <dsp:spPr>
        <a:xfrm>
          <a:off x="7926031" y="639895"/>
          <a:ext cx="2147432" cy="12884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4. Lateral Movement</a:t>
          </a:r>
          <a:br>
            <a:rPr lang="en-GB" sz="1300" b="1" kern="1200" dirty="0"/>
          </a:br>
          <a:r>
            <a:rPr lang="en-GB" sz="1300" b="0" kern="1200" dirty="0"/>
            <a:t>Pivoting</a:t>
          </a:r>
          <a:br>
            <a:rPr lang="en-GB" sz="1300" b="0" kern="1200" dirty="0"/>
          </a:br>
          <a:r>
            <a:rPr lang="en-GB" sz="1300" b="0" kern="1200" dirty="0"/>
            <a:t>Internal discovery</a:t>
          </a:r>
          <a:br>
            <a:rPr lang="en-GB" sz="1300" b="0" kern="1200" dirty="0"/>
          </a:br>
          <a:r>
            <a:rPr lang="en-GB" sz="1300" b="0" kern="1200" dirty="0"/>
            <a:t>Privilege escalation</a:t>
          </a:r>
          <a:endParaRPr lang="en-GB" sz="1300" b="1" kern="1200" dirty="0"/>
        </a:p>
      </dsp:txBody>
      <dsp:txXfrm>
        <a:off x="7926031" y="639895"/>
        <a:ext cx="2147432" cy="1288459"/>
      </dsp:txXfrm>
    </dsp:sp>
    <dsp:sp modelId="{EF90A55E-F919-4807-836A-EDD48098D04B}">
      <dsp:nvSpPr>
        <dsp:cNvPr id="0" name=""/>
        <dsp:cNvSpPr/>
      </dsp:nvSpPr>
      <dsp:spPr>
        <a:xfrm>
          <a:off x="2147637" y="3020774"/>
          <a:ext cx="4633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330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2366944" y="3064025"/>
        <a:ext cx="24695" cy="4939"/>
      </dsp:txXfrm>
    </dsp:sp>
    <dsp:sp modelId="{B9904714-596F-4AEA-9C0F-3B660B35E667}">
      <dsp:nvSpPr>
        <dsp:cNvPr id="0" name=""/>
        <dsp:cNvSpPr/>
      </dsp:nvSpPr>
      <dsp:spPr>
        <a:xfrm>
          <a:off x="2004" y="2422264"/>
          <a:ext cx="2147432" cy="12884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5. Command and Control</a:t>
          </a:r>
          <a:br>
            <a:rPr lang="en-GB" sz="1300" b="1" kern="1200" dirty="0"/>
          </a:br>
          <a:r>
            <a:rPr lang="en-GB" sz="1300" b="0" kern="1200" dirty="0"/>
            <a:t>Remote control</a:t>
          </a:r>
          <a:br>
            <a:rPr lang="en-GB" sz="1300" b="0" kern="1200" dirty="0"/>
          </a:br>
          <a:r>
            <a:rPr lang="en-GB" sz="1300" b="0" kern="1200" dirty="0"/>
            <a:t>Beaconing</a:t>
          </a:r>
          <a:br>
            <a:rPr lang="en-GB" sz="1300" b="0" kern="1200" dirty="0"/>
          </a:br>
          <a:r>
            <a:rPr lang="en-GB" sz="1300" b="0" kern="1200" dirty="0"/>
            <a:t>Stealth channels</a:t>
          </a:r>
        </a:p>
      </dsp:txBody>
      <dsp:txXfrm>
        <a:off x="2004" y="2422264"/>
        <a:ext cx="2147432" cy="1288459"/>
      </dsp:txXfrm>
    </dsp:sp>
    <dsp:sp modelId="{B1FA863E-5F8B-46F9-A754-25EBD26DE9C4}">
      <dsp:nvSpPr>
        <dsp:cNvPr id="0" name=""/>
        <dsp:cNvSpPr/>
      </dsp:nvSpPr>
      <dsp:spPr>
        <a:xfrm>
          <a:off x="4788979" y="3020774"/>
          <a:ext cx="46330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463309" y="45720"/>
              </a:lnTo>
            </a:path>
          </a:pathLst>
        </a:custGeom>
        <a:noFill/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008286" y="3064025"/>
        <a:ext cx="24695" cy="4939"/>
      </dsp:txXfrm>
    </dsp:sp>
    <dsp:sp modelId="{9C65C15E-2CE2-4F8D-94E0-6EEAC1D34E95}">
      <dsp:nvSpPr>
        <dsp:cNvPr id="0" name=""/>
        <dsp:cNvSpPr/>
      </dsp:nvSpPr>
      <dsp:spPr>
        <a:xfrm>
          <a:off x="2643347" y="2422264"/>
          <a:ext cx="2147432" cy="12884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6. Actions and Objectives</a:t>
          </a:r>
          <a:br>
            <a:rPr lang="en-GB" sz="1300" b="1" kern="1200" dirty="0"/>
          </a:br>
          <a:r>
            <a:rPr lang="en-GB" sz="1300" b="0" kern="1200" dirty="0"/>
            <a:t>Disruption</a:t>
          </a:r>
          <a:br>
            <a:rPr lang="en-GB" sz="1300" b="0" kern="1200" dirty="0"/>
          </a:br>
          <a:r>
            <a:rPr lang="en-GB" sz="1300" b="0" kern="1200" dirty="0"/>
            <a:t>Exfiltration</a:t>
          </a:r>
          <a:br>
            <a:rPr lang="en-GB" sz="1300" b="0" kern="1200" dirty="0"/>
          </a:br>
          <a:r>
            <a:rPr lang="en-GB" sz="1300" b="0" kern="1200" dirty="0"/>
            <a:t>Manipulation/sabotage</a:t>
          </a:r>
        </a:p>
      </dsp:txBody>
      <dsp:txXfrm>
        <a:off x="2643347" y="2422264"/>
        <a:ext cx="2147432" cy="1288459"/>
      </dsp:txXfrm>
    </dsp:sp>
    <dsp:sp modelId="{7F579207-F0E7-4129-A7BC-84BBA3943A7D}">
      <dsp:nvSpPr>
        <dsp:cNvPr id="0" name=""/>
        <dsp:cNvSpPr/>
      </dsp:nvSpPr>
      <dsp:spPr>
        <a:xfrm>
          <a:off x="5284689" y="2422264"/>
          <a:ext cx="2147432" cy="1288459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b="1" kern="1200" dirty="0"/>
            <a:t>7. Maintain Access</a:t>
          </a:r>
          <a:br>
            <a:rPr lang="en-GB" sz="1300" b="1" kern="1200" dirty="0"/>
          </a:br>
          <a:r>
            <a:rPr lang="en-GB" sz="1300" b="0" kern="1200" dirty="0"/>
            <a:t>Re-entry paths</a:t>
          </a:r>
          <a:br>
            <a:rPr lang="en-GB" sz="1300" b="0" kern="1200" dirty="0"/>
          </a:br>
          <a:r>
            <a:rPr lang="en-GB" sz="1300" b="0" kern="1200" dirty="0"/>
            <a:t>Cover tracks</a:t>
          </a:r>
          <a:br>
            <a:rPr lang="en-GB" sz="1300" b="0" kern="1200" dirty="0"/>
          </a:br>
          <a:r>
            <a:rPr lang="en-GB" sz="1300" b="0" kern="1200" dirty="0"/>
            <a:t>Long-term presence</a:t>
          </a:r>
          <a:endParaRPr lang="en-GB" sz="1300" b="1" kern="1200" dirty="0"/>
        </a:p>
      </dsp:txBody>
      <dsp:txXfrm>
        <a:off x="5284689" y="2422264"/>
        <a:ext cx="2147432" cy="12884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4/6/2026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80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33100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3425497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00CCC-495C-7089-32EE-97B942450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F140AB-F8FA-CA43-20A3-3A58B4A042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D4EC82-478E-71BC-EC91-A2147D7641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16761-4A8C-CD88-3E4F-01F6905574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007002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32EEF-4ED0-B688-6009-828A4F59A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EDF3B6-27F9-34B7-B768-F760146185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3A55FB-3E14-9CF3-6D33-356695C4D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96DDB9-1504-5EFB-1639-7A18E77FF9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85105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6B626-7C79-C3D9-02D3-67A303FEA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C21A90-39C0-ABD9-5900-487EB8DE2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218CCE-9874-2CF2-BEDD-05D50DF5E4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6D5FC2-EF10-5C1B-8E26-424B8ADA99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087336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05A5A-B524-4125-EA7D-66B47BAF7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C6869-847D-0FDA-F95A-5E3D38C442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831560B-1782-FE6F-B9C3-A22D2CD8CB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764D1-4080-D4EE-B87F-7DDBD0FE96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456556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7196E-60F4-0581-8B2D-BDEB4E2602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05C69C-6944-07D3-5AE6-ABDB4AD11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6516F-D1D3-AF38-7ED0-2D282BB855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C9A524-C241-DD5F-351A-19DC3A819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34134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5C2D8-B48A-BA33-1B8B-9581E8850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E7C676-F2E0-ADFA-9F7B-8F8FD25BE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5FD020-0209-1144-48D0-0123BB50E0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F404A-ADA1-2E91-BC87-4D16BCD1E4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6132406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DFCF56-94F2-600D-92CB-D3A0327625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B929B-C448-8FE6-D8B0-4E9526EB4D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2AA8C3-7DF9-880F-A6DE-BF847A6EA4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C9D26-9B08-8268-2B13-B2DC2BC58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782422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D7A04-5C95-4A54-6B01-B3D096B508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530571-5F3E-FE5F-03CF-871B2C231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86828-2227-9FD7-FE41-9A443855D4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AD6DBA-559C-60A2-C952-1C11976761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264420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F2D3A-09BC-7C4B-EA35-27FE23313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4F20EE-61A0-A9BB-FB8A-A9CC314493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824539-FD08-3636-7471-56E2506395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AD9C99-663C-D63F-B156-159360DC12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60497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FB95F4-DCE0-C167-028A-478C1E185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F0CED5-C94F-EDCF-233A-F8267D1157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C9B3F9-29F6-2103-B32A-EE74772517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26AC0C-490F-9ED6-F91D-E0BB8CBB2A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00427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57C10-76A4-072E-D1B3-B06FB1A3F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5C01F9-6C62-3CA1-2C55-4AE629F076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F0037AE-53BB-F068-D250-E6593BED48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EB6991-EC99-7AE3-5961-0F87CB1B1E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888509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0B97DA-A155-B543-7012-C37A91B5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76F827-EB76-5ECC-A493-5F55F47869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61DA75-C674-1018-EA26-01A40FFF98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D21EC-9881-4282-A2AB-70DF6F7614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329667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D645FB-DB43-BBB8-56BB-CCABC113D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812C27-C852-836A-0EF1-7B73BC531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757750-0810-7358-481B-F5165F77C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D3A88-DE20-BA6D-9E4B-B377E21EC0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480102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77897-159B-95C5-2A62-48CE6111D5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0A0B30-5771-3E84-102C-0FB9E8E40F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FA87C5-C54F-EAE1-292A-6FA5688AFE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66214A-3A18-BB6A-D921-3655676372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87963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2668F-B562-0E9E-4B64-2FF1CF743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5F0AA0-E894-81A5-4FA2-EA57F59B89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0BF09E-3013-BADE-C451-79F9556F4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153392-E930-B31E-6B8A-E33ECD4453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143299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AFE9C-DFA7-F69B-2332-58F2E2E8E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9D0351-A080-3BD4-7909-B1BC8CD99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670FBF-9599-C956-6706-22FC708F8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0F92C4-4B6C-821A-AACB-5E3A40E456F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121753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4FF8D-015E-DB77-74A7-A88F34D9F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D6705A-84CC-985C-8290-F756815A27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E5F42C-FF86-D36E-39BE-B45B4B038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8B21B-B782-0C10-4B72-8411B4A3A0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2571621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A6C93-4D39-9B90-9ABE-0F46E4C3C8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94D145-C06D-5347-5FCF-C439C90BBB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F7B1D0-7C3F-7BAE-60A3-5C7B9B7A68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818C5-0947-1C6D-F052-8638D3B292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23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287073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6E510-6BE4-E4F4-B96C-94CC0C7C2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D7E3F1E-17F7-4CDB-ADC5-86E55E7FED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4D059B-30E2-DDF8-67E4-9E79910CDA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1DDFEE-7E66-E35E-429C-2CF80A0417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865290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4F626A-E62B-A15C-F529-63376CC44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3028D2-D636-244B-358A-62B9B2E455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10628A-A2E8-F1F4-211B-225557B2CD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9AA438-8529-6A7B-080A-3E141EAFF7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25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482865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0DB65A-5BF8-5D2C-9B04-9B2D938DB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1E5738-8A82-2F96-B3E6-08D6242E31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F01DAB-1948-C429-414E-CE5E4514EA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AFEBAE-E279-1830-11AB-1DEAE92308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26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488201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2DE4E-E6AA-E43E-4C21-7C2BB0D88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199131-E0B0-D8E0-68C3-DB7563282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8FF0F6-56B9-88E9-4FB1-DABDB9E1B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BF1730-9E8B-F473-4973-6020783521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27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0102171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51A71-05EB-E181-1104-2B21A58BE0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0277E0-51E0-F91E-AF8D-886207630D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41D7E0-0AA1-49DF-92B8-A4A9057907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B05EC-DA7D-9DBF-A490-2D57DD5872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73472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2C49D-D050-0C6C-8E43-19DDD04E8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636957-2964-98AB-AAC2-CABC1D0F30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9A877C-B2A1-5217-FAD5-41653A586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3B80A6-2D68-48DE-5DB4-636154B93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56932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59B56-8B36-89AE-9831-018701181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CF194-3D79-CFCB-4291-0505EECF5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B6A52E-B850-5DED-3A4D-A954C26B7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E443B-E529-F03F-E77D-3A3FBD5A72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6877946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69D926-061C-090D-8489-D0475C556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B8E93C-ECA2-2714-C8C0-ECA6D64D1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37882-E260-4471-D1A2-0DA96EE68D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C94225-6C7E-0FBB-B6B1-F00AB79791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9793499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075CC-16FC-7086-D8B6-AE8E8F27A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D71AF-A960-C0C3-7511-389D6350F0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73837-6450-34D4-AFDF-D1487806E0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63098D-1845-30F8-A802-C78229834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32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149767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CSP Training Module Name: Presentation Template Created by PR</a:t>
            </a:r>
            <a:endParaRPr lang="en-US" dirty="0"/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2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89" y="723440"/>
            <a:ext cx="4899285" cy="2579052"/>
          </a:xfrm>
        </p:spPr>
        <p:txBody>
          <a:bodyPr>
            <a:noAutofit/>
          </a:bodyPr>
          <a:lstStyle/>
          <a:p>
            <a:r>
              <a:rPr lang="en-US" sz="4000" dirty="0"/>
              <a:t>Advanced Critical Infrastructure Security for Health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n-US" dirty="0"/>
              <a:t>Presentation by: 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76872" y="3373515"/>
            <a:ext cx="4465828" cy="1008926"/>
          </a:xfrm>
        </p:spPr>
        <p:txBody>
          <a:bodyPr/>
          <a:lstStyle/>
          <a:p>
            <a:r>
              <a:rPr lang="en-US" sz="5400" dirty="0"/>
              <a:t>CSP008_C_H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47" name="Picture Placeholder 46" descr="A black and white cover with blue squares&#10;&#10;Description automatically generated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A person writing at a desk&#10;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7594" r="7594"/>
          <a:stretch/>
        </p:blipFill>
        <p:spPr/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Advanced Critical Infrastructure Security for Health</a:t>
            </a:r>
            <a:br>
              <a:rPr lang="en-US" sz="2800" dirty="0"/>
            </a:br>
            <a:r>
              <a:rPr lang="en-US" sz="2400" i="1" dirty="0"/>
              <a:t>Course Overview</a:t>
            </a:r>
          </a:p>
        </p:txBody>
      </p:sp>
      <p:sp>
        <p:nvSpPr>
          <p:cNvPr id="53" name="Text Placeholder 52">
            <a:extLst>
              <a:ext uri="{FF2B5EF4-FFF2-40B4-BE49-F238E27FC236}">
                <a16:creationId xmlns:a16="http://schemas.microsoft.com/office/drawing/2014/main" id="{445D204E-D65E-A7F5-0F0E-E8C48B16DA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3930" y="1749479"/>
            <a:ext cx="788639" cy="533400"/>
          </a:xfrm>
        </p:spPr>
        <p:txBody>
          <a:bodyPr/>
          <a:lstStyle/>
          <a:p>
            <a:r>
              <a:rPr lang="en-GB" dirty="0"/>
              <a:t>T1.</a:t>
            </a:r>
          </a:p>
        </p:txBody>
      </p:sp>
      <p:sp>
        <p:nvSpPr>
          <p:cNvPr id="58" name="Text Placeholder 57">
            <a:extLst>
              <a:ext uri="{FF2B5EF4-FFF2-40B4-BE49-F238E27FC236}">
                <a16:creationId xmlns:a16="http://schemas.microsoft.com/office/drawing/2014/main" id="{02E3546B-B05B-8014-E453-D33A25CE79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433067" y="1749479"/>
            <a:ext cx="5885179" cy="533400"/>
          </a:xfrm>
        </p:spPr>
        <p:txBody>
          <a:bodyPr anchor="ctr">
            <a:normAutofit/>
          </a:bodyPr>
          <a:lstStyle/>
          <a:p>
            <a:r>
              <a:rPr lang="en-US" dirty="0"/>
              <a:t>Introduction to Critical Infrastructure Security</a:t>
            </a:r>
            <a:endParaRPr lang="en-GB" dirty="0"/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7C76E5A1-D109-EE04-2AA0-5CF09302987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930" y="3006909"/>
            <a:ext cx="788639" cy="533400"/>
          </a:xfrm>
        </p:spPr>
        <p:txBody>
          <a:bodyPr/>
          <a:lstStyle/>
          <a:p>
            <a:r>
              <a:rPr lang="en-GB" dirty="0"/>
              <a:t>T3.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6FB1A8-1908-DADA-0537-299927EBE5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433067" y="3009613"/>
            <a:ext cx="5885179" cy="533400"/>
          </a:xfrm>
        </p:spPr>
        <p:txBody>
          <a:bodyPr anchor="ctr"/>
          <a:lstStyle/>
          <a:p>
            <a:r>
              <a:rPr lang="en-GB" dirty="0"/>
              <a:t>Regulations and Standards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EA8328BA-7AB3-DC82-F907-6A23E59E99B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3930" y="2378035"/>
            <a:ext cx="788639" cy="533400"/>
          </a:xfrm>
        </p:spPr>
        <p:txBody>
          <a:bodyPr/>
          <a:lstStyle/>
          <a:p>
            <a:r>
              <a:rPr lang="en-GB" dirty="0"/>
              <a:t>T2.</a:t>
            </a:r>
          </a:p>
        </p:txBody>
      </p:sp>
      <p:sp>
        <p:nvSpPr>
          <p:cNvPr id="59" name="Text Placeholder 58">
            <a:extLst>
              <a:ext uri="{FF2B5EF4-FFF2-40B4-BE49-F238E27FC236}">
                <a16:creationId xmlns:a16="http://schemas.microsoft.com/office/drawing/2014/main" id="{4F3D3C34-5F4C-A8C2-7D62-EDD11E51C2F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433067" y="2378035"/>
            <a:ext cx="6336871" cy="533400"/>
          </a:xfrm>
        </p:spPr>
        <p:txBody>
          <a:bodyPr anchor="ctr">
            <a:normAutofit fontScale="92500"/>
          </a:bodyPr>
          <a:lstStyle/>
          <a:p>
            <a:r>
              <a:rPr lang="en-US" dirty="0"/>
              <a:t>Common Security Weaknesses and Threat Landscape</a:t>
            </a:r>
            <a:endParaRPr lang="en-GB" dirty="0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727877F4-3E64-7621-D97B-9350E7E70E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829774" cy="1524000"/>
          </a:xfrm>
        </p:spPr>
        <p:txBody>
          <a:bodyPr>
            <a:normAutofit fontScale="90000"/>
          </a:bodyPr>
          <a:lstStyle/>
          <a:p>
            <a:r>
              <a:rPr lang="en-GB" noProof="0" dirty="0"/>
              <a:t>T2: </a:t>
            </a:r>
            <a:r>
              <a:rPr lang="en-US" dirty="0"/>
              <a:t>Common Security Weaknesses and Threat Landscape</a:t>
            </a:r>
          </a:p>
        </p:txBody>
      </p:sp>
      <p:pic>
        <p:nvPicPr>
          <p:cNvPr id="34" name="Picture Placeholder 33" descr="A cup of coffee and a notebook on a table&#10;&#10;Description automatically generated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18261" r="18261"/>
          <a:stretch/>
        </p:blipFill>
        <p:spPr/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GB" noProof="0" smtClean="0"/>
              <a:pPr/>
              <a:t>4</a:t>
            </a:fld>
            <a:endParaRPr lang="en-GB" noProof="0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GB" noProof="0" dirty="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17AD7D6C-D172-8AFC-118B-18AC7AA7344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6322" y="2252394"/>
            <a:ext cx="5797518" cy="2532966"/>
          </a:xfrm>
        </p:spPr>
        <p:txBody>
          <a:bodyPr/>
          <a:lstStyle/>
          <a:p>
            <a:r>
              <a:rPr lang="en-GB" noProof="0" dirty="0"/>
              <a:t>Healthcare and Critical Infrastructure Perspective</a:t>
            </a:r>
          </a:p>
        </p:txBody>
      </p:sp>
    </p:spTree>
    <p:extLst>
      <p:ext uri="{BB962C8B-B14F-4D97-AF65-F5344CB8AC3E}">
        <p14:creationId xmlns:p14="http://schemas.microsoft.com/office/powerpoint/2010/main" val="430829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94B3479-59CB-119D-A797-8720A8BC7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Learning Objectives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4BB4C7F-7A2E-2A45-1B3F-48C1256F4DC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AC1B84-DC20-57C6-E8DA-7721F02E559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964817" y="2479936"/>
            <a:ext cx="5919103" cy="35368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/>
              <a:t>Students </a:t>
            </a:r>
            <a:r>
              <a:rPr lang="en-US" sz="2000" dirty="0"/>
              <a:t>should be able to: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Identify the most common weaknesses in healthcare and CI environments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Explain why IT and OT/medical environments are hard to secure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Classify main threat actors and attack types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Connect vulnerabilities to likely operational consequences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dirty="0"/>
              <a:t>Discuss mitigation priorities in realistic settings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246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F6A22-5102-BE81-11C7-8BB24DC29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9BF86825-037C-2B4C-A229-118A2B2581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Why this topic matters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596AB5A-77FF-D9A0-F1BB-FC74208F306D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1FF24D9-850D-B7A6-FE33-D4CD2B41274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/>
              <a:t>Healthcare and other critical sectors are attractive to attackers because they combine:</a:t>
            </a:r>
          </a:p>
          <a:p>
            <a:r>
              <a:rPr lang="en-US" sz="2000" dirty="0"/>
              <a:t>Sensitive data</a:t>
            </a:r>
          </a:p>
          <a:p>
            <a:r>
              <a:rPr lang="en-US" sz="2000" dirty="0"/>
              <a:t>Time-critical operations</a:t>
            </a:r>
          </a:p>
          <a:p>
            <a:r>
              <a:rPr lang="en-US" sz="2000" dirty="0"/>
              <a:t>Low tolerance for downtime</a:t>
            </a:r>
          </a:p>
          <a:p>
            <a:r>
              <a:rPr lang="en-US" sz="2000" dirty="0"/>
              <a:t>Heterogeneous and aging technologies</a:t>
            </a:r>
          </a:p>
          <a:p>
            <a:r>
              <a:rPr lang="en-US" sz="2000" dirty="0"/>
              <a:t>Large human attack surface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D9BDF62-EFB4-187E-4538-FAE28D999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6BB9D5-20D2-CC3D-41A5-0C67D1E9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9239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962B9-A1A3-0E9B-C9C0-578D8E6E6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5DBF97C-759A-99F5-FA16-599489AD73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IT Security vs </a:t>
            </a:r>
            <a:br>
              <a:rPr lang="en-GB" sz="3200" dirty="0"/>
            </a:br>
            <a:r>
              <a:rPr lang="en-GB" sz="3200" dirty="0"/>
              <a:t>		OT / Clinical Security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F22DBAA-9FFA-7B2F-E371-3C4056E420D9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35D2BDD-978C-04FD-2BE2-A22C5B9BD4A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42317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000" noProof="0" dirty="0"/>
              <a:t>Traditional IT security often prioritises:</a:t>
            </a:r>
          </a:p>
          <a:p>
            <a:r>
              <a:rPr lang="en-GB" sz="2000" noProof="0" dirty="0"/>
              <a:t>Confidentiality</a:t>
            </a:r>
          </a:p>
          <a:p>
            <a:r>
              <a:rPr lang="en-GB" sz="2000" noProof="0" dirty="0"/>
              <a:t>Fast patching</a:t>
            </a:r>
          </a:p>
          <a:p>
            <a:r>
              <a:rPr lang="en-GB" sz="2000" noProof="0" dirty="0"/>
              <a:t>Frequent replacement cycles</a:t>
            </a:r>
          </a:p>
          <a:p>
            <a:pPr marL="0" indent="0">
              <a:buNone/>
            </a:pPr>
            <a:endParaRPr lang="en-GB" sz="2000" noProof="0" dirty="0"/>
          </a:p>
          <a:p>
            <a:pPr marL="0" indent="0">
              <a:buNone/>
            </a:pPr>
            <a:r>
              <a:rPr lang="en-GB" sz="2000" noProof="0" dirty="0"/>
              <a:t>Healthcare / OT / IoMT security often prioritises:</a:t>
            </a:r>
          </a:p>
          <a:p>
            <a:r>
              <a:rPr lang="en-GB" sz="2000" noProof="0" dirty="0"/>
              <a:t>Availability</a:t>
            </a:r>
          </a:p>
          <a:p>
            <a:r>
              <a:rPr lang="en-GB" sz="2000" noProof="0" dirty="0"/>
              <a:t>Safety</a:t>
            </a:r>
          </a:p>
          <a:p>
            <a:r>
              <a:rPr lang="en-GB" sz="2000" noProof="0" dirty="0"/>
              <a:t>Stability</a:t>
            </a:r>
          </a:p>
          <a:p>
            <a:r>
              <a:rPr lang="en-GB" sz="2000" noProof="0" dirty="0"/>
              <a:t>Certification constraints</a:t>
            </a:r>
          </a:p>
          <a:p>
            <a:r>
              <a:rPr lang="en-GB" sz="2000" noProof="0" dirty="0"/>
              <a:t>Longer lifecycle equipment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277CA61-D9D5-8B66-F8C3-71210DACC9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3A0E762-052C-2A25-BE8E-A62A1837E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3152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03F19-364C-10A0-04DF-BFB4C21C1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BA04D592-8DB2-CF4F-33D1-41FBC81CD5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468981"/>
            <a:ext cx="5116596" cy="642913"/>
          </a:xfrm>
        </p:spPr>
        <p:txBody>
          <a:bodyPr>
            <a:normAutofit fontScale="90000"/>
          </a:bodyPr>
          <a:lstStyle/>
          <a:p>
            <a:pPr algn="ctr"/>
            <a:r>
              <a:rPr lang="en-GB" sz="3200" dirty="0"/>
              <a:t>IT vs OT Security Priorities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59AD0DD4-2D1E-C529-D61B-29F0C88B243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DFF591F-D0A2-D160-0BD7-7347658CE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1FB63739-AD38-F9F9-4A9C-F9E5CE6B9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812301D-ED4C-6E81-B1ED-EEB98F09F0C3}"/>
              </a:ext>
            </a:extLst>
          </p:cNvPr>
          <p:cNvSpPr/>
          <p:nvPr/>
        </p:nvSpPr>
        <p:spPr>
          <a:xfrm>
            <a:off x="5150674" y="3136390"/>
            <a:ext cx="3233797" cy="27186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344613"/>
            <a:r>
              <a:rPr lang="en-GB" sz="2800" b="1" dirty="0"/>
              <a:t>IT</a:t>
            </a:r>
          </a:p>
          <a:p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Confidentiality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Integrity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Frequent updates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Data-centric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Business systems focus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A3595B-2274-39B1-E755-6D377D227F07}"/>
              </a:ext>
            </a:extLst>
          </p:cNvPr>
          <p:cNvSpPr/>
          <p:nvPr/>
        </p:nvSpPr>
        <p:spPr>
          <a:xfrm>
            <a:off x="8586931" y="3136390"/>
            <a:ext cx="3422189" cy="271862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344613"/>
            <a:r>
              <a:rPr lang="en-GB" sz="2800" b="1" dirty="0"/>
              <a:t>OT</a:t>
            </a:r>
          </a:p>
          <a:p>
            <a:endParaRPr lang="en-GB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Availability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Stability over patching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Process-centric protection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Physical operations focus</a:t>
            </a:r>
          </a:p>
        </p:txBody>
      </p:sp>
    </p:spTree>
    <p:extLst>
      <p:ext uri="{BB962C8B-B14F-4D97-AF65-F5344CB8AC3E}">
        <p14:creationId xmlns:p14="http://schemas.microsoft.com/office/powerpoint/2010/main" val="483026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EF713-90D1-1B22-D0AB-8DFA6BF34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972A5AA-AF6E-21EA-D73D-CCF3316F3C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The Expanding Attack Surface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CBB0CD4-DF20-397A-118B-C7935ED2422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BD518091-263B-5B15-C2F2-36C75844539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41037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Healthcare security now spans:</a:t>
            </a:r>
          </a:p>
          <a:p>
            <a:r>
              <a:rPr lang="en-US" sz="2000" dirty="0"/>
              <a:t>EHR platforms</a:t>
            </a:r>
          </a:p>
          <a:p>
            <a:r>
              <a:rPr lang="en-US" sz="2000" dirty="0"/>
              <a:t>Administrative IT</a:t>
            </a:r>
          </a:p>
          <a:p>
            <a:r>
              <a:rPr lang="en-US" sz="2000" dirty="0"/>
              <a:t>Cloud services</a:t>
            </a:r>
          </a:p>
          <a:p>
            <a:r>
              <a:rPr lang="en-US" sz="2000" dirty="0"/>
              <a:t>Medical devices</a:t>
            </a:r>
          </a:p>
          <a:p>
            <a:r>
              <a:rPr lang="en-US" sz="2000" dirty="0"/>
              <a:t>Imaging systems</a:t>
            </a:r>
          </a:p>
          <a:p>
            <a:r>
              <a:rPr lang="en-US" sz="2000" dirty="0"/>
              <a:t>IoMT and wearables</a:t>
            </a:r>
          </a:p>
          <a:p>
            <a:r>
              <a:rPr lang="en-US" sz="2000" dirty="0"/>
              <a:t>Remote access and telemedicine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9D97124-40EC-3471-DCF3-0B8D0B25C4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82A7A3E-2529-2961-8DFC-C88972F6C1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533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31BA1F-0F44-83BE-A7E9-B96BEEE66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4C3BA78-1795-40C5-4807-910FFCD695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6529" y="13716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Legacy Systems as Structural Weaknesses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77687020-12A2-F14D-D1A3-E52D2A9E76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928BB8A-E7E1-5D78-219A-F3A43F37821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1774913"/>
            <a:ext cx="5840730" cy="4945927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2000" dirty="0"/>
              <a:t>Legacy systems remain widespread because they are:</a:t>
            </a:r>
          </a:p>
          <a:p>
            <a:r>
              <a:rPr lang="en-US" sz="2000" dirty="0"/>
              <a:t>Expensive to replace</a:t>
            </a:r>
          </a:p>
          <a:p>
            <a:r>
              <a:rPr lang="en-US" sz="2000" dirty="0"/>
              <a:t>Difficult to certify</a:t>
            </a:r>
          </a:p>
          <a:p>
            <a:r>
              <a:rPr lang="en-US" sz="2000" dirty="0"/>
              <a:t>Operationally entrenched</a:t>
            </a:r>
          </a:p>
          <a:p>
            <a:r>
              <a:rPr lang="en-US" sz="2000" dirty="0"/>
              <a:t>Tied to old protocols and vendor support models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Weaknesses include:</a:t>
            </a:r>
          </a:p>
          <a:p>
            <a:r>
              <a:rPr lang="en-US" sz="2000" dirty="0"/>
              <a:t>No security by design</a:t>
            </a:r>
          </a:p>
          <a:p>
            <a:r>
              <a:rPr lang="en-US" sz="2000" dirty="0"/>
              <a:t>Unsupported operating systems</a:t>
            </a:r>
          </a:p>
          <a:p>
            <a:r>
              <a:rPr lang="en-US" sz="2000" dirty="0"/>
              <a:t>Hard-coded assumptions</a:t>
            </a:r>
          </a:p>
          <a:p>
            <a:r>
              <a:rPr lang="en-US" sz="2000" dirty="0"/>
              <a:t>Weak logging and update mechanisms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D11D8EF-9072-ACFD-0B9E-9DA19AD9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D13D537-AC78-B390-1133-EF9CB919DE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4496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36C9B-288A-E995-0CC9-30781D16B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FD733F4-43D2-9AC8-33DC-05C523FBBA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Patch Management Constraints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64DCEF0E-2B8B-AA10-CF6F-47E202772E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AA3D535-4C9A-C3FA-BA0B-A1FEFC079B0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9940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/>
              <a:t>In healthcare, patching is not merely technical. It is constrained by:</a:t>
            </a:r>
          </a:p>
          <a:p>
            <a:r>
              <a:rPr lang="en-US" sz="2000" dirty="0"/>
              <a:t>Clinical uptime requirements</a:t>
            </a:r>
          </a:p>
          <a:p>
            <a:r>
              <a:rPr lang="en-US" sz="2000" dirty="0"/>
              <a:t>Vendor approval cycles</a:t>
            </a:r>
          </a:p>
          <a:p>
            <a:r>
              <a:rPr lang="en-US" sz="2000" dirty="0"/>
              <a:t>Testing needs</a:t>
            </a:r>
          </a:p>
          <a:p>
            <a:r>
              <a:rPr lang="en-US" sz="2000" dirty="0"/>
              <a:t>Fear of disrupting validated workflows</a:t>
            </a:r>
          </a:p>
          <a:p>
            <a:r>
              <a:rPr lang="en-US" sz="2000" dirty="0"/>
              <a:t>Limited maintenance windows</a:t>
            </a:r>
          </a:p>
          <a:p>
            <a:pPr marL="0" indent="0">
              <a:buNone/>
            </a:pPr>
            <a:r>
              <a:rPr lang="en-US" sz="2000" b="1" i="1" dirty="0"/>
              <a:t>This turns known vulnerabilities into long-lived exposure.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E4FE139-40A8-DAEF-6A9F-F50F679C1C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EA45B5F-1961-AF40-DE78-FF43AD5A9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241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1B48C3-EECE-DB8A-02A8-431F62929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18BE5D6-CF53-2EB2-3E81-711CCD5EBB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004679" cy="1518315"/>
          </a:xfrm>
        </p:spPr>
        <p:txBody>
          <a:bodyPr>
            <a:normAutofit/>
          </a:bodyPr>
          <a:lstStyle/>
          <a:p>
            <a:r>
              <a:rPr lang="en-GB" sz="3200" dirty="0"/>
              <a:t>Weak Authentication and Access Control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A0EFB29-C3BE-87B3-AB95-9A720D5F03E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1DB6133-0F79-09E0-25B6-8AB4A19D4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34479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/>
              <a:t>Common access-control weakness:</a:t>
            </a:r>
          </a:p>
          <a:p>
            <a:r>
              <a:rPr lang="en-US" sz="2000" dirty="0"/>
              <a:t>Shared accounts</a:t>
            </a:r>
          </a:p>
          <a:p>
            <a:r>
              <a:rPr lang="en-US" sz="2000" dirty="0"/>
              <a:t>Weak passwords</a:t>
            </a:r>
          </a:p>
          <a:p>
            <a:r>
              <a:rPr lang="en-US" sz="2000" dirty="0"/>
              <a:t>Lack of MFA</a:t>
            </a:r>
          </a:p>
          <a:p>
            <a:r>
              <a:rPr lang="en-US" sz="2000" dirty="0"/>
              <a:t>Excessive privileges</a:t>
            </a:r>
          </a:p>
          <a:p>
            <a:r>
              <a:rPr lang="en-US" sz="2000" dirty="0"/>
              <a:t>Infrequent account review</a:t>
            </a:r>
          </a:p>
          <a:p>
            <a:r>
              <a:rPr lang="en-US" sz="2000" dirty="0"/>
              <a:t>Poor role separation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61353D3-2FDF-035D-E868-B95CB6E86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2214D2F-FFFB-182A-FF7D-FAC82300C8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154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8D70F-FA8B-27C1-95F7-B5148490D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289FA87-5CBE-1AE6-FEE4-7F738893C8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65176"/>
            <a:ext cx="12192000" cy="584696"/>
          </a:xfrm>
        </p:spPr>
        <p:txBody>
          <a:bodyPr>
            <a:normAutofit/>
          </a:bodyPr>
          <a:lstStyle/>
          <a:p>
            <a:pPr algn="ctr"/>
            <a:r>
              <a:rPr lang="en-GB" sz="3200" dirty="0"/>
              <a:t>Flat Network vs Segmented Network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B2F714-1FD9-1D29-A69B-2E1BC349131E}"/>
              </a:ext>
            </a:extLst>
          </p:cNvPr>
          <p:cNvSpPr/>
          <p:nvPr/>
        </p:nvSpPr>
        <p:spPr>
          <a:xfrm>
            <a:off x="365760" y="1051560"/>
            <a:ext cx="5422392" cy="5541264"/>
          </a:xfrm>
          <a:prstGeom prst="rect">
            <a:avLst/>
          </a:prstGeom>
          <a:solidFill>
            <a:schemeClr val="tx1"/>
          </a:solidFill>
          <a:ln w="38100">
            <a:solidFill>
              <a:srgbClr val="FFBA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b="1" dirty="0"/>
              <a:t>Flat Network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233030C-F394-3B0C-BCBD-792FFE1D7158}"/>
              </a:ext>
            </a:extLst>
          </p:cNvPr>
          <p:cNvSpPr/>
          <p:nvPr/>
        </p:nvSpPr>
        <p:spPr>
          <a:xfrm>
            <a:off x="6403850" y="1051560"/>
            <a:ext cx="5422392" cy="5541264"/>
          </a:xfrm>
          <a:prstGeom prst="rect">
            <a:avLst/>
          </a:prstGeom>
          <a:noFill/>
          <a:ln w="38100">
            <a:solidFill>
              <a:srgbClr val="FFBA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b="1" dirty="0"/>
              <a:t>Segmented Network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240302-3538-B846-9238-12D0A11D8AEC}"/>
              </a:ext>
            </a:extLst>
          </p:cNvPr>
          <p:cNvSpPr/>
          <p:nvPr/>
        </p:nvSpPr>
        <p:spPr>
          <a:xfrm>
            <a:off x="672000" y="2437265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Users</a:t>
            </a:r>
            <a:endParaRPr lang="en-GB" sz="16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E05547B-BFBA-28DF-05F6-7DEEA4233825}"/>
              </a:ext>
            </a:extLst>
          </p:cNvPr>
          <p:cNvSpPr/>
          <p:nvPr/>
        </p:nvSpPr>
        <p:spPr>
          <a:xfrm>
            <a:off x="2386584" y="2440866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Servers</a:t>
            </a:r>
            <a:endParaRPr lang="en-GB" sz="16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91DCEC5-D622-18DF-7EB6-DC6164C8424A}"/>
              </a:ext>
            </a:extLst>
          </p:cNvPr>
          <p:cNvSpPr/>
          <p:nvPr/>
        </p:nvSpPr>
        <p:spPr>
          <a:xfrm>
            <a:off x="4105824" y="2437265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SCADA</a:t>
            </a:r>
            <a:endParaRPr lang="en-GB" sz="1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A076EB3-FD01-6C88-C9C1-18420E98D35E}"/>
              </a:ext>
            </a:extLst>
          </p:cNvPr>
          <p:cNvSpPr/>
          <p:nvPr/>
        </p:nvSpPr>
        <p:spPr>
          <a:xfrm>
            <a:off x="672000" y="3632314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HMI</a:t>
            </a:r>
            <a:endParaRPr lang="en-GB" sz="16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CD6C5C-41FE-D15A-735C-F3A3E43E7523}"/>
              </a:ext>
            </a:extLst>
          </p:cNvPr>
          <p:cNvSpPr/>
          <p:nvPr/>
        </p:nvSpPr>
        <p:spPr>
          <a:xfrm>
            <a:off x="2386584" y="3635915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PLC</a:t>
            </a:r>
            <a:endParaRPr lang="en-GB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91C2E7E-088F-B947-27AE-E2086E560049}"/>
              </a:ext>
            </a:extLst>
          </p:cNvPr>
          <p:cNvSpPr/>
          <p:nvPr/>
        </p:nvSpPr>
        <p:spPr>
          <a:xfrm>
            <a:off x="4105824" y="3632314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Database</a:t>
            </a:r>
            <a:endParaRPr lang="en-GB" sz="16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15DC0BD-9CDF-F233-9399-624E54BF667C}"/>
              </a:ext>
            </a:extLst>
          </p:cNvPr>
          <p:cNvSpPr/>
          <p:nvPr/>
        </p:nvSpPr>
        <p:spPr>
          <a:xfrm>
            <a:off x="1394250" y="4926491"/>
            <a:ext cx="1550076" cy="57518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IoT</a:t>
            </a:r>
            <a:br>
              <a:rPr lang="en-GB" b="1" dirty="0"/>
            </a:br>
            <a:r>
              <a:rPr lang="en-GB" b="1" dirty="0"/>
              <a:t>Devices</a:t>
            </a:r>
            <a:endParaRPr lang="en-GB" sz="16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D83470C-A81D-04CF-3665-86F729CAD816}"/>
              </a:ext>
            </a:extLst>
          </p:cNvPr>
          <p:cNvSpPr/>
          <p:nvPr/>
        </p:nvSpPr>
        <p:spPr>
          <a:xfrm>
            <a:off x="3111161" y="4933108"/>
            <a:ext cx="1550077" cy="575183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Engineering WS</a:t>
            </a:r>
            <a:endParaRPr lang="en-GB" sz="1600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7877AD6-01D4-40D7-3C53-60E974082247}"/>
              </a:ext>
            </a:extLst>
          </p:cNvPr>
          <p:cNvCxnSpPr>
            <a:cxnSpLocks/>
            <a:stCxn id="11" idx="3"/>
            <a:endCxn id="14" idx="1"/>
          </p:cNvCxnSpPr>
          <p:nvPr/>
        </p:nvCxnSpPr>
        <p:spPr>
          <a:xfrm>
            <a:off x="1951992" y="3874629"/>
            <a:ext cx="434592" cy="3601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F5F84C1-DEE4-C0B9-F21E-1EE4192243B2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 flipV="1">
            <a:off x="3666576" y="3874629"/>
            <a:ext cx="439248" cy="3601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BFF76D8-4C28-14A5-A303-FB7875348832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 flipV="1">
            <a:off x="3666576" y="2679580"/>
            <a:ext cx="439248" cy="3601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99EC9CE-8FA9-E883-848C-D1C0BA2025F4}"/>
              </a:ext>
            </a:extLst>
          </p:cNvPr>
          <p:cNvCxnSpPr>
            <a:cxnSpLocks/>
            <a:stCxn id="7" idx="3"/>
            <a:endCxn id="8" idx="1"/>
          </p:cNvCxnSpPr>
          <p:nvPr/>
        </p:nvCxnSpPr>
        <p:spPr>
          <a:xfrm>
            <a:off x="1951992" y="2679580"/>
            <a:ext cx="434592" cy="3601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34AF4DE-7677-D2D0-5925-F348AFFA4A10}"/>
              </a:ext>
            </a:extLst>
          </p:cNvPr>
          <p:cNvCxnSpPr>
            <a:cxnSpLocks/>
            <a:stCxn id="8" idx="2"/>
            <a:endCxn id="14" idx="0"/>
          </p:cNvCxnSpPr>
          <p:nvPr/>
        </p:nvCxnSpPr>
        <p:spPr>
          <a:xfrm>
            <a:off x="3026580" y="2925496"/>
            <a:ext cx="0" cy="710419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2FD5A58B-600D-462A-C404-98B3308F0170}"/>
              </a:ext>
            </a:extLst>
          </p:cNvPr>
          <p:cNvCxnSpPr>
            <a:cxnSpLocks/>
            <a:stCxn id="7" idx="2"/>
            <a:endCxn id="11" idx="0"/>
          </p:cNvCxnSpPr>
          <p:nvPr/>
        </p:nvCxnSpPr>
        <p:spPr>
          <a:xfrm>
            <a:off x="1311996" y="2921895"/>
            <a:ext cx="0" cy="710419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F8057927-89CC-F321-90B1-E9D9AD8FDB7A}"/>
              </a:ext>
            </a:extLst>
          </p:cNvPr>
          <p:cNvCxnSpPr>
            <a:cxnSpLocks/>
            <a:stCxn id="9" idx="2"/>
            <a:endCxn id="15" idx="0"/>
          </p:cNvCxnSpPr>
          <p:nvPr/>
        </p:nvCxnSpPr>
        <p:spPr>
          <a:xfrm>
            <a:off x="4745820" y="2921895"/>
            <a:ext cx="0" cy="710419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99AC3033-10DE-0EE1-0E4F-3CCA1583597E}"/>
              </a:ext>
            </a:extLst>
          </p:cNvPr>
          <p:cNvCxnSpPr>
            <a:cxnSpLocks/>
          </p:cNvCxnSpPr>
          <p:nvPr/>
        </p:nvCxnSpPr>
        <p:spPr>
          <a:xfrm>
            <a:off x="2169288" y="4116943"/>
            <a:ext cx="0" cy="710419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3FA3918-7F24-7A90-2CF6-ABD6697291E8}"/>
              </a:ext>
            </a:extLst>
          </p:cNvPr>
          <p:cNvCxnSpPr>
            <a:cxnSpLocks/>
          </p:cNvCxnSpPr>
          <p:nvPr/>
        </p:nvCxnSpPr>
        <p:spPr>
          <a:xfrm>
            <a:off x="3886200" y="4116944"/>
            <a:ext cx="0" cy="710419"/>
          </a:xfrm>
          <a:prstGeom prst="line">
            <a:avLst/>
          </a:prstGeom>
          <a:ln w="38100">
            <a:solidFill>
              <a:srgbClr val="C071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4924BD0F-0F18-2F9F-3151-1BFCADBB8964}"/>
              </a:ext>
            </a:extLst>
          </p:cNvPr>
          <p:cNvSpPr/>
          <p:nvPr/>
        </p:nvSpPr>
        <p:spPr>
          <a:xfrm>
            <a:off x="6862739" y="2397641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Users</a:t>
            </a:r>
            <a:endParaRPr lang="en-GB" sz="1600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400C72A-BE1E-B58C-9A5B-C8EF47701031}"/>
              </a:ext>
            </a:extLst>
          </p:cNvPr>
          <p:cNvSpPr/>
          <p:nvPr/>
        </p:nvSpPr>
        <p:spPr>
          <a:xfrm>
            <a:off x="9980505" y="2399943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IAM</a:t>
            </a:r>
            <a:endParaRPr lang="en-GB" sz="1600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2C37105-A0AB-959F-38AF-AB2B44B7E9C1}"/>
              </a:ext>
            </a:extLst>
          </p:cNvPr>
          <p:cNvSpPr/>
          <p:nvPr/>
        </p:nvSpPr>
        <p:spPr>
          <a:xfrm>
            <a:off x="8421622" y="2391934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Email/</a:t>
            </a:r>
            <a:br>
              <a:rPr lang="en-GB" sz="1600" b="1" dirty="0"/>
            </a:br>
            <a:r>
              <a:rPr lang="en-GB" sz="1600" b="1" dirty="0"/>
              <a:t>Apps</a:t>
            </a:r>
            <a:endParaRPr lang="en-GB" sz="1400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5953B31-D20B-AC95-9BB3-1BB1F35F33FD}"/>
              </a:ext>
            </a:extLst>
          </p:cNvPr>
          <p:cNvSpPr/>
          <p:nvPr/>
        </p:nvSpPr>
        <p:spPr>
          <a:xfrm>
            <a:off x="6702552" y="1783080"/>
            <a:ext cx="4817448" cy="1252728"/>
          </a:xfrm>
          <a:prstGeom prst="rect">
            <a:avLst/>
          </a:prstGeom>
          <a:noFill/>
          <a:ln w="38100">
            <a:solidFill>
              <a:srgbClr val="C071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b="1" dirty="0"/>
              <a:t>IT Zone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62289E5-AA81-5D56-CBFD-2D79B92ED99A}"/>
              </a:ext>
            </a:extLst>
          </p:cNvPr>
          <p:cNvSpPr/>
          <p:nvPr/>
        </p:nvSpPr>
        <p:spPr>
          <a:xfrm>
            <a:off x="6702552" y="3769471"/>
            <a:ext cx="4817448" cy="1252728"/>
          </a:xfrm>
          <a:prstGeom prst="rect">
            <a:avLst/>
          </a:prstGeom>
          <a:noFill/>
          <a:ln w="38100">
            <a:solidFill>
              <a:srgbClr val="C071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sz="2400" b="1" dirty="0"/>
              <a:t>DMZ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7374D5D4-3370-0912-711E-49C43FCFE5B3}"/>
              </a:ext>
            </a:extLst>
          </p:cNvPr>
          <p:cNvSpPr/>
          <p:nvPr/>
        </p:nvSpPr>
        <p:spPr>
          <a:xfrm>
            <a:off x="6702552" y="5943599"/>
            <a:ext cx="4817448" cy="577549"/>
          </a:xfrm>
          <a:prstGeom prst="rect">
            <a:avLst/>
          </a:prstGeom>
          <a:noFill/>
          <a:ln w="38100">
            <a:solidFill>
              <a:srgbClr val="C071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OT Zone: SCADA / HMI / PLC / Process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4C6E9817-B4C0-61D1-3AB6-1533963E8094}"/>
              </a:ext>
            </a:extLst>
          </p:cNvPr>
          <p:cNvSpPr/>
          <p:nvPr/>
        </p:nvSpPr>
        <p:spPr>
          <a:xfrm>
            <a:off x="8437243" y="5389616"/>
            <a:ext cx="1518836" cy="253916"/>
          </a:xfrm>
          <a:prstGeom prst="rect">
            <a:avLst/>
          </a:prstGeom>
          <a:solidFill>
            <a:srgbClr val="FFBA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Firewall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F2A614D-5432-1A25-1778-61702B4E517B}"/>
              </a:ext>
            </a:extLst>
          </p:cNvPr>
          <p:cNvSpPr/>
          <p:nvPr/>
        </p:nvSpPr>
        <p:spPr>
          <a:xfrm>
            <a:off x="8406002" y="3302042"/>
            <a:ext cx="1518836" cy="253916"/>
          </a:xfrm>
          <a:prstGeom prst="rect">
            <a:avLst/>
          </a:prstGeom>
          <a:solidFill>
            <a:srgbClr val="FFBA00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Firewall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89FC3EC-440D-8ADD-5FEF-47E60D4E0DDE}"/>
              </a:ext>
            </a:extLst>
          </p:cNvPr>
          <p:cNvSpPr/>
          <p:nvPr/>
        </p:nvSpPr>
        <p:spPr>
          <a:xfrm>
            <a:off x="6951684" y="4331092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Jump Box</a:t>
            </a:r>
            <a:endParaRPr lang="en-GB" sz="1600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DCAAAE04-2661-5462-1342-AA018B7B3F35}"/>
              </a:ext>
            </a:extLst>
          </p:cNvPr>
          <p:cNvSpPr/>
          <p:nvPr/>
        </p:nvSpPr>
        <p:spPr>
          <a:xfrm>
            <a:off x="9753133" y="4331092"/>
            <a:ext cx="1279992" cy="48463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Historian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4892655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7ED55-CD42-35A7-BAD4-E274A5229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6A577E9-8C89-467B-587C-4E628E53C1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6529" y="137160"/>
            <a:ext cx="6397871" cy="1518315"/>
          </a:xfrm>
        </p:spPr>
        <p:txBody>
          <a:bodyPr>
            <a:normAutofit/>
          </a:bodyPr>
          <a:lstStyle/>
          <a:p>
            <a:r>
              <a:rPr lang="en-US" sz="3200" dirty="0"/>
              <a:t>Flat Networks and Poor Segmentation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8D0F8FDD-F4E9-E9B1-AE03-3503A3D07B6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EE505973-AD4A-1B19-0D42-6FC7A7D81A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1774913"/>
            <a:ext cx="5840730" cy="4945927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dirty="0"/>
              <a:t>Flat networks allow attackers to:</a:t>
            </a:r>
          </a:p>
          <a:p>
            <a:r>
              <a:rPr lang="en-US" sz="2000" dirty="0"/>
              <a:t>Move laterally</a:t>
            </a:r>
          </a:p>
          <a:p>
            <a:r>
              <a:rPr lang="en-US" sz="2000" dirty="0"/>
              <a:t>Discover unmanaged assets</a:t>
            </a:r>
          </a:p>
          <a:p>
            <a:r>
              <a:rPr lang="en-US" sz="2000" dirty="0"/>
              <a:t>Reach sensitive systems from compromised endpoints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Segmentation should separate:</a:t>
            </a:r>
          </a:p>
          <a:p>
            <a:r>
              <a:rPr lang="en-US" sz="2000" dirty="0"/>
              <a:t>Administrative IT</a:t>
            </a:r>
          </a:p>
          <a:p>
            <a:r>
              <a:rPr lang="en-US" sz="2000" dirty="0"/>
              <a:t>Clinical systems</a:t>
            </a:r>
          </a:p>
          <a:p>
            <a:r>
              <a:rPr lang="en-US" sz="2000" dirty="0"/>
              <a:t>Guest networks</a:t>
            </a:r>
          </a:p>
          <a:p>
            <a:r>
              <a:rPr lang="en-US" sz="2000" dirty="0"/>
              <a:t>Medical devices</a:t>
            </a:r>
          </a:p>
          <a:p>
            <a:r>
              <a:rPr lang="en-US" sz="2000" dirty="0"/>
              <a:t>Sensitive data services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196169D-B1B0-003B-5DE0-4CD8FD0C76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F881FA3-F745-0765-0EB1-3988F65DD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493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2D9FB-BD45-DF7A-34E3-39E1F5A41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008E62D-DAC0-1A4E-B054-8DC4EF28C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004679" cy="1518315"/>
          </a:xfrm>
        </p:spPr>
        <p:txBody>
          <a:bodyPr>
            <a:normAutofit/>
          </a:bodyPr>
          <a:lstStyle/>
          <a:p>
            <a:r>
              <a:rPr lang="en-GB" sz="3200" dirty="0"/>
              <a:t>Insecure Protocols and Device Communication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63CA14C-BD23-849A-8D10-1F6F90B0736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1340B9A-7A47-3F65-5A94-FC08CD1915C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762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Many healthcare and industrial-style environments still use protocols and device integrations that were designed for functionality, not security. Risks include:</a:t>
            </a:r>
          </a:p>
          <a:p>
            <a:r>
              <a:rPr lang="en-US" sz="2000" dirty="0"/>
              <a:t>Plaintext communication</a:t>
            </a:r>
          </a:p>
          <a:p>
            <a:r>
              <a:rPr lang="en-US" sz="2000" dirty="0"/>
              <a:t>Weak authentication</a:t>
            </a:r>
          </a:p>
          <a:p>
            <a:r>
              <a:rPr lang="en-US" sz="2000" dirty="0"/>
              <a:t>Poor integrity checks</a:t>
            </a:r>
          </a:p>
          <a:p>
            <a:r>
              <a:rPr lang="en-US" sz="2000" dirty="0"/>
              <a:t>Trust-by-location assumptions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4C55104-11CD-81AC-B413-8FE05968C4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CA5203A3-8131-A07D-E1D7-8A111E19C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206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A78F5-648E-CC6E-7D6F-4C8D5E219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FC826D9-099F-ADE6-B894-4C198A5E99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150983" cy="1518315"/>
          </a:xfrm>
        </p:spPr>
        <p:txBody>
          <a:bodyPr>
            <a:normAutofit/>
          </a:bodyPr>
          <a:lstStyle/>
          <a:p>
            <a:r>
              <a:rPr lang="en-GB" sz="3200" dirty="0"/>
              <a:t>Medical Device Vulnerabilities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26C453B8-BA96-3E85-F1C8-C2D5E39F169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C837E0D-1BDD-370C-1B8A-DCA7E43FAB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762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Medical device risk comes from:</a:t>
            </a:r>
          </a:p>
          <a:p>
            <a:r>
              <a:rPr lang="en-US" sz="2000" dirty="0"/>
              <a:t>Embedded software flaws</a:t>
            </a:r>
          </a:p>
          <a:p>
            <a:r>
              <a:rPr lang="en-US" sz="2000" dirty="0"/>
              <a:t>Weak update paths</a:t>
            </a:r>
          </a:p>
          <a:p>
            <a:r>
              <a:rPr lang="en-US" sz="2000" dirty="0"/>
              <a:t>Third-party components</a:t>
            </a:r>
          </a:p>
          <a:p>
            <a:r>
              <a:rPr lang="en-US" sz="2000" dirty="0"/>
              <a:t>Safety-security trade-offs</a:t>
            </a:r>
          </a:p>
          <a:p>
            <a:r>
              <a:rPr lang="en-US" sz="2000" dirty="0"/>
              <a:t>Interoperability dependencies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C0CDBD5-3661-D435-DF4E-3E0397ED3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3AD3414-76D5-32B7-063E-E44A16723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268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D9FBD6-BF08-A75E-34AC-BD045A073C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25E5899-5C98-2974-9836-A489358B0F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Human Factors and Social Engineering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28E9061-1F78-50F5-AA8D-C1D747DB14F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DB8E072D-5898-10AE-0E0C-E50A91EFB59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1344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Human weakness include:</a:t>
            </a:r>
          </a:p>
          <a:p>
            <a:r>
              <a:rPr lang="en-US" sz="2000" dirty="0"/>
              <a:t>Phishing susceptibility</a:t>
            </a:r>
          </a:p>
          <a:p>
            <a:r>
              <a:rPr lang="en-US" sz="2000" dirty="0"/>
              <a:t>Stress-driven mistakes</a:t>
            </a:r>
          </a:p>
          <a:p>
            <a:r>
              <a:rPr lang="en-US" sz="2000" dirty="0"/>
              <a:t>Alert fatigue</a:t>
            </a:r>
          </a:p>
          <a:p>
            <a:r>
              <a:rPr lang="en-US" sz="2000" dirty="0"/>
              <a:t>Workarounds</a:t>
            </a:r>
          </a:p>
          <a:p>
            <a:r>
              <a:rPr lang="en-US" sz="2000" dirty="0"/>
              <a:t>Over-trust in emails, calls, or urgent requests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E3F8F0A-29D2-053A-B7C2-8F37F9A42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FC8DC4C4-E5DE-1EEF-D390-FB32AFBDA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1986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C2654-9635-F6DF-C8CC-ECD52398B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CF4CBCC-4321-B663-2574-A3940013F3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3961" y="237744"/>
            <a:ext cx="6397871" cy="750219"/>
          </a:xfrm>
        </p:spPr>
        <p:txBody>
          <a:bodyPr>
            <a:normAutofit/>
          </a:bodyPr>
          <a:lstStyle/>
          <a:p>
            <a:r>
              <a:rPr lang="en-US" sz="3200" dirty="0"/>
              <a:t>Insider Threats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920F65E-5B67-A111-AC85-0F5E12E17E3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772D54D-F7DB-F640-1F67-6A07EA18FCA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1371601"/>
            <a:ext cx="5840730" cy="53492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/>
              <a:t>Insider threats may be:</a:t>
            </a:r>
          </a:p>
          <a:p>
            <a:r>
              <a:rPr lang="en-US" sz="2000" dirty="0"/>
              <a:t>Malicious</a:t>
            </a:r>
          </a:p>
          <a:p>
            <a:r>
              <a:rPr lang="en-US" sz="2000" dirty="0"/>
              <a:t>Negligent</a:t>
            </a:r>
          </a:p>
          <a:p>
            <a:r>
              <a:rPr lang="en-US" sz="2000" dirty="0"/>
              <a:t>Opportunistic</a:t>
            </a:r>
          </a:p>
          <a:p>
            <a:r>
              <a:rPr lang="en-US" sz="2000" dirty="0"/>
              <a:t>Untrained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Typical manifestations:</a:t>
            </a:r>
          </a:p>
          <a:p>
            <a:r>
              <a:rPr lang="en-US" sz="2000" dirty="0"/>
              <a:t>Improper record access</a:t>
            </a:r>
          </a:p>
          <a:p>
            <a:r>
              <a:rPr lang="en-US" sz="2000" dirty="0"/>
              <a:t>Unsafe file sharing</a:t>
            </a:r>
          </a:p>
          <a:p>
            <a:r>
              <a:rPr lang="en-US" sz="2000" dirty="0"/>
              <a:t>Credential misuse</a:t>
            </a:r>
          </a:p>
          <a:p>
            <a:r>
              <a:rPr lang="en-US" sz="2000" dirty="0"/>
              <a:t>Accidental disclosure</a:t>
            </a:r>
          </a:p>
          <a:p>
            <a:r>
              <a:rPr lang="en-US" sz="2000" dirty="0"/>
              <a:t>Device misuse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478C778-56C4-E310-4D45-352E440DC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A79AFD0-03D1-B619-DFFB-E1596BF90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161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5A4D-73C6-7D97-13A4-176C4C00F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69D2C6B-F5D2-889C-5BF7-A84E65C0D9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Third-Party and Supply Chain Exposure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B17DC6F-49B7-C2CB-BF23-28A5CC71238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DCC2CDA-02FE-6150-0713-29E259677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8294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Attackers increasingly target:</a:t>
            </a:r>
          </a:p>
          <a:p>
            <a:r>
              <a:rPr lang="en-US" sz="2000" dirty="0"/>
              <a:t>Software vendors</a:t>
            </a:r>
          </a:p>
          <a:p>
            <a:r>
              <a:rPr lang="en-US" sz="2000" dirty="0"/>
              <a:t>MSPs and cloud providers</a:t>
            </a:r>
          </a:p>
          <a:p>
            <a:r>
              <a:rPr lang="en-US" sz="2000" dirty="0"/>
              <a:t>Device manufacturers</a:t>
            </a:r>
          </a:p>
          <a:p>
            <a:r>
              <a:rPr lang="en-US" sz="2000" dirty="0"/>
              <a:t>Integrators</a:t>
            </a:r>
          </a:p>
          <a:p>
            <a:r>
              <a:rPr lang="en-US" sz="2000" dirty="0"/>
              <a:t>Shared authentication systems</a:t>
            </a:r>
          </a:p>
          <a:p>
            <a:pPr marL="0" indent="0">
              <a:buNone/>
            </a:pPr>
            <a:r>
              <a:rPr lang="en-US" sz="2000" b="1" i="1" dirty="0"/>
              <a:t>A secure hospital can still be exposed through an insecure supplier or update channel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2B297EE-1F50-8C8B-714F-38CE27ACCA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61685A6-72FF-C836-4D57-DBC0A3B802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9479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496C0-9E9E-9AA7-36AA-191E0FC31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275792F-CE24-DF85-7176-88860D952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13851" y="1212378"/>
            <a:ext cx="5511919" cy="632999"/>
          </a:xfrm>
        </p:spPr>
        <p:txBody>
          <a:bodyPr>
            <a:normAutofit/>
          </a:bodyPr>
          <a:lstStyle/>
          <a:p>
            <a:r>
              <a:rPr lang="en-GB" sz="3200" dirty="0"/>
              <a:t>Supply Chain Attack Flow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71737AC-4EA0-948F-1D57-D5792ED49B7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EC76C2-CD21-060C-D8FE-BB7ABD87D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303F00E0-34A8-E30D-5AD8-F61116312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3EDE92-8610-DFC0-EBC0-DB5551D95254}"/>
              </a:ext>
            </a:extLst>
          </p:cNvPr>
          <p:cNvSpPr/>
          <p:nvPr/>
        </p:nvSpPr>
        <p:spPr>
          <a:xfrm>
            <a:off x="-52810" y="2483318"/>
            <a:ext cx="12192000" cy="45052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0F76A0-8BAB-DAE5-FBD8-C7FA61F561D8}"/>
              </a:ext>
            </a:extLst>
          </p:cNvPr>
          <p:cNvSpPr/>
          <p:nvPr/>
        </p:nvSpPr>
        <p:spPr>
          <a:xfrm>
            <a:off x="422400" y="3601247"/>
            <a:ext cx="2520000" cy="72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Vendor / Supplier</a:t>
            </a:r>
            <a:br>
              <a:rPr lang="en-GB" sz="1400" dirty="0"/>
            </a:br>
            <a:r>
              <a:rPr lang="en-GB" sz="1200" dirty="0"/>
              <a:t>Software, firmware, service</a:t>
            </a:r>
            <a:endParaRPr lang="en-GB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D29C40-185F-3FE5-8F3F-F8F540F006B3}"/>
              </a:ext>
            </a:extLst>
          </p:cNvPr>
          <p:cNvSpPr/>
          <p:nvPr/>
        </p:nvSpPr>
        <p:spPr>
          <a:xfrm>
            <a:off x="3364800" y="3601247"/>
            <a:ext cx="2520000" cy="72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Compromised Update</a:t>
            </a:r>
            <a:br>
              <a:rPr lang="en-GB" sz="1400" dirty="0"/>
            </a:br>
            <a:r>
              <a:rPr lang="en-GB" sz="1200" dirty="0"/>
              <a:t>Malicious code inserted</a:t>
            </a:r>
            <a:endParaRPr lang="en-GB" sz="1400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8FB0D46-C371-7805-4420-CF7EB5167454}"/>
              </a:ext>
            </a:extLst>
          </p:cNvPr>
          <p:cNvSpPr/>
          <p:nvPr/>
        </p:nvSpPr>
        <p:spPr>
          <a:xfrm>
            <a:off x="6307200" y="3601247"/>
            <a:ext cx="2520000" cy="72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CI Operator Receives It</a:t>
            </a:r>
            <a:br>
              <a:rPr lang="en-GB" sz="1400" dirty="0"/>
            </a:br>
            <a:r>
              <a:rPr lang="en-GB" sz="1200" dirty="0"/>
              <a:t>Trusted delivery channel</a:t>
            </a:r>
            <a:endParaRPr lang="en-GB" sz="1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742ED1-B34F-9AC1-F24E-FB61C0F2A707}"/>
              </a:ext>
            </a:extLst>
          </p:cNvPr>
          <p:cNvSpPr/>
          <p:nvPr/>
        </p:nvSpPr>
        <p:spPr>
          <a:xfrm>
            <a:off x="9249600" y="3601247"/>
            <a:ext cx="2520000" cy="7200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Internal Compromise</a:t>
            </a:r>
            <a:br>
              <a:rPr lang="en-GB" sz="1400" dirty="0"/>
            </a:br>
            <a:r>
              <a:rPr lang="en-GB" sz="1200" dirty="0"/>
              <a:t>Lateral movement / disruption</a:t>
            </a:r>
            <a:endParaRPr lang="en-GB" sz="140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23E5A2E-D460-8ED6-2D9F-2D91822FF6E7}"/>
              </a:ext>
            </a:extLst>
          </p:cNvPr>
          <p:cNvCxnSpPr>
            <a:cxnSpLocks/>
            <a:stCxn id="7" idx="1"/>
            <a:endCxn id="6" idx="3"/>
          </p:cNvCxnSpPr>
          <p:nvPr/>
        </p:nvCxnSpPr>
        <p:spPr>
          <a:xfrm flipH="1">
            <a:off x="2942400" y="3961247"/>
            <a:ext cx="422400" cy="0"/>
          </a:xfrm>
          <a:prstGeom prst="line">
            <a:avLst/>
          </a:prstGeom>
          <a:ln w="38100">
            <a:solidFill>
              <a:srgbClr val="C0712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FB69CBC-00BD-EBF2-F4BB-C49F9A5B4671}"/>
              </a:ext>
            </a:extLst>
          </p:cNvPr>
          <p:cNvCxnSpPr>
            <a:cxnSpLocks/>
            <a:stCxn id="10" idx="1"/>
            <a:endCxn id="9" idx="3"/>
          </p:cNvCxnSpPr>
          <p:nvPr/>
        </p:nvCxnSpPr>
        <p:spPr>
          <a:xfrm flipH="1">
            <a:off x="8827200" y="3961247"/>
            <a:ext cx="422400" cy="0"/>
          </a:xfrm>
          <a:prstGeom prst="line">
            <a:avLst/>
          </a:prstGeom>
          <a:ln w="38100">
            <a:solidFill>
              <a:srgbClr val="C0712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865F9DA-8A18-0663-B790-DFDA0D18E984}"/>
              </a:ext>
            </a:extLst>
          </p:cNvPr>
          <p:cNvCxnSpPr>
            <a:cxnSpLocks/>
            <a:stCxn id="9" idx="1"/>
            <a:endCxn id="7" idx="3"/>
          </p:cNvCxnSpPr>
          <p:nvPr/>
        </p:nvCxnSpPr>
        <p:spPr>
          <a:xfrm flipH="1">
            <a:off x="5884800" y="3961247"/>
            <a:ext cx="422400" cy="0"/>
          </a:xfrm>
          <a:prstGeom prst="line">
            <a:avLst/>
          </a:prstGeom>
          <a:ln w="38100">
            <a:solidFill>
              <a:srgbClr val="C07120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BDFA3C06-80BE-DEFA-DBBF-7B9C02142FA7}"/>
              </a:ext>
            </a:extLst>
          </p:cNvPr>
          <p:cNvSpPr/>
          <p:nvPr/>
        </p:nvSpPr>
        <p:spPr>
          <a:xfrm>
            <a:off x="664143" y="5232188"/>
            <a:ext cx="10607040" cy="843021"/>
          </a:xfrm>
          <a:prstGeom prst="rect">
            <a:avLst/>
          </a:prstGeom>
          <a:solidFill>
            <a:srgbClr val="C07120"/>
          </a:solidFill>
          <a:ln w="38100">
            <a:solidFill>
              <a:srgbClr val="C071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Key Security Lesson</a:t>
            </a:r>
          </a:p>
          <a:p>
            <a:pPr algn="ctr"/>
            <a:r>
              <a:rPr lang="en-GB" dirty="0"/>
              <a:t>Trust inherited from supplier can become a direct attack path into critical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23491091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5362B4-74B2-6949-5368-31A8C4B93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CC534C49-5F4B-487F-46DB-A2DB3BD8A3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Lack of Visibility and Monitoring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2FAFF47-F1C5-D413-3FCF-87213B29FA8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DD7D4C5-078A-BDF2-9ECD-1CA1E3B4CA6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82942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Many organizations struggle with:</a:t>
            </a:r>
          </a:p>
          <a:p>
            <a:r>
              <a:rPr lang="en-US" sz="2000" dirty="0"/>
              <a:t>Incomplete asset inventories</a:t>
            </a:r>
          </a:p>
          <a:p>
            <a:r>
              <a:rPr lang="en-US" sz="2000" dirty="0"/>
              <a:t>Weak logging</a:t>
            </a:r>
          </a:p>
          <a:p>
            <a:r>
              <a:rPr lang="en-US" sz="2000" dirty="0"/>
              <a:t>Sparse telemetry from medical devices</a:t>
            </a:r>
          </a:p>
          <a:p>
            <a:r>
              <a:rPr lang="en-US" sz="2000" dirty="0"/>
              <a:t>Unclear ownership of devices</a:t>
            </a:r>
          </a:p>
          <a:p>
            <a:r>
              <a:rPr lang="en-US" sz="2000" dirty="0"/>
              <a:t>Siloed security and clinical teams</a:t>
            </a:r>
          </a:p>
          <a:p>
            <a:pPr marL="0" indent="0">
              <a:buNone/>
            </a:pPr>
            <a:r>
              <a:rPr lang="en-US" sz="2000" b="1" i="1" dirty="0"/>
              <a:t>Without visibility, organizations cannot accurately detect, prioritize, or respond.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64977A2-D18B-1416-1B55-6B753868F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382B669-2D5D-31B3-F050-3C6EB6FDF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945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02B94-9C68-30EF-CB0B-C58256AD95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80F59864-160A-BC57-B104-7D380CC12D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Threat Actor Landscape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B7BE1E93-94B3-1EFB-DD44-331913E6C49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7886945-FDA3-7A8D-48AB-A8A7314DBAE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82942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Main attacker categories:</a:t>
            </a:r>
          </a:p>
          <a:p>
            <a:r>
              <a:rPr lang="en-US" sz="2000" dirty="0"/>
              <a:t>Nation-states</a:t>
            </a:r>
          </a:p>
          <a:p>
            <a:r>
              <a:rPr lang="en-US" sz="2000" dirty="0"/>
              <a:t>Organized cybercrime</a:t>
            </a:r>
          </a:p>
          <a:p>
            <a:r>
              <a:rPr lang="en-US" sz="2000" dirty="0"/>
              <a:t>Insiders</a:t>
            </a:r>
          </a:p>
          <a:p>
            <a:r>
              <a:rPr lang="en-US" sz="2000" dirty="0"/>
              <a:t>Hacktivists</a:t>
            </a:r>
          </a:p>
          <a:p>
            <a:r>
              <a:rPr lang="en-US" sz="2000" dirty="0"/>
              <a:t>Opportunistic attackers</a:t>
            </a:r>
            <a:endParaRPr lang="en-US" sz="2000" b="1" i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7AB0043-D93C-F9B1-0363-9FECB430E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4E1E5F-F708-6EF7-5378-96775FD5D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7745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E6850B-7F5D-4315-6645-60CB36077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BAB18CD-10E6-7A71-0B3A-7A704FB2B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15185" y="257164"/>
            <a:ext cx="5238990" cy="812884"/>
          </a:xfrm>
        </p:spPr>
        <p:txBody>
          <a:bodyPr>
            <a:normAutofit/>
          </a:bodyPr>
          <a:lstStyle/>
          <a:p>
            <a:r>
              <a:rPr lang="en-GB" sz="3200" dirty="0"/>
              <a:t>Threat Actor Capability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7D4895E-7316-C536-8BEB-078C5BEEE6F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BA3505-2590-927E-7690-29C862DC23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EC3224F-FFA1-5B91-108B-EDE56E400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7C0B399-58BD-3F51-E764-83CD68BB910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8536102"/>
              </p:ext>
            </p:extLst>
          </p:nvPr>
        </p:nvGraphicFramePr>
        <p:xfrm>
          <a:off x="4889634" y="1541499"/>
          <a:ext cx="7302366" cy="47149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308168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169514-2CD8-BDC7-11DB-AC181B0DA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7651D3B6-5894-5D3D-E335-EA55ECF8E4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3983" y="137159"/>
            <a:ext cx="5210569" cy="896112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Nation-State and Advanced Persistent Threats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FD5FDDCE-2E03-262B-6C3A-E01E8E5CC026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B34F1CD-D139-C2BA-5A56-4AA40051C74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1371601"/>
            <a:ext cx="5840730" cy="534924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000" dirty="0"/>
              <a:t>APT-style campaigns are characterized by:</a:t>
            </a:r>
          </a:p>
          <a:p>
            <a:r>
              <a:rPr lang="en-US" sz="2000" dirty="0"/>
              <a:t>Reconnaissance</a:t>
            </a:r>
          </a:p>
          <a:p>
            <a:r>
              <a:rPr lang="en-US" sz="2000" dirty="0"/>
              <a:t>Persistence</a:t>
            </a:r>
          </a:p>
          <a:p>
            <a:r>
              <a:rPr lang="en-US" sz="2000" dirty="0"/>
              <a:t>Multi-stage intrusion</a:t>
            </a:r>
          </a:p>
          <a:p>
            <a:r>
              <a:rPr lang="en-US" sz="2000" dirty="0"/>
              <a:t>Targeted objectives</a:t>
            </a:r>
          </a:p>
          <a:p>
            <a:r>
              <a:rPr lang="en-US" sz="2000" dirty="0"/>
              <a:t>Long dwell time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They may target:</a:t>
            </a:r>
          </a:p>
          <a:p>
            <a:r>
              <a:rPr lang="en-US" sz="2000" dirty="0"/>
              <a:t>Sensitive research</a:t>
            </a:r>
          </a:p>
          <a:p>
            <a:r>
              <a:rPr lang="en-US" sz="2000" dirty="0"/>
              <a:t>Public health systems</a:t>
            </a:r>
          </a:p>
          <a:p>
            <a:r>
              <a:rPr lang="en-US" sz="2000" dirty="0"/>
              <a:t>Government-linked infrastructure</a:t>
            </a:r>
          </a:p>
          <a:p>
            <a:r>
              <a:rPr lang="en-US" sz="2000" dirty="0"/>
              <a:t>Disruption during crisis periods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8C05FF6-EF17-3AC9-C2C8-E397BB4ED1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0BD6EFA-E6DB-238E-DDF5-2641B181C8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675471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5B55E-0195-2B6D-5F07-73089B459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C73F9F5-0BFB-C820-77BC-7B7008AD4E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36724" y="1311441"/>
            <a:ext cx="6294855" cy="896112"/>
          </a:xfrm>
        </p:spPr>
        <p:txBody>
          <a:bodyPr>
            <a:normAutofit fontScale="90000"/>
          </a:bodyPr>
          <a:lstStyle/>
          <a:p>
            <a:r>
              <a:rPr lang="en-US" sz="3200" dirty="0"/>
              <a:t>Advanced Persistent Threat (APT) Lifecycle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2689CEE-7E3F-CD76-7C9D-EB6C05E2CA3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B80133-E81B-C136-1013-930E3FB4F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2DF49F0-DE35-5028-FED8-01C975A8C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4EC3E5-0E3C-A963-3253-6E102E9E8560}"/>
              </a:ext>
            </a:extLst>
          </p:cNvPr>
          <p:cNvSpPr/>
          <p:nvPr/>
        </p:nvSpPr>
        <p:spPr>
          <a:xfrm>
            <a:off x="-52810" y="2483318"/>
            <a:ext cx="12192000" cy="450529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73FD36CD-7FED-5CFD-4052-1D430BA3134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2372726"/>
              </p:ext>
            </p:extLst>
          </p:nvPr>
        </p:nvGraphicFramePr>
        <p:xfrm>
          <a:off x="1199083" y="2483318"/>
          <a:ext cx="10075469" cy="4350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406641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9EAE3A-251F-DC86-19A7-45B68B2EF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9AE4301-EFC2-BB25-EB47-054BD3C1D8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Cybercrime and Ransomware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1D1ABA21-F494-52A7-DCB7-16C7490D0A4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4839ED0-5200-5E90-C1F4-C1097372B0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287844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/>
              <a:t>Ransomware remains one of the most disruptive threats because it can:</a:t>
            </a:r>
          </a:p>
          <a:p>
            <a:r>
              <a:rPr lang="en-US" sz="2000" dirty="0"/>
              <a:t>Encrypt data</a:t>
            </a:r>
          </a:p>
          <a:p>
            <a:r>
              <a:rPr lang="en-US" sz="2000" dirty="0"/>
              <a:t>Disable systems</a:t>
            </a:r>
          </a:p>
          <a:p>
            <a:r>
              <a:rPr lang="en-US" sz="2000" dirty="0"/>
              <a:t>Delay care</a:t>
            </a:r>
          </a:p>
          <a:p>
            <a:r>
              <a:rPr lang="en-US" sz="2000" dirty="0"/>
              <a:t>Force diversion of patients</a:t>
            </a:r>
          </a:p>
          <a:p>
            <a:r>
              <a:rPr lang="en-US" sz="2000" dirty="0"/>
              <a:t>Create financial and legal pressure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2ADC9C-C9BC-D528-F0A7-322F10E2C0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967E443-0589-CC4A-803B-A76374E25F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0160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84EC21-FDC1-4B0A-1F05-F4C15DE023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A5B63EA4-6A43-C1D9-21C2-683C7D4146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036683" cy="1518315"/>
          </a:xfrm>
        </p:spPr>
        <p:txBody>
          <a:bodyPr>
            <a:normAutofit/>
          </a:bodyPr>
          <a:lstStyle/>
          <a:p>
            <a:r>
              <a:rPr lang="en-US" sz="3200" dirty="0"/>
              <a:t>Data Breaches and </a:t>
            </a:r>
            <a:br>
              <a:rPr lang="en-US" sz="3200" dirty="0"/>
            </a:br>
            <a:r>
              <a:rPr lang="en-US" sz="3200" dirty="0"/>
              <a:t>Privacy Harms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F196ECF8-332C-2D00-83B1-A507572752C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2395378-805E-0574-2B3B-F1637D5716D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62825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/>
              <a:t>Data breaches affect:</a:t>
            </a:r>
          </a:p>
          <a:p>
            <a:r>
              <a:rPr lang="en-US" sz="2000" dirty="0"/>
              <a:t>Confidentiality of medical records</a:t>
            </a:r>
          </a:p>
          <a:p>
            <a:r>
              <a:rPr lang="en-US" sz="2000" dirty="0"/>
              <a:t>Trust in institutions</a:t>
            </a:r>
          </a:p>
          <a:p>
            <a:r>
              <a:rPr lang="en-US" sz="2000" dirty="0"/>
              <a:t>Legal exposure</a:t>
            </a:r>
          </a:p>
          <a:p>
            <a:r>
              <a:rPr lang="en-US" sz="2000" dirty="0"/>
              <a:t>Insurance and fraud risk</a:t>
            </a:r>
          </a:p>
          <a:p>
            <a:r>
              <a:rPr lang="en-US" sz="2000" dirty="0"/>
              <a:t>Long-term patient harm</a:t>
            </a:r>
          </a:p>
          <a:p>
            <a:pPr marL="0" indent="0">
              <a:buNone/>
            </a:pPr>
            <a:r>
              <a:rPr lang="en-US" sz="2000" b="1" i="1" dirty="0"/>
              <a:t>The privacy dimension is central in healthcare because medical data is both sensitive and durable.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FAB0314-9D7F-8DD7-5009-E5B4D6831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97C1754-D1BE-9E5F-EC52-5423797417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383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8CB2CC-1B7F-0739-6EE7-42D9A7DA82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68486393-982A-B286-9E11-013D0DA686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036683" cy="1518315"/>
          </a:xfrm>
        </p:spPr>
        <p:txBody>
          <a:bodyPr>
            <a:normAutofit/>
          </a:bodyPr>
          <a:lstStyle/>
          <a:p>
            <a:r>
              <a:rPr lang="en-US" sz="3200" dirty="0"/>
              <a:t>Attack Paths in Healthcare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ED43F4DC-AA37-1BED-ED21-778B9CF2936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1F196E8-9408-45C3-2F05-C126095B8D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628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Typical attack chain: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Phishing or exposed service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Credential compromise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Lateral movement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Privilege escalation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Access to clinical or data systems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Extortion, exfiltration, or disruption</a:t>
            </a:r>
            <a:endParaRPr lang="en-US" sz="2000" b="1" i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D510112-B3D5-EB6F-D6EA-707A794A46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79D2FF7-1C5F-E9A6-B942-3E2DAD43F1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7923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F0D01-1603-6C3D-26A5-24706F98F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1F4FB918-0D78-EF77-6065-485B026155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036683" cy="1518315"/>
          </a:xfrm>
        </p:spPr>
        <p:txBody>
          <a:bodyPr>
            <a:normAutofit/>
          </a:bodyPr>
          <a:lstStyle/>
          <a:p>
            <a:r>
              <a:rPr lang="en-US" sz="3200" dirty="0"/>
              <a:t>Risk Consequences in Healthcare</a:t>
            </a:r>
            <a:endParaRPr lang="en-GB" sz="3200" dirty="0"/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418C76BA-7F28-E0F9-BF19-EC4FAF31EE4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9A879736-74F0-88DE-76D7-D5215C70F9B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978616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Consequences include:</a:t>
            </a:r>
          </a:p>
          <a:p>
            <a:r>
              <a:rPr lang="en-US" sz="2000" dirty="0"/>
              <a:t>Care disruption</a:t>
            </a:r>
          </a:p>
          <a:p>
            <a:r>
              <a:rPr lang="en-US" sz="2000" dirty="0"/>
              <a:t>Diagnostic delays</a:t>
            </a:r>
          </a:p>
          <a:p>
            <a:r>
              <a:rPr lang="en-US" sz="2000" dirty="0"/>
              <a:t>Data integrity loss</a:t>
            </a:r>
          </a:p>
          <a:p>
            <a:r>
              <a:rPr lang="en-US" sz="2000" dirty="0"/>
              <a:t>Safety risks</a:t>
            </a:r>
          </a:p>
          <a:p>
            <a:r>
              <a:rPr lang="en-US" sz="2000" dirty="0"/>
              <a:t>Reputational damage</a:t>
            </a:r>
          </a:p>
          <a:p>
            <a:r>
              <a:rPr lang="en-US" sz="2000" dirty="0"/>
              <a:t>Regulatory consequences</a:t>
            </a:r>
          </a:p>
          <a:p>
            <a:r>
              <a:rPr lang="en-US" sz="2000" dirty="0"/>
              <a:t>Recovery cost</a:t>
            </a:r>
            <a:endParaRPr lang="en-US" sz="2000" b="1" i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010F887-7DC2-0BB7-C84B-F16EE96E2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4CCAD0F-6E4B-B88B-BACD-FF20EF8431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5160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E4E5A-6307-7D17-4F77-8D4A0D21B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3FC3021E-E5C5-D470-C882-762A7FC818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Practical Defensive Priorities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98F2DCD-DCC8-A5BD-E451-3256FFFB6AB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794C48C7-3944-9863-684E-2C7FD13675D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5"/>
            <a:ext cx="5840730" cy="403636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000" dirty="0"/>
              <a:t>Highest-value baseline measures:</a:t>
            </a:r>
          </a:p>
          <a:p>
            <a:r>
              <a:rPr lang="en-US" sz="2000" dirty="0"/>
              <a:t>Asset inventory</a:t>
            </a:r>
          </a:p>
          <a:p>
            <a:r>
              <a:rPr lang="en-US" sz="2000" dirty="0"/>
              <a:t>MFA</a:t>
            </a:r>
          </a:p>
          <a:p>
            <a:r>
              <a:rPr lang="en-US" sz="2000" dirty="0"/>
              <a:t>Segmentation</a:t>
            </a:r>
          </a:p>
          <a:p>
            <a:r>
              <a:rPr lang="en-US" sz="2000" dirty="0"/>
              <a:t>Patch governance</a:t>
            </a:r>
          </a:p>
          <a:p>
            <a:r>
              <a:rPr lang="en-US" sz="2000" dirty="0"/>
              <a:t>Offline backups</a:t>
            </a:r>
          </a:p>
          <a:p>
            <a:r>
              <a:rPr lang="en-US" sz="2000" dirty="0"/>
              <a:t>Monitoring and incident response</a:t>
            </a:r>
          </a:p>
          <a:p>
            <a:r>
              <a:rPr lang="en-US" sz="2000" dirty="0"/>
              <a:t>User awareness</a:t>
            </a:r>
          </a:p>
          <a:p>
            <a:r>
              <a:rPr lang="en-US" sz="2000" dirty="0"/>
              <a:t>Medical device lifecycle management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F9305C-7E26-935A-0B75-E0C7037872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D9581F2-5C9A-F5BC-44C1-894DA74A48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61783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6A2A9-4EB5-14FA-47A6-6D682D5E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2294E6E4-8627-A87E-FC23-9EB6CF3DCB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Endpoint Protection in Healthcare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0B02C42E-A1AA-3738-59F0-3566E7C50BA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CC188AE-0B3B-62F8-EB90-F367BED916B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7629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Endpoints include:</a:t>
            </a:r>
          </a:p>
          <a:p>
            <a:r>
              <a:rPr lang="en-US" sz="2000" dirty="0"/>
              <a:t>Workstations</a:t>
            </a:r>
          </a:p>
          <a:p>
            <a:r>
              <a:rPr lang="en-US" sz="2000" dirty="0"/>
              <a:t>Clinician laptops</a:t>
            </a:r>
          </a:p>
          <a:p>
            <a:r>
              <a:rPr lang="en-US" sz="2000" dirty="0"/>
              <a:t>Tablets</a:t>
            </a:r>
          </a:p>
          <a:p>
            <a:r>
              <a:rPr lang="en-US" sz="2000" dirty="0"/>
              <a:t>Nursing stations</a:t>
            </a:r>
          </a:p>
          <a:p>
            <a:r>
              <a:rPr lang="en-US" sz="2000" dirty="0"/>
              <a:t>Specialized terminals</a:t>
            </a:r>
          </a:p>
          <a:p>
            <a:r>
              <a:rPr lang="en-US" sz="2000" dirty="0"/>
              <a:t>Edge-connected devices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B59C6E2-9D4F-675C-9185-E8A2BBEF9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E5681B-5040-F516-4F39-DB71B25F82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3175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8B1F7-0F08-30F6-597A-B6722117F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0C01AD54-85D8-FE32-E115-4C92C551E7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64817" y="615070"/>
            <a:ext cx="6397871" cy="1518315"/>
          </a:xfrm>
        </p:spPr>
        <p:txBody>
          <a:bodyPr>
            <a:normAutofit/>
          </a:bodyPr>
          <a:lstStyle/>
          <a:p>
            <a:r>
              <a:rPr lang="en-GB" sz="3200" dirty="0"/>
              <a:t>Key Takeaways</a:t>
            </a:r>
          </a:p>
        </p:txBody>
      </p:sp>
      <p:pic>
        <p:nvPicPr>
          <p:cNvPr id="8" name="Marcador de Posição da Imagem 7" descr="Uma imagem com captura de ecrã, círculo, luz&#10;&#10;Descrição gerada automaticamente">
            <a:extLst>
              <a:ext uri="{FF2B5EF4-FFF2-40B4-BE49-F238E27FC236}">
                <a16:creationId xmlns:a16="http://schemas.microsoft.com/office/drawing/2014/main" id="{CFAB77C4-1D31-94A7-D1FC-816A78E383F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439" r="7439"/>
          <a:stretch/>
        </p:blipFill>
        <p:spPr/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26CBB09-FE3A-CD33-7F79-8C11729E731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3190" y="2479936"/>
            <a:ext cx="5840730" cy="376299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Healthcare insecurity is structural, not accidental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Weaknesses often interact rather than appear alone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Threats target both data and operations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Human factors are central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000" noProof="0" dirty="0"/>
              <a:t>Effective defense requires prioritization, visibility, and resilience</a:t>
            </a:r>
            <a:endParaRPr lang="en-GB" sz="2000" noProof="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353B211-4F86-7EB7-31E5-A49BFA84EA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2E690F6-A96E-E43C-3FD9-FD4D26D58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5" descr="A person and person looking at a computer screen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F90D79-5C58-F576-D2D0-3F4F1822E75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70326" y="3748958"/>
            <a:ext cx="4786878" cy="2258013"/>
          </a:xfrm>
        </p:spPr>
        <p:txBody>
          <a:bodyPr/>
          <a:lstStyle/>
          <a:p>
            <a:r>
              <a:rPr lang="en-US" dirty="0"/>
              <a:t>Please send all questions to:</a:t>
            </a:r>
          </a:p>
          <a:p>
            <a:r>
              <a:rPr lang="en-US" dirty="0"/>
              <a:t>gehad@example.com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Theme-CyberSecPro-1</Template>
  <TotalTime>0</TotalTime>
  <Words>1083</Words>
  <Application>Microsoft Office PowerPoint</Application>
  <PresentationFormat>Widescreen</PresentationFormat>
  <Paragraphs>303</Paragraphs>
  <Slides>33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Arial</vt:lpstr>
      <vt:lpstr>Book Antiqua</vt:lpstr>
      <vt:lpstr>Calibri</vt:lpstr>
      <vt:lpstr>Century Gothic</vt:lpstr>
      <vt:lpstr>Courier New</vt:lpstr>
      <vt:lpstr>Wingdings</vt:lpstr>
      <vt:lpstr>Custom</vt:lpstr>
      <vt:lpstr>Advanced Critical Infrastructure Security for Health</vt:lpstr>
      <vt:lpstr>PowerPoint Presentation</vt:lpstr>
      <vt:lpstr>Advanced Critical Infrastructure Security for Health Course Overview</vt:lpstr>
      <vt:lpstr>T2: Common Security Weaknesses and Threat Landscape</vt:lpstr>
      <vt:lpstr>Learning Objectives</vt:lpstr>
      <vt:lpstr>Why this topic matters</vt:lpstr>
      <vt:lpstr>IT Security vs    OT / Clinical Security</vt:lpstr>
      <vt:lpstr>IT vs OT Security Priorities</vt:lpstr>
      <vt:lpstr>The Expanding Attack Surface</vt:lpstr>
      <vt:lpstr>Legacy Systems as Structural Weaknesses</vt:lpstr>
      <vt:lpstr>Patch Management Constraints</vt:lpstr>
      <vt:lpstr>Weak Authentication and Access Control</vt:lpstr>
      <vt:lpstr>Flat Network vs Segmented Network</vt:lpstr>
      <vt:lpstr>Flat Networks and Poor Segmentation</vt:lpstr>
      <vt:lpstr>Insecure Protocols and Device Communication</vt:lpstr>
      <vt:lpstr>Medical Device Vulnerabilities</vt:lpstr>
      <vt:lpstr>Human Factors and Social Engineering</vt:lpstr>
      <vt:lpstr>Insider Threats</vt:lpstr>
      <vt:lpstr>Third-Party and Supply Chain Exposure</vt:lpstr>
      <vt:lpstr>Supply Chain Attack Flow</vt:lpstr>
      <vt:lpstr>Lack of Visibility and Monitoring</vt:lpstr>
      <vt:lpstr>Threat Actor Landscape</vt:lpstr>
      <vt:lpstr>Threat Actor Capability</vt:lpstr>
      <vt:lpstr>Nation-State and Advanced Persistent Threats</vt:lpstr>
      <vt:lpstr>Advanced Persistent Threat (APT) Lifecycle</vt:lpstr>
      <vt:lpstr>Cybercrime and Ransomware</vt:lpstr>
      <vt:lpstr>Data Breaches and  Privacy Harms</vt:lpstr>
      <vt:lpstr>Attack Paths in Healthcare</vt:lpstr>
      <vt:lpstr>Risk Consequences in Healthcare</vt:lpstr>
      <vt:lpstr>Practical Defensive Priorities</vt:lpstr>
      <vt:lpstr>Endpoint Protection in Healthcare</vt:lpstr>
      <vt:lpstr>Key Takeaways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CyberSecPro Training Presentation Template</dc:title>
  <dc:subject>CyberSecPro Modules</dc:subject>
  <dc:creator/>
  <cp:lastModifiedBy/>
  <cp:revision>1</cp:revision>
  <dcterms:created xsi:type="dcterms:W3CDTF">2023-07-18T15:28:54Z</dcterms:created>
  <dcterms:modified xsi:type="dcterms:W3CDTF">2026-04-06T12:14:04Z</dcterms:modified>
  <cp:version>Ver-1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