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6858000" cx="12192000"/>
  <p:notesSz cx="6858000" cy="9144000"/>
  <p:embeddedFontLst>
    <p:embeddedFont>
      <p:font typeface="Book Antiqua"/>
      <p:regular r:id="rId39"/>
      <p:bold r:id="rId40"/>
      <p:italic r:id="rId41"/>
      <p:boldItalic r:id="rId42"/>
    </p:embeddedFont>
    <p:embeddedFont>
      <p:font typeface="Century Gothic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47" roundtripDataSignature="AMtx7mgqecW4OPwEhpmKAtUgvBYTNXs5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ookAntiqua-bold.fntdata"/><Relationship Id="rId20" Type="http://schemas.openxmlformats.org/officeDocument/2006/relationships/slide" Target="slides/slide15.xml"/><Relationship Id="rId42" Type="http://schemas.openxmlformats.org/officeDocument/2006/relationships/font" Target="fonts/BookAntiqua-boldItalic.fntdata"/><Relationship Id="rId41" Type="http://schemas.openxmlformats.org/officeDocument/2006/relationships/font" Target="fonts/BookAntiqua-italic.fntdata"/><Relationship Id="rId22" Type="http://schemas.openxmlformats.org/officeDocument/2006/relationships/slide" Target="slides/slide17.xml"/><Relationship Id="rId44" Type="http://schemas.openxmlformats.org/officeDocument/2006/relationships/font" Target="fonts/CenturyGothic-bold.fntdata"/><Relationship Id="rId21" Type="http://schemas.openxmlformats.org/officeDocument/2006/relationships/slide" Target="slides/slide16.xml"/><Relationship Id="rId43" Type="http://schemas.openxmlformats.org/officeDocument/2006/relationships/font" Target="fonts/CenturyGothic-regular.fntdata"/><Relationship Id="rId24" Type="http://schemas.openxmlformats.org/officeDocument/2006/relationships/slide" Target="slides/slide19.xml"/><Relationship Id="rId46" Type="http://schemas.openxmlformats.org/officeDocument/2006/relationships/font" Target="fonts/CenturyGothic-boldItalic.fntdata"/><Relationship Id="rId23" Type="http://schemas.openxmlformats.org/officeDocument/2006/relationships/slide" Target="slides/slide18.xml"/><Relationship Id="rId45" Type="http://schemas.openxmlformats.org/officeDocument/2006/relationships/font" Target="fonts/CenturyGothic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customschemas.google.com/relationships/presentationmetadata" Target="meta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BookAntiqua-regular.fnt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9" name="Google Shape;30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9" name="Google Shape;31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9" name="Google Shape;32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9" name="Google Shape;33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4" name="Google Shape;37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84" name="Google Shape;38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94" name="Google Shape;394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04" name="Google Shape;404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14" name="Google Shape;414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" name="Google Shape;42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24" name="Google Shape;424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34" name="Google Shape;43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52" name="Google Shape;45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" name="Google Shape;46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62" name="Google Shape;46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72" name="Google Shape;472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88" name="Google Shape;488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98" name="Google Shape;498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35" name="Google Shape;53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45" name="Google Shape;545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55" name="Google Shape;555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5" name="Google Shape;565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4" name="Google Shape;57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75" name="Google Shape;575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4" name="Google Shape;58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85" name="Google Shape;585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95" name="Google Shape;595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4" name="Google Shape;24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8" name="Google Shape;25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8" name="Google Shape;26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78" name="Google Shape;27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8" name="Google Shape;28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99" name="Google Shape;29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5"/>
          <p:cNvSpPr/>
          <p:nvPr/>
        </p:nvSpPr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5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35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35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35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4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4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0" name="Google Shape;110;p44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44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2" name="Google Shape;112;p44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3" name="Google Shape;113;p44"/>
          <p:cNvSpPr/>
          <p:nvPr/>
        </p:nvSpPr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44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5" name="Google Shape;115;p44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6" name="Google Shape;116;p44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7" name="Google Shape;117;p44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4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1" name="Google Shape;121;p4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5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3" name="Google Shape;123;p45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4" name="Google Shape;124;p45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5" name="Google Shape;125;p45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6" name="Google Shape;126;p45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45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45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9" name="Google Shape;129;p45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0" name="Google Shape;130;p45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1" name="Google Shape;131;p45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32" name="Google Shape;132;p4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" name="Google Shape;133;p4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6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6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8" name="Google Shape;138;p4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0" name="Google Shape;140;p46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1" name="Google Shape;141;p46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46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6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6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46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46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46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46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49" name="Google Shape;149;p46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0" name="Google Shape;150;p4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3" showMasterSp="0">
  <p:cSld name="Agenda - Topic 3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7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4" name="Google Shape;154;p47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5" name="Google Shape;155;p47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7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7" name="Google Shape;157;p47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8" name="Google Shape;158;p47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47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47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47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47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47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4" name="Google Shape;164;p47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5" name="Google Shape;165;p47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6" name="Google Shape;166;p47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4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4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72" name="Google Shape;172;p48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48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4" name="Google Shape;174;p48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5" name="Google Shape;175;p48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6" name="Google Shape;176;p48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7" name="Google Shape;177;p48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8" name="Google Shape;178;p48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9" name="Google Shape;179;p48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0" name="Google Shape;180;p48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1" name="Google Shape;181;p48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2" name="Google Shape;182;p48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83" name="Google Shape;183;p4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4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Google Shape;188;p4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89" name="Google Shape;189;p4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49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1" name="Google Shape;191;p49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2" name="Google Shape;192;p49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3" name="Google Shape;193;p49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4" name="Google Shape;194;p49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5" name="Google Shape;195;p49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6" name="Google Shape;196;p49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7" name="Google Shape;197;p49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8" name="Google Shape;198;p49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9" name="Google Shape;199;p49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0" name="Google Shape;200;p49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4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4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6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36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24" name="Google Shape;24;p36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3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" name="Google Shape;29;p36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6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" name="Google Shape;31;p36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36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36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" name="Google Shape;34;p36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" name="Google Shape;35;p36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36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7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37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42" name="Google Shape;42;p37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" name="Google Shape;43;p3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7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5" name="Google Shape;45;p3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37"/>
          <p:cNvSpPr/>
          <p:nvPr/>
        </p:nvSpPr>
        <p:spPr>
          <a:xfrm>
            <a:off x="1804430" y="5008931"/>
            <a:ext cx="3842918" cy="43504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8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8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" name="Google Shape;50;p38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1" name="Google Shape;51;p38"/>
          <p:cNvSpPr txBox="1"/>
          <p:nvPr>
            <p:ph idx="3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38"/>
          <p:cNvSpPr/>
          <p:nvPr/>
        </p:nvSpPr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39"/>
          <p:cNvGrpSpPr/>
          <p:nvPr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sp>
          <p:nvSpPr>
            <p:cNvPr id="55" name="Google Shape;55;p39"/>
            <p:cNvSpPr/>
            <p:nvPr/>
          </p:nvSpPr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56" name="Google Shape;56;p39"/>
            <p:cNvSpPr/>
            <p:nvPr/>
          </p:nvSpPr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57" name="Google Shape;57;p39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9"/>
          <p:cNvSpPr/>
          <p:nvPr>
            <p:ph idx="2" type="pic"/>
          </p:nvPr>
        </p:nvSpPr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9" name="Google Shape;59;p39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0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0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40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4" name="Google Shape;64;p40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65" name="Google Shape;65;p40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40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Single line)" showMasterSp="0">
  <p:cSld name="Title and Content (Single line)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1" name="Google Shape;71;p41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2" name="Google Shape;72;p4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42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sp>
          <p:nvSpPr>
            <p:cNvPr id="76" name="Google Shape;76;p42"/>
            <p:cNvSpPr/>
            <p:nvPr/>
          </p:nvSpPr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77" name="Google Shape;77;p42"/>
            <p:cNvSpPr/>
            <p:nvPr/>
          </p:nvSpPr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78" name="Google Shape;78;p42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42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2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1" name="Google Shape;81;p42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42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3" name="Google Shape;83;p42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4" name="Google Shape;84;p42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42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42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42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42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9" name="Google Shape;89;p4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43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sp>
          <p:nvSpPr>
            <p:cNvPr id="93" name="Google Shape;93;p43"/>
            <p:cNvSpPr/>
            <p:nvPr/>
          </p:nvSpPr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94" name="Google Shape;94;p43"/>
            <p:cNvSpPr/>
            <p:nvPr/>
          </p:nvSpPr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95" name="Google Shape;95;p43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3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7" name="Google Shape;97;p43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43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9" name="Google Shape;99;p43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0" name="Google Shape;100;p43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43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43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43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43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4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"/>
          <p:cNvSpPr txBox="1"/>
          <p:nvPr>
            <p:ph type="ctrTitle"/>
          </p:nvPr>
        </p:nvSpPr>
        <p:spPr>
          <a:xfrm>
            <a:off x="6060814" y="464315"/>
            <a:ext cx="4899300" cy="257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US" sz="4000"/>
              <a:t>Sicurezza avanzata delle infrastrutture critiche nel settore sanitario</a:t>
            </a:r>
            <a:endParaRPr/>
          </a:p>
        </p:txBody>
      </p:sp>
      <p:sp>
        <p:nvSpPr>
          <p:cNvPr id="209" name="Google Shape;209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A CURA DI: </a:t>
            </a:r>
            <a:endParaRPr/>
          </a:p>
        </p:txBody>
      </p:sp>
      <p:sp>
        <p:nvSpPr>
          <p:cNvPr id="210" name="Google Shape;210;p1"/>
          <p:cNvSpPr txBox="1"/>
          <p:nvPr>
            <p:ph idx="3" type="body"/>
          </p:nvPr>
        </p:nvSpPr>
        <p:spPr>
          <a:xfrm>
            <a:off x="6377547" y="3960865"/>
            <a:ext cx="44658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5400"/>
              <a:t>CSP008_C_H</a:t>
            </a:r>
            <a:endParaRPr/>
          </a:p>
        </p:txBody>
      </p:sp>
      <p:sp>
        <p:nvSpPr>
          <p:cNvPr id="211" name="Google Shape;211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212" name="Google Shape;212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4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13" name="Google Shape;213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14" name="Google Shape;21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"/>
          <p:cNvSpPr txBox="1"/>
          <p:nvPr>
            <p:ph type="ctrTitle"/>
          </p:nvPr>
        </p:nvSpPr>
        <p:spPr>
          <a:xfrm>
            <a:off x="5946529" y="13716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I sistemi legacy come punti deboli strutturali</a:t>
            </a:r>
            <a:endParaRPr/>
          </a:p>
        </p:txBody>
      </p:sp>
      <p:pic>
        <p:nvPicPr>
          <p:cNvPr descr="Uma imagem com captura de ecrã, círculo, luz&#10;&#10;Descrição gerada automaticamente" id="312" name="Google Shape;312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13" name="Google Shape;313;p10"/>
          <p:cNvSpPr txBox="1"/>
          <p:nvPr>
            <p:ph idx="3" type="body"/>
          </p:nvPr>
        </p:nvSpPr>
        <p:spPr>
          <a:xfrm>
            <a:off x="6043190" y="1774913"/>
            <a:ext cx="5840730" cy="4945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8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I sistemi legacy continuano a essere molto diffusi perché: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Costosi da sostituire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difficili da certificare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radicati dal punto di vista operativo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Legati a vecchi protocolli e modelli di assistenza dei fornitori</a:t>
            </a:r>
            <a:endParaRPr/>
          </a:p>
          <a:p>
            <a:pPr indent="-16637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I punti deboli includono: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Nessuna sicurezza intrinseca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Sistemi operativi non supportati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Ipotesi hard-coded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Meccanismi di registrazione e aggiornamento carenti</a:t>
            </a:r>
            <a:endParaRPr/>
          </a:p>
        </p:txBody>
      </p:sp>
      <p:cxnSp>
        <p:nvCxnSpPr>
          <p:cNvPr id="314" name="Google Shape;314;p1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5" name="Google Shape;315;p1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Limiti della gestione delle patch</a:t>
            </a:r>
            <a:endParaRPr/>
          </a:p>
        </p:txBody>
      </p:sp>
      <p:pic>
        <p:nvPicPr>
          <p:cNvPr descr="Uma imagem com captura de ecrã, círculo, luz&#10;&#10;Descrição gerada automaticamente" id="322" name="Google Shape;322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23" name="Google Shape;323;p11"/>
          <p:cNvSpPr txBox="1"/>
          <p:nvPr>
            <p:ph idx="3" type="body"/>
          </p:nvPr>
        </p:nvSpPr>
        <p:spPr>
          <a:xfrm>
            <a:off x="6043190" y="2479936"/>
            <a:ext cx="5840730" cy="3994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Nel settore sanitario, l'applicazione delle patch non è solo una questione tecnica. È vincolata da: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Requisiti clinici di operatività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 cicli di approvazione dei fornitori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Esigenze di test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Il timore di interrompere flussi di lavoro già collaudati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Finestre di manutenzione limitate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b="1" i="1" lang="en-US" sz="2000"/>
              <a:t>Questo trasforma le vulnerabilità note in un'esposizione di lunga durata.</a:t>
            </a:r>
            <a:endParaRPr/>
          </a:p>
        </p:txBody>
      </p:sp>
      <p:cxnSp>
        <p:nvCxnSpPr>
          <p:cNvPr id="324" name="Google Shape;324;p1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5" name="Google Shape;325;p1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"/>
          <p:cNvSpPr txBox="1"/>
          <p:nvPr>
            <p:ph type="ctrTitle"/>
          </p:nvPr>
        </p:nvSpPr>
        <p:spPr>
          <a:xfrm>
            <a:off x="5964817" y="615070"/>
            <a:ext cx="6004679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Autenticazione e controllo degli accessi inadeguati</a:t>
            </a:r>
            <a:endParaRPr/>
          </a:p>
        </p:txBody>
      </p:sp>
      <p:pic>
        <p:nvPicPr>
          <p:cNvPr descr="Uma imagem com captura de ecrã, círculo, luz&#10;&#10;Descrição gerada automaticamente" id="332" name="Google Shape;332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33" name="Google Shape;333;p12"/>
          <p:cNvSpPr txBox="1"/>
          <p:nvPr>
            <p:ph idx="3" type="body"/>
          </p:nvPr>
        </p:nvSpPr>
        <p:spPr>
          <a:xfrm>
            <a:off x="6043190" y="2479936"/>
            <a:ext cx="5840730" cy="3344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Punti deboli comuni nel controllo degli accessi: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Account condivisi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Password deboli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Mancanza di MFA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Privilegi eccessivi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Revisione poco frequente degli account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Scarsa separazione dei ruoli</a:t>
            </a:r>
            <a:endParaRPr/>
          </a:p>
        </p:txBody>
      </p:sp>
      <p:cxnSp>
        <p:nvCxnSpPr>
          <p:cNvPr id="334" name="Google Shape;334;p12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5" name="Google Shape;335;p12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"/>
          <p:cNvSpPr txBox="1"/>
          <p:nvPr>
            <p:ph type="ctrTitle"/>
          </p:nvPr>
        </p:nvSpPr>
        <p:spPr>
          <a:xfrm>
            <a:off x="0" y="265176"/>
            <a:ext cx="12192000" cy="5846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Rete piatta vs rete segmentata</a:t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365760" y="1051560"/>
            <a:ext cx="5422392" cy="5541264"/>
          </a:xfrm>
          <a:prstGeom prst="rect">
            <a:avLst/>
          </a:prstGeom>
          <a:solidFill>
            <a:schemeClr val="dk1"/>
          </a:solidFill>
          <a:ln cap="flat" cmpd="sng" w="38100">
            <a:solidFill>
              <a:srgbClr val="FFB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Rete piatta</a:t>
            </a: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6403850" y="1051560"/>
            <a:ext cx="5422392" cy="5541264"/>
          </a:xfrm>
          <a:prstGeom prst="rect">
            <a:avLst/>
          </a:prstGeom>
          <a:noFill/>
          <a:ln cap="flat" cmpd="sng" w="38100">
            <a:solidFill>
              <a:srgbClr val="FFB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Rete segmentata</a:t>
            </a:r>
            <a:endParaRPr/>
          </a:p>
        </p:txBody>
      </p:sp>
      <p:sp>
        <p:nvSpPr>
          <p:cNvPr id="344" name="Google Shape;344;p13"/>
          <p:cNvSpPr/>
          <p:nvPr/>
        </p:nvSpPr>
        <p:spPr>
          <a:xfrm>
            <a:off x="672000" y="2437265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Utenti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2386584" y="2440866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Server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4105824" y="2437265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SCADA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7" name="Google Shape;347;p13"/>
          <p:cNvSpPr/>
          <p:nvPr/>
        </p:nvSpPr>
        <p:spPr>
          <a:xfrm>
            <a:off x="672000" y="3632314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PLC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8" name="Google Shape;348;p13"/>
          <p:cNvSpPr/>
          <p:nvPr/>
        </p:nvSpPr>
        <p:spPr>
          <a:xfrm>
            <a:off x="2386584" y="3635915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PLC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13"/>
          <p:cNvSpPr/>
          <p:nvPr/>
        </p:nvSpPr>
        <p:spPr>
          <a:xfrm>
            <a:off x="4105824" y="3632314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Database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0" name="Google Shape;350;p13"/>
          <p:cNvSpPr/>
          <p:nvPr/>
        </p:nvSpPr>
        <p:spPr>
          <a:xfrm>
            <a:off x="1394250" y="4926491"/>
            <a:ext cx="1550076" cy="575182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IoT</a:t>
            </a:r>
            <a:b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Dispositivi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3111161" y="4933108"/>
            <a:ext cx="1550077" cy="575183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Ingegneria WS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52" name="Google Shape;352;p13"/>
          <p:cNvCxnSpPr>
            <a:stCxn id="347" idx="3"/>
            <a:endCxn id="348" idx="1"/>
          </p:cNvCxnSpPr>
          <p:nvPr/>
        </p:nvCxnSpPr>
        <p:spPr>
          <a:xfrm>
            <a:off x="1951992" y="3874629"/>
            <a:ext cx="434700" cy="36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3" name="Google Shape;353;p13"/>
          <p:cNvCxnSpPr>
            <a:stCxn id="348" idx="3"/>
            <a:endCxn id="349" idx="1"/>
          </p:cNvCxnSpPr>
          <p:nvPr/>
        </p:nvCxnSpPr>
        <p:spPr>
          <a:xfrm flipH="1" rot="10800000">
            <a:off x="3666576" y="3874630"/>
            <a:ext cx="439200" cy="36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4" name="Google Shape;354;p13"/>
          <p:cNvCxnSpPr>
            <a:stCxn id="345" idx="3"/>
            <a:endCxn id="346" idx="1"/>
          </p:cNvCxnSpPr>
          <p:nvPr/>
        </p:nvCxnSpPr>
        <p:spPr>
          <a:xfrm flipH="1" rot="10800000">
            <a:off x="3666576" y="2679581"/>
            <a:ext cx="439200" cy="36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5" name="Google Shape;355;p13"/>
          <p:cNvCxnSpPr>
            <a:stCxn id="344" idx="3"/>
            <a:endCxn id="345" idx="1"/>
          </p:cNvCxnSpPr>
          <p:nvPr/>
        </p:nvCxnSpPr>
        <p:spPr>
          <a:xfrm>
            <a:off x="1951992" y="2679580"/>
            <a:ext cx="434700" cy="36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6" name="Google Shape;356;p13"/>
          <p:cNvCxnSpPr>
            <a:stCxn id="345" idx="2"/>
            <a:endCxn id="348" idx="0"/>
          </p:cNvCxnSpPr>
          <p:nvPr/>
        </p:nvCxnSpPr>
        <p:spPr>
          <a:xfrm>
            <a:off x="3026580" y="2925496"/>
            <a:ext cx="0" cy="7104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7" name="Google Shape;357;p13"/>
          <p:cNvCxnSpPr>
            <a:stCxn id="344" idx="2"/>
            <a:endCxn id="347" idx="0"/>
          </p:cNvCxnSpPr>
          <p:nvPr/>
        </p:nvCxnSpPr>
        <p:spPr>
          <a:xfrm>
            <a:off x="1311996" y="2921895"/>
            <a:ext cx="0" cy="7104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8" name="Google Shape;358;p13"/>
          <p:cNvCxnSpPr>
            <a:stCxn id="346" idx="2"/>
            <a:endCxn id="349" idx="0"/>
          </p:cNvCxnSpPr>
          <p:nvPr/>
        </p:nvCxnSpPr>
        <p:spPr>
          <a:xfrm>
            <a:off x="4745820" y="2921895"/>
            <a:ext cx="0" cy="7104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" name="Google Shape;359;p13"/>
          <p:cNvCxnSpPr/>
          <p:nvPr/>
        </p:nvCxnSpPr>
        <p:spPr>
          <a:xfrm>
            <a:off x="2169288" y="4116943"/>
            <a:ext cx="0" cy="710419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0" name="Google Shape;360;p13"/>
          <p:cNvCxnSpPr/>
          <p:nvPr/>
        </p:nvCxnSpPr>
        <p:spPr>
          <a:xfrm>
            <a:off x="3886200" y="4116944"/>
            <a:ext cx="0" cy="710419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1" name="Google Shape;361;p13"/>
          <p:cNvSpPr/>
          <p:nvPr/>
        </p:nvSpPr>
        <p:spPr>
          <a:xfrm>
            <a:off x="6862739" y="2397641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Utenti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2" name="Google Shape;362;p13"/>
          <p:cNvSpPr/>
          <p:nvPr/>
        </p:nvSpPr>
        <p:spPr>
          <a:xfrm>
            <a:off x="9980505" y="2399943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IAM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3" name="Google Shape;363;p13"/>
          <p:cNvSpPr/>
          <p:nvPr/>
        </p:nvSpPr>
        <p:spPr>
          <a:xfrm>
            <a:off x="8421622" y="2391934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E-mail/</a:t>
            </a:r>
            <a:b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4" name="Google Shape;364;p13"/>
          <p:cNvSpPr/>
          <p:nvPr/>
        </p:nvSpPr>
        <p:spPr>
          <a:xfrm>
            <a:off x="6702552" y="1783080"/>
            <a:ext cx="4817448" cy="1252728"/>
          </a:xfrm>
          <a:prstGeom prst="rect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Zona IT</a:t>
            </a:r>
            <a:endParaRPr/>
          </a:p>
        </p:txBody>
      </p:sp>
      <p:sp>
        <p:nvSpPr>
          <p:cNvPr id="365" name="Google Shape;365;p13"/>
          <p:cNvSpPr/>
          <p:nvPr/>
        </p:nvSpPr>
        <p:spPr>
          <a:xfrm>
            <a:off x="6702552" y="3769471"/>
            <a:ext cx="4817448" cy="1252728"/>
          </a:xfrm>
          <a:prstGeom prst="rect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DMZ</a:t>
            </a:r>
            <a:endParaRPr/>
          </a:p>
        </p:txBody>
      </p:sp>
      <p:sp>
        <p:nvSpPr>
          <p:cNvPr id="366" name="Google Shape;366;p13"/>
          <p:cNvSpPr/>
          <p:nvPr/>
        </p:nvSpPr>
        <p:spPr>
          <a:xfrm>
            <a:off x="6702552" y="5943599"/>
            <a:ext cx="4817448" cy="577549"/>
          </a:xfrm>
          <a:prstGeom prst="rect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Zona OT: SCADA / HMI / PLC / Processo</a:t>
            </a:r>
            <a:endParaRPr/>
          </a:p>
        </p:txBody>
      </p:sp>
      <p:sp>
        <p:nvSpPr>
          <p:cNvPr id="367" name="Google Shape;367;p13"/>
          <p:cNvSpPr/>
          <p:nvPr/>
        </p:nvSpPr>
        <p:spPr>
          <a:xfrm>
            <a:off x="8437243" y="5389616"/>
            <a:ext cx="1518836" cy="253916"/>
          </a:xfrm>
          <a:prstGeom prst="rect">
            <a:avLst/>
          </a:prstGeom>
          <a:solidFill>
            <a:srgbClr val="FFBA00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Firewall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8" name="Google Shape;368;p13"/>
          <p:cNvSpPr/>
          <p:nvPr/>
        </p:nvSpPr>
        <p:spPr>
          <a:xfrm>
            <a:off x="8406002" y="3302042"/>
            <a:ext cx="1518836" cy="253916"/>
          </a:xfrm>
          <a:prstGeom prst="rect">
            <a:avLst/>
          </a:prstGeom>
          <a:solidFill>
            <a:srgbClr val="FFBA00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Firewall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9" name="Google Shape;369;p13"/>
          <p:cNvSpPr/>
          <p:nvPr/>
        </p:nvSpPr>
        <p:spPr>
          <a:xfrm>
            <a:off x="6951684" y="4331092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Jump Box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0" name="Google Shape;370;p13"/>
          <p:cNvSpPr/>
          <p:nvPr/>
        </p:nvSpPr>
        <p:spPr>
          <a:xfrm>
            <a:off x="9753133" y="4331092"/>
            <a:ext cx="1279992" cy="48463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Archivio dati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4"/>
          <p:cNvSpPr txBox="1"/>
          <p:nvPr>
            <p:ph type="ctrTitle"/>
          </p:nvPr>
        </p:nvSpPr>
        <p:spPr>
          <a:xfrm>
            <a:off x="5946529" y="13716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Reti piatte e scarsa segmentazione</a:t>
            </a:r>
            <a:endParaRPr sz="3200"/>
          </a:p>
        </p:txBody>
      </p:sp>
      <p:pic>
        <p:nvPicPr>
          <p:cNvPr descr="Uma imagem com captura de ecrã, círculo, luz&#10;&#10;Descrição gerada automaticamente" id="377" name="Google Shape;377;p1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78" name="Google Shape;378;p14"/>
          <p:cNvSpPr txBox="1"/>
          <p:nvPr>
            <p:ph idx="3" type="body"/>
          </p:nvPr>
        </p:nvSpPr>
        <p:spPr>
          <a:xfrm>
            <a:off x="6043190" y="1774913"/>
            <a:ext cx="5840730" cy="4945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Le reti piatte consentono agli aggressori di: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Muoversi lateralmente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Individuare risorse non gestite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Raggiungere sistemi sensibili da endpoint compromessi</a:t>
            </a:r>
            <a:endParaRPr/>
          </a:p>
          <a:p>
            <a:pPr indent="-16637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La segmentazione dovrebbe separare: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IT amministrativo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Sistemi clinici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Reti ospiti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Dispositivi medici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Servizi di dati sensibili</a:t>
            </a:r>
            <a:endParaRPr/>
          </a:p>
        </p:txBody>
      </p:sp>
      <p:cxnSp>
        <p:nvCxnSpPr>
          <p:cNvPr id="379" name="Google Shape;379;p14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0" name="Google Shape;380;p14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"/>
          <p:cNvSpPr txBox="1"/>
          <p:nvPr>
            <p:ph type="ctrTitle"/>
          </p:nvPr>
        </p:nvSpPr>
        <p:spPr>
          <a:xfrm>
            <a:off x="5964817" y="615070"/>
            <a:ext cx="6004679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Protocolli non sicuri e comunicazione tra dispositivi</a:t>
            </a:r>
            <a:endParaRPr/>
          </a:p>
        </p:txBody>
      </p:sp>
      <p:pic>
        <p:nvPicPr>
          <p:cNvPr descr="Uma imagem com captura de ecrã, círculo, luz&#10;&#10;Descrição gerada automaticamente" id="387" name="Google Shape;387;p1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8" name="Google Shape;388;p15"/>
          <p:cNvSpPr txBox="1"/>
          <p:nvPr>
            <p:ph idx="3" type="body"/>
          </p:nvPr>
        </p:nvSpPr>
        <p:spPr>
          <a:xfrm>
            <a:off x="6043190" y="2479936"/>
            <a:ext cx="5840730" cy="3762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Molti ambienti sanitari e industriali utilizzano ancora protocolli e integrazioni di dispositivi progettati per la funzionalità, non per la sicurezza. I rischi includono: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Comunicazione in chiaro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Autenticazione debole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Controlli di integrità inadeguati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Presupposti di affidabilità basati sulla posizione</a:t>
            </a:r>
            <a:endParaRPr/>
          </a:p>
        </p:txBody>
      </p:sp>
      <p:cxnSp>
        <p:nvCxnSpPr>
          <p:cNvPr id="389" name="Google Shape;389;p1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1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6"/>
          <p:cNvSpPr txBox="1"/>
          <p:nvPr>
            <p:ph type="ctrTitle"/>
          </p:nvPr>
        </p:nvSpPr>
        <p:spPr>
          <a:xfrm>
            <a:off x="5964817" y="615070"/>
            <a:ext cx="6150983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Vulnerabilità dei dispositivi medici</a:t>
            </a:r>
            <a:endParaRPr/>
          </a:p>
        </p:txBody>
      </p:sp>
      <p:pic>
        <p:nvPicPr>
          <p:cNvPr descr="Uma imagem com captura de ecrã, círculo, luz&#10;&#10;Descrição gerada automaticamente" id="397" name="Google Shape;397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98" name="Google Shape;398;p16"/>
          <p:cNvSpPr txBox="1"/>
          <p:nvPr>
            <p:ph idx="3" type="body"/>
          </p:nvPr>
        </p:nvSpPr>
        <p:spPr>
          <a:xfrm>
            <a:off x="6043190" y="2479936"/>
            <a:ext cx="5840730" cy="3762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I rischi legati ai dispositivi medici derivano da: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Difetti del software integrato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Percorsi di aggiornamento inadeguati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Componenti di terze parti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Compromessi tra sicurezza e protezione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Dipendenza dall'interoperabilità</a:t>
            </a:r>
            <a:endParaRPr/>
          </a:p>
        </p:txBody>
      </p:sp>
      <p:cxnSp>
        <p:nvCxnSpPr>
          <p:cNvPr id="399" name="Google Shape;399;p1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0" name="Google Shape;400;p1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Fattori umani e ingegneria sociale</a:t>
            </a:r>
            <a:endParaRPr/>
          </a:p>
        </p:txBody>
      </p:sp>
      <p:pic>
        <p:nvPicPr>
          <p:cNvPr descr="Uma imagem com captura de ecrã, círculo, luz&#10;&#10;Descrição gerada automaticamente" id="407" name="Google Shape;407;p1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08" name="Google Shape;408;p17"/>
          <p:cNvSpPr txBox="1"/>
          <p:nvPr>
            <p:ph idx="3" type="body"/>
          </p:nvPr>
        </p:nvSpPr>
        <p:spPr>
          <a:xfrm>
            <a:off x="6043190" y="2479936"/>
            <a:ext cx="5840730" cy="313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Le debolezze umane includono: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Vulnerabilità al phishing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Errori causati dallo stress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Affaticamento da allarmi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Soluzioni alternative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Eccessiva fiducia nelle e-mail, nelle telefonate o nelle richieste urgenti</a:t>
            </a:r>
            <a:endParaRPr/>
          </a:p>
        </p:txBody>
      </p:sp>
      <p:cxnSp>
        <p:nvCxnSpPr>
          <p:cNvPr id="409" name="Google Shape;409;p1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0" name="Google Shape;410;p1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8"/>
          <p:cNvSpPr txBox="1"/>
          <p:nvPr>
            <p:ph type="ctrTitle"/>
          </p:nvPr>
        </p:nvSpPr>
        <p:spPr>
          <a:xfrm>
            <a:off x="5973961" y="237744"/>
            <a:ext cx="6397871" cy="7502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Minacce interne</a:t>
            </a:r>
            <a:endParaRPr sz="3200"/>
          </a:p>
        </p:txBody>
      </p:sp>
      <p:pic>
        <p:nvPicPr>
          <p:cNvPr descr="Uma imagem com captura de ecrã, círculo, luz&#10;&#10;Descrição gerada automaticamente" id="417" name="Google Shape;417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18" name="Google Shape;418;p18"/>
          <p:cNvSpPr txBox="1"/>
          <p:nvPr>
            <p:ph idx="3" type="body"/>
          </p:nvPr>
        </p:nvSpPr>
        <p:spPr>
          <a:xfrm>
            <a:off x="6043190" y="1371601"/>
            <a:ext cx="5840730" cy="5349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Le minacce interne possono essere: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Maliziosi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Per negligenza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Opportunistiche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Da mancanza di formazione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Manifestazioni tipiche: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Accesso improprio ai dati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Condivisione non sicura dei file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Uso improprio delle credenziali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Divulgazione accidentale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Uso improprio dei dispositivi</a:t>
            </a:r>
            <a:endParaRPr/>
          </a:p>
        </p:txBody>
      </p:sp>
      <p:cxnSp>
        <p:nvCxnSpPr>
          <p:cNvPr id="419" name="Google Shape;419;p1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0" name="Google Shape;420;p1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9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Rischi legati a terze parti e alla catena di approvvigionamento</a:t>
            </a:r>
            <a:endParaRPr/>
          </a:p>
        </p:txBody>
      </p:sp>
      <p:pic>
        <p:nvPicPr>
          <p:cNvPr descr="Uma imagem com captura de ecrã, círculo, luz&#10;&#10;Descrição gerada automaticamente" id="427" name="Google Shape;427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28" name="Google Shape;428;p19"/>
          <p:cNvSpPr txBox="1"/>
          <p:nvPr>
            <p:ph idx="3" type="body"/>
          </p:nvPr>
        </p:nvSpPr>
        <p:spPr>
          <a:xfrm>
            <a:off x="6043190" y="2479936"/>
            <a:ext cx="5840730" cy="3829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Gli aggressori prendono sempre più di mira: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Fornitori di software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MSP e fornitori di servizi cloud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Produttori di dispositivi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Integratori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Sistemi di autenticazione condivisi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b="1" i="1" lang="en-US" sz="2000"/>
              <a:t>Un ospedale sicuro può comunque essere esposto a rischi a causa di un fornitore o di un canale di aggiornamento non sicuro</a:t>
            </a:r>
            <a:endParaRPr/>
          </a:p>
        </p:txBody>
      </p:sp>
      <p:cxnSp>
        <p:nvCxnSpPr>
          <p:cNvPr id="429" name="Google Shape;429;p1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0" name="Google Shape;430;p1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2" name="Google Shape;22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702" y="1338943"/>
            <a:ext cx="11808595" cy="418011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0"/>
          <p:cNvSpPr txBox="1"/>
          <p:nvPr>
            <p:ph type="ctrTitle"/>
          </p:nvPr>
        </p:nvSpPr>
        <p:spPr>
          <a:xfrm>
            <a:off x="6013851" y="1212378"/>
            <a:ext cx="5511919" cy="6329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Flusso di un attacco alla catena di approvvigionamento</a:t>
            </a:r>
            <a:endParaRPr/>
          </a:p>
        </p:txBody>
      </p:sp>
      <p:pic>
        <p:nvPicPr>
          <p:cNvPr descr="Uma imagem com captura de ecrã, círculo, luz&#10;&#10;Descrição gerada automaticamente" id="437" name="Google Shape;437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438" name="Google Shape;438;p2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9" name="Google Shape;439;p2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0" name="Google Shape;440;p20"/>
          <p:cNvSpPr/>
          <p:nvPr/>
        </p:nvSpPr>
        <p:spPr>
          <a:xfrm>
            <a:off x="-52810" y="2483318"/>
            <a:ext cx="12192000" cy="450529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1" name="Google Shape;441;p20"/>
          <p:cNvSpPr/>
          <p:nvPr/>
        </p:nvSpPr>
        <p:spPr>
          <a:xfrm>
            <a:off x="422400" y="3601247"/>
            <a:ext cx="2520000" cy="72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Fornitore</a:t>
            </a:r>
            <a:b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Software, firmware, servizio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2" name="Google Shape;442;p20"/>
          <p:cNvSpPr/>
          <p:nvPr/>
        </p:nvSpPr>
        <p:spPr>
          <a:xfrm>
            <a:off x="3364800" y="3601247"/>
            <a:ext cx="2520000" cy="72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Aggiornamento compromesso</a:t>
            </a:r>
            <a:b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Codice dannoso inserito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3" name="Google Shape;443;p20"/>
          <p:cNvSpPr/>
          <p:nvPr/>
        </p:nvSpPr>
        <p:spPr>
          <a:xfrm>
            <a:off x="6307200" y="3601247"/>
            <a:ext cx="2520000" cy="72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Operatore CI lo riceve</a:t>
            </a:r>
            <a:b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Canale di distribuzione affidabile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4" name="Google Shape;444;p20"/>
          <p:cNvSpPr/>
          <p:nvPr/>
        </p:nvSpPr>
        <p:spPr>
          <a:xfrm>
            <a:off x="9249600" y="3601247"/>
            <a:ext cx="2520000" cy="72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Compromissione interna</a:t>
            </a:r>
            <a:b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Movimento laterale / interruzione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45" name="Google Shape;445;p20"/>
          <p:cNvCxnSpPr>
            <a:stCxn id="442" idx="1"/>
            <a:endCxn id="441" idx="3"/>
          </p:cNvCxnSpPr>
          <p:nvPr/>
        </p:nvCxnSpPr>
        <p:spPr>
          <a:xfrm rot="10800000">
            <a:off x="2942400" y="3961247"/>
            <a:ext cx="422400" cy="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med" w="med" type="triangle"/>
            <a:tailEnd len="sm" w="sm" type="none"/>
          </a:ln>
        </p:spPr>
      </p:cxnSp>
      <p:cxnSp>
        <p:nvCxnSpPr>
          <p:cNvPr id="446" name="Google Shape;446;p20"/>
          <p:cNvCxnSpPr>
            <a:stCxn id="444" idx="1"/>
            <a:endCxn id="443" idx="3"/>
          </p:cNvCxnSpPr>
          <p:nvPr/>
        </p:nvCxnSpPr>
        <p:spPr>
          <a:xfrm rot="10800000">
            <a:off x="8827200" y="3961247"/>
            <a:ext cx="422400" cy="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med" w="med" type="triangle"/>
            <a:tailEnd len="sm" w="sm" type="none"/>
          </a:ln>
        </p:spPr>
      </p:cxnSp>
      <p:cxnSp>
        <p:nvCxnSpPr>
          <p:cNvPr id="447" name="Google Shape;447;p20"/>
          <p:cNvCxnSpPr>
            <a:stCxn id="443" idx="1"/>
            <a:endCxn id="442" idx="3"/>
          </p:cNvCxnSpPr>
          <p:nvPr/>
        </p:nvCxnSpPr>
        <p:spPr>
          <a:xfrm rot="10800000">
            <a:off x="5884800" y="3961247"/>
            <a:ext cx="422400" cy="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448" name="Google Shape;448;p20"/>
          <p:cNvSpPr/>
          <p:nvPr/>
        </p:nvSpPr>
        <p:spPr>
          <a:xfrm>
            <a:off x="664143" y="5232188"/>
            <a:ext cx="10607040" cy="843021"/>
          </a:xfrm>
          <a:prstGeom prst="rect">
            <a:avLst/>
          </a:prstGeom>
          <a:solidFill>
            <a:srgbClr val="C07120"/>
          </a:solidFill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Lezione chiave sulla sicurezza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fiducia ereditata dal fornitore può diventare una via di attacco diretta alle infrastrutture critiche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Mancanza di visibilità e monitoraggio</a:t>
            </a:r>
            <a:endParaRPr/>
          </a:p>
        </p:txBody>
      </p:sp>
      <p:pic>
        <p:nvPicPr>
          <p:cNvPr descr="Uma imagem com captura de ecrã, círculo, luz&#10;&#10;Descrição gerada automaticamente" id="455" name="Google Shape;455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56" name="Google Shape;456;p21"/>
          <p:cNvSpPr txBox="1"/>
          <p:nvPr>
            <p:ph idx="3" type="body"/>
          </p:nvPr>
        </p:nvSpPr>
        <p:spPr>
          <a:xfrm>
            <a:off x="6043190" y="2479936"/>
            <a:ext cx="5840730" cy="3829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Molte organizzazioni devono affrontare: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Inventari delle risorse incompleti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Registrazione insufficiente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Telemetria scarsa dai dispositivi medici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Proprietà dei dispositivi poco chiara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Silos tra i team clinici e di sicurezza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pPr>
            <a:r>
              <a:rPr b="1" i="1" lang="en-US" sz="2000"/>
              <a:t>Senza visibilità, le organizzazioni non sono in grado di rilevare, dare priorità o rispondere in modo accurato.</a:t>
            </a:r>
            <a:endParaRPr/>
          </a:p>
        </p:txBody>
      </p:sp>
      <p:cxnSp>
        <p:nvCxnSpPr>
          <p:cNvPr id="457" name="Google Shape;457;p2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8" name="Google Shape;458;p2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2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Panoramica degli attori malintenzionati</a:t>
            </a:r>
            <a:endParaRPr/>
          </a:p>
        </p:txBody>
      </p:sp>
      <p:pic>
        <p:nvPicPr>
          <p:cNvPr descr="Uma imagem com captura de ecrã, círculo, luz&#10;&#10;Descrição gerada automaticamente" id="465" name="Google Shape;465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66" name="Google Shape;466;p22"/>
          <p:cNvSpPr txBox="1"/>
          <p:nvPr>
            <p:ph idx="3" type="body"/>
          </p:nvPr>
        </p:nvSpPr>
        <p:spPr>
          <a:xfrm>
            <a:off x="6043190" y="2479936"/>
            <a:ext cx="5840730" cy="3829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Principali categorie di aggressori: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Stati-nazione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Criminalità informatica organizzata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Insider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Hacktivisti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Attaccanti opportunisti</a:t>
            </a:r>
            <a:endParaRPr b="1" i="1" sz="2000"/>
          </a:p>
        </p:txBody>
      </p:sp>
      <p:cxnSp>
        <p:nvCxnSpPr>
          <p:cNvPr id="467" name="Google Shape;467;p22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8" name="Google Shape;468;p22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3"/>
          <p:cNvSpPr txBox="1"/>
          <p:nvPr>
            <p:ph type="ctrTitle"/>
          </p:nvPr>
        </p:nvSpPr>
        <p:spPr>
          <a:xfrm>
            <a:off x="6315185" y="257164"/>
            <a:ext cx="5238990" cy="8128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Capacità degli autori delle minacce</a:t>
            </a:r>
            <a:endParaRPr/>
          </a:p>
        </p:txBody>
      </p:sp>
      <p:pic>
        <p:nvPicPr>
          <p:cNvPr descr="Uma imagem com captura de ecrã, círculo, luz&#10;&#10;Descrição gerada automaticamente" id="475" name="Google Shape;475;p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476" name="Google Shape;476;p23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7" name="Google Shape;477;p23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78" name="Google Shape;478;p23"/>
          <p:cNvGrpSpPr/>
          <p:nvPr/>
        </p:nvGrpSpPr>
        <p:grpSpPr>
          <a:xfrm>
            <a:off x="4889634" y="1541499"/>
            <a:ext cx="7302366" cy="4714921"/>
            <a:chOff x="0" y="0"/>
            <a:chExt cx="7302366" cy="4714921"/>
          </a:xfrm>
        </p:grpSpPr>
        <p:sp>
          <p:nvSpPr>
            <p:cNvPr id="479" name="Google Shape;479;p23"/>
            <p:cNvSpPr/>
            <p:nvPr/>
          </p:nvSpPr>
          <p:spPr>
            <a:xfrm>
              <a:off x="2434121" y="0"/>
              <a:ext cx="2434122" cy="1571640"/>
            </a:xfrm>
            <a:prstGeom prst="trapezoid">
              <a:avLst>
                <a:gd fmla="val 77439" name="adj"/>
              </a:avLst>
            </a:prstGeom>
            <a:solidFill>
              <a:schemeClr val="accent1">
                <a:alpha val="90196"/>
              </a:schemeClr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3"/>
            <p:cNvSpPr txBox="1"/>
            <p:nvPr/>
          </p:nvSpPr>
          <p:spPr>
            <a:xfrm>
              <a:off x="2434121" y="0"/>
              <a:ext cx="2434122" cy="1571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entury Gothic"/>
                <a:buNone/>
              </a:pPr>
              <a: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Nation-States / APTs</a:t>
              </a:r>
              <a:b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High capability, strategic goals</a:t>
              </a:r>
              <a:endParaRPr b="0" sz="2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1217060" y="1571640"/>
              <a:ext cx="4868244" cy="1571640"/>
            </a:xfrm>
            <a:prstGeom prst="trapezoid">
              <a:avLst>
                <a:gd fmla="val 77439" name="adj"/>
              </a:avLst>
            </a:prstGeom>
            <a:solidFill>
              <a:schemeClr val="accent1">
                <a:alpha val="70196"/>
              </a:schemeClr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3"/>
            <p:cNvSpPr txBox="1"/>
            <p:nvPr/>
          </p:nvSpPr>
          <p:spPr>
            <a:xfrm>
              <a:off x="2069003" y="1571640"/>
              <a:ext cx="3164358" cy="1571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entury Gothic"/>
                <a:buNone/>
              </a:pPr>
              <a: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Organised Cybercrime</a:t>
              </a:r>
              <a:b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Profit-driven, Ransomware, supply chain abuse</a:t>
              </a:r>
              <a:endParaRPr b="1" sz="2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0" y="3143281"/>
              <a:ext cx="7302366" cy="1571640"/>
            </a:xfrm>
            <a:prstGeom prst="trapezoid">
              <a:avLst>
                <a:gd fmla="val 77439" name="adj"/>
              </a:avLst>
            </a:prstGeom>
            <a:solidFill>
              <a:schemeClr val="accent1">
                <a:alpha val="50196"/>
              </a:schemeClr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3"/>
            <p:cNvSpPr txBox="1"/>
            <p:nvPr/>
          </p:nvSpPr>
          <p:spPr>
            <a:xfrm>
              <a:off x="1277914" y="3143281"/>
              <a:ext cx="4746537" cy="1571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entury Gothic"/>
                <a:buNone/>
              </a:pPr>
              <a: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Insiders / Script Kiddies / Opportunistic Attackers</a:t>
              </a:r>
              <a:br>
                <a:rPr b="1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2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Lower capability, higher volume, human-factor exploitation</a:t>
              </a:r>
              <a:endParaRPr b="1" sz="2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4"/>
          <p:cNvSpPr txBox="1"/>
          <p:nvPr>
            <p:ph type="ctrTitle"/>
          </p:nvPr>
        </p:nvSpPr>
        <p:spPr>
          <a:xfrm>
            <a:off x="6063983" y="137159"/>
            <a:ext cx="5210569" cy="896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200"/>
              <a:t>Stati-nazione e minacce persistenti avanzate</a:t>
            </a:r>
            <a:endParaRPr sz="3200"/>
          </a:p>
        </p:txBody>
      </p:sp>
      <p:pic>
        <p:nvPicPr>
          <p:cNvPr descr="Uma imagem com captura de ecrã, círculo, luz&#10;&#10;Descrição gerada automaticamente" id="491" name="Google Shape;491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92" name="Google Shape;492;p24"/>
          <p:cNvSpPr txBox="1"/>
          <p:nvPr>
            <p:ph idx="3" type="body"/>
          </p:nvPr>
        </p:nvSpPr>
        <p:spPr>
          <a:xfrm>
            <a:off x="6043190" y="1371601"/>
            <a:ext cx="5840730" cy="5349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Le campagne di tipo APT sono caratterizzate da: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Ricognizione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Persistenza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Intrusione in più fasi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Obiettivi mirati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Lunghi tempi di permanenza</a:t>
            </a:r>
            <a:endParaRPr/>
          </a:p>
          <a:p>
            <a:pPr indent="-16637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Possono prendere di mira: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Ricerca sensibile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Sistemi sanitari pubblici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Infrastrutture legate al governo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Interruzioni durante periodi di crisi</a:t>
            </a:r>
            <a:endParaRPr/>
          </a:p>
        </p:txBody>
      </p:sp>
      <p:cxnSp>
        <p:nvCxnSpPr>
          <p:cNvPr id="493" name="Google Shape;493;p24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4" name="Google Shape;494;p24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5"/>
          <p:cNvSpPr txBox="1"/>
          <p:nvPr>
            <p:ph type="ctrTitle"/>
          </p:nvPr>
        </p:nvSpPr>
        <p:spPr>
          <a:xfrm>
            <a:off x="5736724" y="1311441"/>
            <a:ext cx="6294855" cy="896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200"/>
              <a:t>Ciclo di vita delle minacce persistenti avanzate (APT)</a:t>
            </a:r>
            <a:endParaRPr sz="3200"/>
          </a:p>
        </p:txBody>
      </p:sp>
      <p:pic>
        <p:nvPicPr>
          <p:cNvPr descr="Uma imagem com captura de ecrã, círculo, luz&#10;&#10;Descrição gerada automaticamente" id="501" name="Google Shape;501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502" name="Google Shape;502;p2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3" name="Google Shape;503;p2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-52810" y="2483318"/>
            <a:ext cx="12192000" cy="450529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05" name="Google Shape;505;p25"/>
          <p:cNvGrpSpPr/>
          <p:nvPr/>
        </p:nvGrpSpPr>
        <p:grpSpPr>
          <a:xfrm>
            <a:off x="1201087" y="3123213"/>
            <a:ext cx="10071459" cy="3070828"/>
            <a:chOff x="2004" y="639895"/>
            <a:chExt cx="10071459" cy="3070828"/>
          </a:xfrm>
        </p:grpSpPr>
        <p:sp>
          <p:nvSpPr>
            <p:cNvPr id="506" name="Google Shape;506;p25"/>
            <p:cNvSpPr/>
            <p:nvPr/>
          </p:nvSpPr>
          <p:spPr>
            <a:xfrm>
              <a:off x="2147637" y="1238405"/>
              <a:ext cx="463309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5"/>
            <p:cNvSpPr txBox="1"/>
            <p:nvPr/>
          </p:nvSpPr>
          <p:spPr>
            <a:xfrm>
              <a:off x="2366944" y="1281655"/>
              <a:ext cx="24695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8" name="Google Shape;508;p25"/>
            <p:cNvSpPr/>
            <p:nvPr/>
          </p:nvSpPr>
          <p:spPr>
            <a:xfrm>
              <a:off x="2004" y="639895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25"/>
            <p:cNvSpPr txBox="1"/>
            <p:nvPr/>
          </p:nvSpPr>
          <p:spPr>
            <a:xfrm>
              <a:off x="2004" y="639895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1. Reconnaissance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Target profiling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OSINT collection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Attack planning</a:t>
              </a:r>
              <a:endParaRPr/>
            </a:p>
          </p:txBody>
        </p:sp>
        <p:sp>
          <p:nvSpPr>
            <p:cNvPr id="510" name="Google Shape;510;p25"/>
            <p:cNvSpPr/>
            <p:nvPr/>
          </p:nvSpPr>
          <p:spPr>
            <a:xfrm>
              <a:off x="4788979" y="1238405"/>
              <a:ext cx="463309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25"/>
            <p:cNvSpPr txBox="1"/>
            <p:nvPr/>
          </p:nvSpPr>
          <p:spPr>
            <a:xfrm>
              <a:off x="5008286" y="1281655"/>
              <a:ext cx="24695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2" name="Google Shape;512;p25"/>
            <p:cNvSpPr/>
            <p:nvPr/>
          </p:nvSpPr>
          <p:spPr>
            <a:xfrm>
              <a:off x="2643347" y="639895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5"/>
            <p:cNvSpPr txBox="1"/>
            <p:nvPr/>
          </p:nvSpPr>
          <p:spPr>
            <a:xfrm>
              <a:off x="2643347" y="639895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2. Initial Access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Phishing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Exploits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Credential abuse</a:t>
              </a:r>
              <a:endParaRPr b="1" sz="13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4" name="Google Shape;514;p25"/>
            <p:cNvSpPr/>
            <p:nvPr/>
          </p:nvSpPr>
          <p:spPr>
            <a:xfrm>
              <a:off x="7430321" y="1238405"/>
              <a:ext cx="463309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5"/>
            <p:cNvSpPr txBox="1"/>
            <p:nvPr/>
          </p:nvSpPr>
          <p:spPr>
            <a:xfrm>
              <a:off x="7649629" y="1281655"/>
              <a:ext cx="24695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6" name="Google Shape;516;p25"/>
            <p:cNvSpPr/>
            <p:nvPr/>
          </p:nvSpPr>
          <p:spPr>
            <a:xfrm>
              <a:off x="5284689" y="639895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5"/>
            <p:cNvSpPr txBox="1"/>
            <p:nvPr/>
          </p:nvSpPr>
          <p:spPr>
            <a:xfrm>
              <a:off x="5284689" y="639895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3. Persistence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Backdoors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Scheduled tasks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Privilege footholds</a:t>
              </a:r>
              <a:endParaRPr b="1" sz="13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8" name="Google Shape;518;p25"/>
            <p:cNvSpPr/>
            <p:nvPr/>
          </p:nvSpPr>
          <p:spPr>
            <a:xfrm>
              <a:off x="1075721" y="1926555"/>
              <a:ext cx="7924026" cy="463309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4429"/>
                  </a:lnTo>
                  <a:lnTo>
                    <a:pt x="0" y="64429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5"/>
            <p:cNvSpPr txBox="1"/>
            <p:nvPr/>
          </p:nvSpPr>
          <p:spPr>
            <a:xfrm>
              <a:off x="4839249" y="2155740"/>
              <a:ext cx="396970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7926031" y="639895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5"/>
            <p:cNvSpPr txBox="1"/>
            <p:nvPr/>
          </p:nvSpPr>
          <p:spPr>
            <a:xfrm>
              <a:off x="7926031" y="639895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4. Lateral Movement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Pivoting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Internal discovery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Privilege escalation</a:t>
              </a:r>
              <a:endParaRPr b="1" sz="13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2" name="Google Shape;522;p25"/>
            <p:cNvSpPr/>
            <p:nvPr/>
          </p:nvSpPr>
          <p:spPr>
            <a:xfrm>
              <a:off x="2147637" y="3020774"/>
              <a:ext cx="463309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5"/>
            <p:cNvSpPr txBox="1"/>
            <p:nvPr/>
          </p:nvSpPr>
          <p:spPr>
            <a:xfrm>
              <a:off x="2366944" y="3064025"/>
              <a:ext cx="24695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2004" y="2422264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5"/>
            <p:cNvSpPr txBox="1"/>
            <p:nvPr/>
          </p:nvSpPr>
          <p:spPr>
            <a:xfrm>
              <a:off x="2004" y="2422264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5. Command and Control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Remote control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Beaconing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Stealth channels</a:t>
              </a: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>
              <a:off x="4788979" y="3020774"/>
              <a:ext cx="463309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12700">
              <a:solidFill>
                <a:srgbClr val="D87A17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25"/>
            <p:cNvSpPr txBox="1"/>
            <p:nvPr/>
          </p:nvSpPr>
          <p:spPr>
            <a:xfrm>
              <a:off x="5008286" y="3064025"/>
              <a:ext cx="24695" cy="4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2643347" y="2422264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25"/>
            <p:cNvSpPr txBox="1"/>
            <p:nvPr/>
          </p:nvSpPr>
          <p:spPr>
            <a:xfrm>
              <a:off x="2643347" y="2422264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6. Actions and Objectives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Disruption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Exfiltration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Manipulation/sabotage</a:t>
              </a:r>
              <a:endParaRPr/>
            </a:p>
          </p:txBody>
        </p:sp>
        <p:sp>
          <p:nvSpPr>
            <p:cNvPr id="530" name="Google Shape;530;p25"/>
            <p:cNvSpPr/>
            <p:nvPr/>
          </p:nvSpPr>
          <p:spPr>
            <a:xfrm>
              <a:off x="5284689" y="2422264"/>
              <a:ext cx="2147432" cy="1288459"/>
            </a:xfrm>
            <a:prstGeom prst="rect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5"/>
            <p:cNvSpPr txBox="1"/>
            <p:nvPr/>
          </p:nvSpPr>
          <p:spPr>
            <a:xfrm>
              <a:off x="5284689" y="2422264"/>
              <a:ext cx="2147432" cy="1288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entury Gothic"/>
                <a:buNone/>
              </a:pPr>
              <a: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7. Maintain Access</a:t>
              </a:r>
              <a:br>
                <a:rPr b="1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Re-entry paths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Cover tracks</a:t>
              </a:r>
              <a:b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US" sz="13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Long-term presence</a:t>
              </a:r>
              <a:endParaRPr b="1" sz="13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6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Criminalità informatica e ransomware</a:t>
            </a:r>
            <a:endParaRPr/>
          </a:p>
        </p:txBody>
      </p:sp>
      <p:pic>
        <p:nvPicPr>
          <p:cNvPr descr="Uma imagem com captura de ecrã, círculo, luz&#10;&#10;Descrição gerada automaticamente" id="538" name="Google Shape;538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39" name="Google Shape;539;p26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Il ransomware rimane una delle minacce più devastanti perché è in grado di: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Crittografare i dati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Disabilitare i sistemi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Ritardare le cure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Costringere al trasferimento dei pazienti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Creare pressioni finanziarie e legali</a:t>
            </a:r>
            <a:endParaRPr/>
          </a:p>
        </p:txBody>
      </p:sp>
      <p:cxnSp>
        <p:nvCxnSpPr>
          <p:cNvPr id="540" name="Google Shape;540;p2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1" name="Google Shape;541;p2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7"/>
          <p:cNvSpPr txBox="1"/>
          <p:nvPr>
            <p:ph type="ctrTitle"/>
          </p:nvPr>
        </p:nvSpPr>
        <p:spPr>
          <a:xfrm>
            <a:off x="5964817" y="615070"/>
            <a:ext cx="6036683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Violazioni dei dati e </a:t>
            </a:r>
            <a:br>
              <a:rPr lang="en-US" sz="3200"/>
            </a:br>
            <a:r>
              <a:rPr lang="en-US" sz="3200"/>
              <a:t>violazioni della privacy</a:t>
            </a:r>
            <a:endParaRPr sz="3200"/>
          </a:p>
        </p:txBody>
      </p:sp>
      <p:pic>
        <p:nvPicPr>
          <p:cNvPr descr="Uma imagem com captura de ecrã, círculo, luz&#10;&#10;Descrição gerada automaticamente" id="548" name="Google Shape;548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49" name="Google Shape;549;p27"/>
          <p:cNvSpPr txBox="1"/>
          <p:nvPr>
            <p:ph idx="3" type="body"/>
          </p:nvPr>
        </p:nvSpPr>
        <p:spPr>
          <a:xfrm>
            <a:off x="6043190" y="2479936"/>
            <a:ext cx="5840730" cy="3628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Le violazioni dei dati incidono su: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La riservatezza delle cartelle cliniche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La fiducia nelle istituzioni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Rischi legali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Rischi assicurativi e di frode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Danni a lungo termine per i pazienti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b="1" i="1" lang="en-US" sz="2000"/>
              <a:t>La dimensione della privacy è fondamentale nell'assistenza sanitaria poiché i dati medici sono sia sensibili che duraturi.</a:t>
            </a:r>
            <a:endParaRPr/>
          </a:p>
        </p:txBody>
      </p:sp>
      <p:cxnSp>
        <p:nvCxnSpPr>
          <p:cNvPr id="550" name="Google Shape;550;p2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1" name="Google Shape;551;p2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8"/>
          <p:cNvSpPr txBox="1"/>
          <p:nvPr>
            <p:ph type="ctrTitle"/>
          </p:nvPr>
        </p:nvSpPr>
        <p:spPr>
          <a:xfrm>
            <a:off x="5964817" y="615070"/>
            <a:ext cx="6036683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Percorsi di attacco nel settore sanitario</a:t>
            </a:r>
            <a:endParaRPr sz="3200"/>
          </a:p>
        </p:txBody>
      </p:sp>
      <p:pic>
        <p:nvPicPr>
          <p:cNvPr descr="Uma imagem com captura de ecrã, círculo, luz&#10;&#10;Descrição gerada automaticamente" id="558" name="Google Shape;558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59" name="Google Shape;559;p28"/>
          <p:cNvSpPr txBox="1"/>
          <p:nvPr>
            <p:ph idx="3" type="body"/>
          </p:nvPr>
        </p:nvSpPr>
        <p:spPr>
          <a:xfrm>
            <a:off x="6043190" y="2479936"/>
            <a:ext cx="5840730" cy="3628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Catena di attacco tipica: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Phishing o servizio esposto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Compromissione delle credenziali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Movimento laterale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Elevazione dei privilegi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Accesso a sistemi clinici o di dati</a:t>
            </a:r>
            <a:endParaRPr/>
          </a:p>
          <a:p>
            <a:pPr indent="-4572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Book Antiqua"/>
              <a:buAutoNum type="arabicPeriod"/>
            </a:pPr>
            <a:r>
              <a:rPr lang="en-US" sz="2000"/>
              <a:t>Estorsione, esfiltrazione o interruzione</a:t>
            </a:r>
            <a:endParaRPr b="1" i="1" sz="2000"/>
          </a:p>
        </p:txBody>
      </p:sp>
      <p:cxnSp>
        <p:nvCxnSpPr>
          <p:cNvPr id="560" name="Google Shape;560;p2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1" name="Google Shape;561;p2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9"/>
          <p:cNvSpPr txBox="1"/>
          <p:nvPr>
            <p:ph type="ctrTitle"/>
          </p:nvPr>
        </p:nvSpPr>
        <p:spPr>
          <a:xfrm>
            <a:off x="5964817" y="615070"/>
            <a:ext cx="6036683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Conseguenze dei rischi nel settore sanitario</a:t>
            </a:r>
            <a:endParaRPr sz="3200"/>
          </a:p>
        </p:txBody>
      </p:sp>
      <p:pic>
        <p:nvPicPr>
          <p:cNvPr descr="Uma imagem com captura de ecrã, círculo, luz&#10;&#10;Descrição gerada automaticamente" id="568" name="Google Shape;568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69" name="Google Shape;569;p29"/>
          <p:cNvSpPr txBox="1"/>
          <p:nvPr>
            <p:ph idx="3" type="body"/>
          </p:nvPr>
        </p:nvSpPr>
        <p:spPr>
          <a:xfrm>
            <a:off x="6043190" y="2479936"/>
            <a:ext cx="5840730" cy="3978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Le conseguenze includono: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Interruzione dell'assistenza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Ritardi nella diagnosi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Perdita dell'integrità dei dati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Rischi per la sicurezza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Danno alla reputazione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Conseguenze normative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Costi di ripristino</a:t>
            </a:r>
            <a:endParaRPr b="1" i="1" sz="2000"/>
          </a:p>
        </p:txBody>
      </p:sp>
      <p:cxnSp>
        <p:nvCxnSpPr>
          <p:cNvPr id="570" name="Google Shape;570;p2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1" name="Google Shape;571;p2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riting at a desk&#10;" id="227" name="Google Shape;227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594" r="7594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28" name="Google Shape;228;p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</a:pPr>
            <a:r>
              <a:rPr lang="en-US" sz="2800"/>
              <a:t>Sicurezza avanzata delle infrastrutture critiche per la sanità</a:t>
            </a:r>
            <a:br>
              <a:rPr lang="en-US" sz="2800"/>
            </a:br>
            <a:r>
              <a:rPr i="1" lang="en-US" sz="2400"/>
              <a:t>Panoramica del corso</a:t>
            </a:r>
            <a:endParaRPr/>
          </a:p>
        </p:txBody>
      </p:sp>
      <p:sp>
        <p:nvSpPr>
          <p:cNvPr id="230" name="Google Shape;230;p3"/>
          <p:cNvSpPr txBox="1"/>
          <p:nvPr>
            <p:ph idx="1" type="body"/>
          </p:nvPr>
        </p:nvSpPr>
        <p:spPr>
          <a:xfrm>
            <a:off x="613930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T1.</a:t>
            </a:r>
            <a:endParaRPr/>
          </a:p>
        </p:txBody>
      </p:sp>
      <p:sp>
        <p:nvSpPr>
          <p:cNvPr id="231" name="Google Shape;231;p3"/>
          <p:cNvSpPr txBox="1"/>
          <p:nvPr>
            <p:ph idx="3" type="body"/>
          </p:nvPr>
        </p:nvSpPr>
        <p:spPr>
          <a:xfrm>
            <a:off x="1433067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Introduzione alla sicurezza delle infrastrutture critiche</a:t>
            </a:r>
            <a:endParaRPr/>
          </a:p>
        </p:txBody>
      </p:sp>
      <p:sp>
        <p:nvSpPr>
          <p:cNvPr id="232" name="Google Shape;232;p3"/>
          <p:cNvSpPr txBox="1"/>
          <p:nvPr>
            <p:ph idx="4" type="body"/>
          </p:nvPr>
        </p:nvSpPr>
        <p:spPr>
          <a:xfrm>
            <a:off x="613930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T3.</a:t>
            </a:r>
            <a:endParaRPr/>
          </a:p>
        </p:txBody>
      </p:sp>
      <p:sp>
        <p:nvSpPr>
          <p:cNvPr id="233" name="Google Shape;233;p3"/>
          <p:cNvSpPr txBox="1"/>
          <p:nvPr>
            <p:ph idx="5" type="body"/>
          </p:nvPr>
        </p:nvSpPr>
        <p:spPr>
          <a:xfrm>
            <a:off x="1433067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Normative e standard</a:t>
            </a:r>
            <a:endParaRPr/>
          </a:p>
        </p:txBody>
      </p:sp>
      <p:sp>
        <p:nvSpPr>
          <p:cNvPr id="234" name="Google Shape;234;p3"/>
          <p:cNvSpPr txBox="1"/>
          <p:nvPr>
            <p:ph idx="13" type="body"/>
          </p:nvPr>
        </p:nvSpPr>
        <p:spPr>
          <a:xfrm>
            <a:off x="613930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T2.</a:t>
            </a:r>
            <a:endParaRPr/>
          </a:p>
        </p:txBody>
      </p:sp>
      <p:sp>
        <p:nvSpPr>
          <p:cNvPr id="235" name="Google Shape;235;p3"/>
          <p:cNvSpPr txBox="1"/>
          <p:nvPr>
            <p:ph idx="14" type="body"/>
          </p:nvPr>
        </p:nvSpPr>
        <p:spPr>
          <a:xfrm>
            <a:off x="1433067" y="2378035"/>
            <a:ext cx="6336871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 fontScale="925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Punti deboli comuni della sicurezza e panorama delle minacce</a:t>
            </a:r>
            <a:endParaRPr/>
          </a:p>
        </p:txBody>
      </p:sp>
      <p:sp>
        <p:nvSpPr>
          <p:cNvPr id="236" name="Google Shape;236;p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3"/>
          <p:cNvSpPr/>
          <p:nvPr/>
        </p:nvSpPr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38" name="Google Shape;238;p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39" name="Google Shape;23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0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Priorità pratiche in materia di difesa</a:t>
            </a:r>
            <a:endParaRPr/>
          </a:p>
        </p:txBody>
      </p:sp>
      <p:pic>
        <p:nvPicPr>
          <p:cNvPr descr="Uma imagem com captura de ecrã, círculo, luz&#10;&#10;Descrição gerada automaticamente" id="578" name="Google Shape;578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79" name="Google Shape;579;p30"/>
          <p:cNvSpPr txBox="1"/>
          <p:nvPr>
            <p:ph idx="3" type="body"/>
          </p:nvPr>
        </p:nvSpPr>
        <p:spPr>
          <a:xfrm>
            <a:off x="6043190" y="2479935"/>
            <a:ext cx="5840730" cy="40363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Misure di base di massimo valore: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Inventario delle risorse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MFA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Segmentazione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Gestione delle patch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Backup offline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Monitoraggio e risposta agli incidenti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Consapevolezza degli utenti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Gestione del ciclo di vita dei dispositivi medici</a:t>
            </a:r>
            <a:endParaRPr/>
          </a:p>
        </p:txBody>
      </p:sp>
      <p:cxnSp>
        <p:nvCxnSpPr>
          <p:cNvPr id="580" name="Google Shape;580;p3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1" name="Google Shape;581;p3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1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Protezione degli endpoint nel settore sanitario</a:t>
            </a:r>
            <a:endParaRPr/>
          </a:p>
        </p:txBody>
      </p:sp>
      <p:pic>
        <p:nvPicPr>
          <p:cNvPr descr="Uma imagem com captura de ecrã, círculo, luz&#10;&#10;Descrição gerada automaticamente" id="588" name="Google Shape;588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89" name="Google Shape;589;p31"/>
          <p:cNvSpPr txBox="1"/>
          <p:nvPr>
            <p:ph idx="3" type="body"/>
          </p:nvPr>
        </p:nvSpPr>
        <p:spPr>
          <a:xfrm>
            <a:off x="6043190" y="2479936"/>
            <a:ext cx="5840730" cy="3762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Gli endpoint includono: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Postazioni di lavoro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Computer portatili dei medici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Tablet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Postazioni infermieristiche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Terminali specializzati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Dispositivi connessi in edge</a:t>
            </a:r>
            <a:endParaRPr/>
          </a:p>
        </p:txBody>
      </p:sp>
      <p:cxnSp>
        <p:nvCxnSpPr>
          <p:cNvPr id="590" name="Google Shape;590;p3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1" name="Google Shape;591;p3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Punti chiave</a:t>
            </a:r>
            <a:endParaRPr/>
          </a:p>
        </p:txBody>
      </p:sp>
      <p:pic>
        <p:nvPicPr>
          <p:cNvPr descr="Uma imagem com captura de ecrã, círculo, luz&#10;&#10;Descrição gerada automaticamente" id="598" name="Google Shape;598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99" name="Google Shape;599;p32"/>
          <p:cNvSpPr txBox="1"/>
          <p:nvPr>
            <p:ph idx="3" type="body"/>
          </p:nvPr>
        </p:nvSpPr>
        <p:spPr>
          <a:xfrm>
            <a:off x="6043190" y="2479936"/>
            <a:ext cx="5840730" cy="3762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L'insicurezza sanitaria è strutturale, non casuale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Le vulnerabilità spesso interagiscono tra loro anziché presentarsi singolarmente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Le minacce prendono di mira sia i dati che le operazioni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I fattori umani sono fondamentali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Una difesa efficace richiede definizione delle priorità, visibilità e resilienza</a:t>
            </a:r>
            <a:endParaRPr sz="2000"/>
          </a:p>
        </p:txBody>
      </p:sp>
      <p:cxnSp>
        <p:nvCxnSpPr>
          <p:cNvPr id="600" name="Google Shape;600;p32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1" name="Google Shape;601;p32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3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607" name="Google Shape;607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7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608" name="Google Shape;608;p33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Si prega di inviare tutte le domande a: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gehad@example.com</a:t>
            </a:r>
            <a:endParaRPr/>
          </a:p>
        </p:txBody>
      </p:sp>
      <p:grpSp>
        <p:nvGrpSpPr>
          <p:cNvPr id="609" name="Google Shape;609;p33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610" name="Google Shape;610;p33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611" name="Google Shape;611;p33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12" name="Google Shape;612;p3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613" name="Google Shape;613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4" name="Google Shape;614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"/>
          <p:cNvSpPr txBox="1"/>
          <p:nvPr>
            <p:ph type="ctrTitle"/>
          </p:nvPr>
        </p:nvSpPr>
        <p:spPr>
          <a:xfrm>
            <a:off x="796322" y="320040"/>
            <a:ext cx="68297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ook Antiqua"/>
              <a:buNone/>
            </a:pPr>
            <a:r>
              <a:rPr lang="en-US"/>
              <a:t>T2: Vulnerabilità comuni in materia di sicurezza e panorama delle minacce</a:t>
            </a:r>
            <a:endParaRPr/>
          </a:p>
        </p:txBody>
      </p:sp>
      <p:pic>
        <p:nvPicPr>
          <p:cNvPr descr="A cup of coffee and a notebook on a table&#10;&#10;Description automatically generated" id="247" name="Google Shape;247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8261" r="182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48" name="Google Shape;248;p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4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4"/>
          <p:cNvSpPr/>
          <p:nvPr/>
        </p:nvSpPr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51" name="Google Shape;251;p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52" name="Google Shape;25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4" name="Google Shape;254;p4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Prospettiva del settore sanitario e delle infrastrutture critiche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Obiettivi didattici</a:t>
            </a:r>
            <a:endParaRPr/>
          </a:p>
        </p:txBody>
      </p:sp>
      <p:pic>
        <p:nvPicPr>
          <p:cNvPr descr="Uma imagem com captura de ecrã, círculo, luz&#10;&#10;Descrição gerada automaticamente" id="261" name="Google Shape;261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62" name="Google Shape;262;p5"/>
          <p:cNvSpPr txBox="1"/>
          <p:nvPr>
            <p:ph idx="3" type="body"/>
          </p:nvPr>
        </p:nvSpPr>
        <p:spPr>
          <a:xfrm>
            <a:off x="5964817" y="2479936"/>
            <a:ext cx="5919103" cy="3536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Gli studenti dovrebbero essere in grado di: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Noto Sans Symbols"/>
              <a:buChar char="✔"/>
            </a:pPr>
            <a:r>
              <a:rPr lang="en-US" sz="2000"/>
              <a:t>Identificare i punti deboli più comuni negli ambienti sanitari e delle infrastrutture critiche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Noto Sans Symbols"/>
              <a:buChar char="✔"/>
            </a:pPr>
            <a:r>
              <a:rPr lang="en-US" sz="2000"/>
              <a:t>Spiegare perché gli ambienti IT e OT/medici sono difficili da proteggere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Noto Sans Symbols"/>
              <a:buChar char="✔"/>
            </a:pPr>
            <a:r>
              <a:rPr lang="en-US" sz="2000"/>
              <a:t>Classificare i principali attori delle minacce e i tipi di attacco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Noto Sans Symbols"/>
              <a:buChar char="✔"/>
            </a:pPr>
            <a:r>
              <a:rPr lang="en-US" sz="2000"/>
              <a:t>Collegare le vulnerabilità alle probabili conseguenze operative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Noto Sans Symbols"/>
              <a:buChar char="✔"/>
            </a:pPr>
            <a:r>
              <a:rPr lang="en-US" sz="2000"/>
              <a:t>Discutere le priorità di mitigazione in contesti realistici</a:t>
            </a:r>
            <a:endParaRPr/>
          </a:p>
        </p:txBody>
      </p:sp>
      <p:cxnSp>
        <p:nvCxnSpPr>
          <p:cNvPr id="263" name="Google Shape;263;p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Perché questo argomento è importante</a:t>
            </a:r>
            <a:endParaRPr/>
          </a:p>
        </p:txBody>
      </p:sp>
      <p:pic>
        <p:nvPicPr>
          <p:cNvPr descr="Uma imagem com captura de ecrã, círculo, luz&#10;&#10;Descrição gerada automaticamente" id="271" name="Google Shape;271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72" name="Google Shape;272;p6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Il settore sanitario e altri settori critici sono appetibili per gli hacker perché combinano: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Dati sensibili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Operazioni in cui il tempo è un fattore critico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Bassa tolleranza ai tempi di inattività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Tecnologie eterogenee e obsolete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Ampia superficie di attacco umana</a:t>
            </a:r>
            <a:endParaRPr/>
          </a:p>
        </p:txBody>
      </p:sp>
      <p:cxnSp>
        <p:nvCxnSpPr>
          <p:cNvPr id="273" name="Google Shape;273;p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4" name="Google Shape;274;p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Sicurezza informatica vs </a:t>
            </a:r>
            <a:br>
              <a:rPr lang="en-US" sz="3200"/>
            </a:br>
            <a:r>
              <a:rPr lang="en-US" sz="3200"/>
              <a:t>		Sicurezza OT / clinica</a:t>
            </a:r>
            <a:endParaRPr/>
          </a:p>
        </p:txBody>
      </p:sp>
      <p:pic>
        <p:nvPicPr>
          <p:cNvPr descr="Uma imagem com captura de ecrã, círculo, luz&#10;&#10;Descrição gerada automaticamente" id="281" name="Google Shape;281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82" name="Google Shape;282;p7"/>
          <p:cNvSpPr txBox="1"/>
          <p:nvPr>
            <p:ph idx="3" type="body"/>
          </p:nvPr>
        </p:nvSpPr>
        <p:spPr>
          <a:xfrm>
            <a:off x="6043190" y="2479936"/>
            <a:ext cx="5840730" cy="4231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70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La sicurezza IT tradizionale spesso dà priorità 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Riservatezza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Applicazione rapida delle patch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Cicli di sostituzione frequenti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None/>
            </a:pPr>
            <a:r>
              <a:rPr lang="en-US" sz="2000"/>
              <a:t>La sicurezza nel settore sanitario / OT / IoMT spesso dà priorità a: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Disponibilità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Sicurezza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Stabilità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Vincoli di certificazione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000"/>
              <a:t>Apparecchiature con ciclo di vita più lungo</a:t>
            </a:r>
            <a:endParaRPr/>
          </a:p>
        </p:txBody>
      </p:sp>
      <p:cxnSp>
        <p:nvCxnSpPr>
          <p:cNvPr id="283" name="Google Shape;283;p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8"/>
          <p:cNvSpPr txBox="1"/>
          <p:nvPr>
            <p:ph type="ctrTitle"/>
          </p:nvPr>
        </p:nvSpPr>
        <p:spPr>
          <a:xfrm>
            <a:off x="6096000" y="1468981"/>
            <a:ext cx="5116596" cy="642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200"/>
              <a:t>Priorità di sicurezza IT e OT</a:t>
            </a:r>
            <a:endParaRPr/>
          </a:p>
        </p:txBody>
      </p:sp>
      <p:pic>
        <p:nvPicPr>
          <p:cNvPr descr="Uma imagem com captura de ecrã, círculo, luz&#10;&#10;Descrição gerada automaticamente" id="291" name="Google Shape;291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292" name="Google Shape;292;p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3" name="Google Shape;293;p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5150674" y="3136390"/>
            <a:ext cx="3233797" cy="27186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1344613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Riservatezza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Integrità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Aggiornamenti frequenti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Protezione incentrata sui dati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Focus sui sistemi aziendali</a:t>
            </a:r>
            <a:endParaRPr/>
          </a:p>
        </p:txBody>
      </p:sp>
      <p:sp>
        <p:nvSpPr>
          <p:cNvPr id="295" name="Google Shape;295;p8"/>
          <p:cNvSpPr/>
          <p:nvPr/>
        </p:nvSpPr>
        <p:spPr>
          <a:xfrm>
            <a:off x="8586931" y="3136390"/>
            <a:ext cx="3422189" cy="2718629"/>
          </a:xfrm>
          <a:prstGeom prst="rect">
            <a:avLst/>
          </a:prstGeom>
          <a:solidFill>
            <a:srgbClr val="BF8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1344613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Disponibilità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Sicurezza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Stabilità rispetto alle patch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Protezione incentrata sui processi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Focus sulle operazioni fisiche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US" sz="3200"/>
              <a:t>La superficie di attacco in espansione</a:t>
            </a:r>
            <a:endParaRPr/>
          </a:p>
        </p:txBody>
      </p:sp>
      <p:pic>
        <p:nvPicPr>
          <p:cNvPr descr="Uma imagem com captura de ecrã, círculo, luz&#10;&#10;Descrição gerada automaticamente" id="302" name="Google Shape;302;p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03" name="Google Shape;303;p9"/>
          <p:cNvSpPr txBox="1"/>
          <p:nvPr>
            <p:ph idx="3" type="body"/>
          </p:nvPr>
        </p:nvSpPr>
        <p:spPr>
          <a:xfrm>
            <a:off x="6043190" y="2479936"/>
            <a:ext cx="5840730" cy="4103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La sicurezza nel settore sanitario ora comprende: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Piattaforme EHR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IT amministrativo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Servizi cloud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Dispositivi medici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Sistemi di imaging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IoMT e dispositivi indossabili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US" sz="2000"/>
              <a:t>Accesso remoto e telemedicina</a:t>
            </a:r>
            <a:endParaRPr/>
          </a:p>
        </p:txBody>
      </p:sp>
      <p:cxnSp>
        <p:nvCxnSpPr>
          <p:cNvPr id="304" name="Google Shape;304;p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5" name="Google Shape;305;p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