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y="6858000" cx="12192000"/>
  <p:notesSz cx="6858000" cy="9144000"/>
  <p:embeddedFontLst>
    <p:embeddedFont>
      <p:font typeface="Book Antiqua"/>
      <p:regular r:id="rId44"/>
      <p:bold r:id="rId45"/>
      <p:italic r:id="rId46"/>
      <p:boldItalic r:id="rId47"/>
    </p:embeddedFont>
    <p:embeddedFont>
      <p:font typeface="Century Gothic"/>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 uri="GoogleSlidesCustomDataVersion2">
      <go:slidesCustomData xmlns:go="http://customooxmlschemas.google.com/" r:id="rId52" roundtripDataSignature="AMtx7mgEX/5bvWn8TKL0C5F/n+448lvx9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font" Target="fonts/BookAntiqua-regular.fntdata"/><Relationship Id="rId43" Type="http://schemas.openxmlformats.org/officeDocument/2006/relationships/slide" Target="slides/slide38.xml"/><Relationship Id="rId46" Type="http://schemas.openxmlformats.org/officeDocument/2006/relationships/font" Target="fonts/BookAntiqua-italic.fntdata"/><Relationship Id="rId45" Type="http://schemas.openxmlformats.org/officeDocument/2006/relationships/font" Target="fonts/BookAntiqua-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CenturyGothic-regular.fntdata"/><Relationship Id="rId47" Type="http://schemas.openxmlformats.org/officeDocument/2006/relationships/font" Target="fonts/BookAntiqua-boldItalic.fntdata"/><Relationship Id="rId49" Type="http://schemas.openxmlformats.org/officeDocument/2006/relationships/font" Target="fonts/CenturyGothic-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CenturyGothic-boldItalic.fntdata"/><Relationship Id="rId50" Type="http://schemas.openxmlformats.org/officeDocument/2006/relationships/font" Target="fonts/CenturyGothic-italic.fntdata"/><Relationship Id="rId52"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1" name="Google Shape;31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7" name="Google Shape;32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3" name="Google Shape;34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7" name="Google Shape;35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1" name="Google Shape;37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6" name="Google Shape;38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1" name="Google Shape;40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4" name="Google Shape;41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5" name="Google Shape;42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c5a591c0c4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 name="Google Shape;199;g2c5a591c0c4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c46ccb187e_0_1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6" name="Google Shape;446;g2c46ccb187e_0_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5" name="Google Shape;45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5" name="Google Shape;46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5" name="Google Shape;47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9" name="Google Shape;489;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0" name="Google Shape;500;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1" name="Google Shape;521;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1" name="Google Shape;531;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4" name="Google Shape;544;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3" name="Google Shape;553;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 name="Google Shape;20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p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4" name="Google Shape;574;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7" name="Google Shape;587;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0" name="Google Shape;600;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4" name="Google Shape;614;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6" name="Google Shape;626;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7" name="Google Shape;647;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9" name="Google Shape;659;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0" name="Google Shape;680;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4" name="Google Shape;69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2" name="Google Shape;22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8" name="Google Shape;23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0" name="Google Shape;25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4" name="Google Shape;27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 name="Google Shape;28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4" name="Shape 14"/>
        <p:cNvGrpSpPr/>
        <p:nvPr/>
      </p:nvGrpSpPr>
      <p:grpSpPr>
        <a:xfrm>
          <a:off x="0" y="0"/>
          <a:ext cx="0" cy="0"/>
          <a:chOff x="0" y="0"/>
          <a:chExt cx="0" cy="0"/>
        </a:xfrm>
      </p:grpSpPr>
      <p:pic>
        <p:nvPicPr>
          <p:cNvPr id="15" name="Google Shape;15;p31"/>
          <p:cNvPicPr preferRelativeResize="0"/>
          <p:nvPr/>
        </p:nvPicPr>
        <p:blipFill rotWithShape="1">
          <a:blip r:embed="rId2">
            <a:alphaModFix/>
          </a:blip>
          <a:srcRect b="0" l="0" r="0" t="0"/>
          <a:stretch/>
        </p:blipFill>
        <p:spPr>
          <a:xfrm>
            <a:off x="5032131" y="-30007"/>
            <a:ext cx="6064493" cy="6879887"/>
          </a:xfrm>
          <a:prstGeom prst="rect">
            <a:avLst/>
          </a:prstGeom>
          <a:noFill/>
          <a:ln>
            <a:noFill/>
          </a:ln>
        </p:spPr>
      </p:pic>
      <p:sp>
        <p:nvSpPr>
          <p:cNvPr id="16" name="Google Shape;16;p31"/>
          <p:cNvSpPr txBox="1"/>
          <p:nvPr>
            <p:ph type="ctrTitle"/>
          </p:nvPr>
        </p:nvSpPr>
        <p:spPr>
          <a:xfrm>
            <a:off x="7119890" y="723440"/>
            <a:ext cx="4323426" cy="257905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Book Antiqua"/>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1"/>
          <p:cNvSpPr txBox="1"/>
          <p:nvPr>
            <p:ph idx="1" type="subTitle"/>
          </p:nvPr>
        </p:nvSpPr>
        <p:spPr>
          <a:xfrm>
            <a:off x="7128152" y="5248834"/>
            <a:ext cx="4323426" cy="100892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SzPts val="1600"/>
              <a:buNone/>
              <a:defRPr sz="1600" cap="none">
                <a:solidFill>
                  <a:schemeClr val="dk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18" name="Google Shape;18;p31"/>
          <p:cNvSpPr/>
          <p:nvPr>
            <p:ph idx="2" type="pic"/>
          </p:nvPr>
        </p:nvSpPr>
        <p:spPr>
          <a:xfrm>
            <a:off x="0" y="-2235"/>
            <a:ext cx="5840730" cy="6862275"/>
          </a:xfrm>
          <a:prstGeom prst="rect">
            <a:avLst/>
          </a:prstGeom>
          <a:solidFill>
            <a:schemeClr val="lt2"/>
          </a:solidFill>
          <a:ln>
            <a:noFill/>
          </a:ln>
        </p:spPr>
      </p:sp>
      <p:sp>
        <p:nvSpPr>
          <p:cNvPr id="19" name="Google Shape;19;p31"/>
          <p:cNvSpPr txBox="1"/>
          <p:nvPr>
            <p:ph idx="3" type="body"/>
          </p:nvPr>
        </p:nvSpPr>
        <p:spPr>
          <a:xfrm>
            <a:off x="7119274" y="3373515"/>
            <a:ext cx="4323426" cy="100892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200"/>
              </a:spcBef>
              <a:spcAft>
                <a:spcPts val="0"/>
              </a:spcAft>
              <a:buSzPts val="6000"/>
              <a:buNone/>
              <a:defRPr b="1" sz="60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20" name="Google Shape;20;p31"/>
          <p:cNvCxnSpPr/>
          <p:nvPr/>
        </p:nvCxnSpPr>
        <p:spPr>
          <a:xfrm flipH="1">
            <a:off x="4559556" y="-10665"/>
            <a:ext cx="1930144" cy="6877290"/>
          </a:xfrm>
          <a:prstGeom prst="straightConnector1">
            <a:avLst/>
          </a:prstGeom>
          <a:noFill/>
          <a:ln cap="flat" cmpd="sng" w="25400">
            <a:solidFill>
              <a:schemeClr val="dk2"/>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Closing Slide">
    <p:bg>
      <p:bgPr>
        <a:solidFill>
          <a:schemeClr val="dk1"/>
        </a:solidFill>
      </p:bgPr>
    </p:bg>
    <p:spTree>
      <p:nvGrpSpPr>
        <p:cNvPr id="122" name="Shape 122"/>
        <p:cNvGrpSpPr/>
        <p:nvPr/>
      </p:nvGrpSpPr>
      <p:grpSpPr>
        <a:xfrm>
          <a:off x="0" y="0"/>
          <a:ext cx="0" cy="0"/>
          <a:chOff x="0" y="0"/>
          <a:chExt cx="0" cy="0"/>
        </a:xfrm>
      </p:grpSpPr>
      <p:grpSp>
        <p:nvGrpSpPr>
          <p:cNvPr id="123" name="Google Shape;123;p42"/>
          <p:cNvGrpSpPr/>
          <p:nvPr/>
        </p:nvGrpSpPr>
        <p:grpSpPr>
          <a:xfrm>
            <a:off x="5382569" y="2242"/>
            <a:ext cx="6806909" cy="6862481"/>
            <a:chOff x="5382569" y="2242"/>
            <a:chExt cx="6806909" cy="6862481"/>
          </a:xfrm>
        </p:grpSpPr>
        <p:pic>
          <p:nvPicPr>
            <p:cNvPr id="124" name="Google Shape;124;p42"/>
            <p:cNvPicPr preferRelativeResize="0"/>
            <p:nvPr/>
          </p:nvPicPr>
          <p:blipFill rotWithShape="1">
            <a:blip r:embed="rId2">
              <a:alphaModFix/>
            </a:blip>
            <a:srcRect b="0" l="0" r="0" t="0"/>
            <a:stretch/>
          </p:blipFill>
          <p:spPr>
            <a:xfrm>
              <a:off x="6140328" y="2242"/>
              <a:ext cx="6049150" cy="6862481"/>
            </a:xfrm>
            <a:prstGeom prst="rect">
              <a:avLst/>
            </a:prstGeom>
            <a:noFill/>
            <a:ln>
              <a:noFill/>
            </a:ln>
          </p:spPr>
        </p:pic>
        <p:pic>
          <p:nvPicPr>
            <p:cNvPr id="125" name="Google Shape;125;p42"/>
            <p:cNvPicPr preferRelativeResize="0"/>
            <p:nvPr/>
          </p:nvPicPr>
          <p:blipFill rotWithShape="1">
            <a:blip r:embed="rId3">
              <a:alphaModFix/>
            </a:blip>
            <a:srcRect b="0" l="0" r="0" t="0"/>
            <a:stretch/>
          </p:blipFill>
          <p:spPr>
            <a:xfrm rot="10800000">
              <a:off x="5382569" y="5060315"/>
              <a:ext cx="927943" cy="1801301"/>
            </a:xfrm>
            <a:prstGeom prst="rect">
              <a:avLst/>
            </a:prstGeom>
            <a:noFill/>
            <a:ln>
              <a:noFill/>
            </a:ln>
          </p:spPr>
        </p:pic>
      </p:grpSp>
      <p:sp>
        <p:nvSpPr>
          <p:cNvPr id="126" name="Google Shape;126;p42"/>
          <p:cNvSpPr txBox="1"/>
          <p:nvPr>
            <p:ph type="ctrTitle"/>
          </p:nvPr>
        </p:nvSpPr>
        <p:spPr>
          <a:xfrm>
            <a:off x="6970326" y="1679216"/>
            <a:ext cx="4786877" cy="151831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6000"/>
              <a:buFont typeface="Book Antiqua"/>
              <a:buNone/>
              <a:defRPr sz="6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42"/>
          <p:cNvSpPr/>
          <p:nvPr>
            <p:ph idx="2" type="pic"/>
          </p:nvPr>
        </p:nvSpPr>
        <p:spPr>
          <a:xfrm>
            <a:off x="-29499" y="-2236"/>
            <a:ext cx="6814124" cy="6871095"/>
          </a:xfrm>
          <a:prstGeom prst="rect">
            <a:avLst/>
          </a:prstGeom>
          <a:solidFill>
            <a:schemeClr val="lt2"/>
          </a:solidFill>
          <a:ln>
            <a:noFill/>
          </a:ln>
        </p:spPr>
      </p:sp>
      <p:sp>
        <p:nvSpPr>
          <p:cNvPr id="128" name="Google Shape;128;p42"/>
          <p:cNvSpPr txBox="1"/>
          <p:nvPr>
            <p:ph idx="1" type="body"/>
          </p:nvPr>
        </p:nvSpPr>
        <p:spPr>
          <a:xfrm>
            <a:off x="6970326" y="3748958"/>
            <a:ext cx="4786878" cy="2258013"/>
          </a:xfrm>
          <a:prstGeom prst="rect">
            <a:avLst/>
          </a:prstGeom>
          <a:noFill/>
          <a:ln>
            <a:noFill/>
          </a:ln>
        </p:spPr>
        <p:txBody>
          <a:bodyPr anchorCtr="0" anchor="t" bIns="45700" lIns="91425" spcFirstLastPara="1" rIns="0" wrap="square" tIns="0">
            <a:normAutofit/>
          </a:bodyPr>
          <a:lstStyle>
            <a:lvl1pPr indent="-228600" lvl="0" marL="457200" algn="l">
              <a:lnSpc>
                <a:spcPct val="100000"/>
              </a:lnSpc>
              <a:spcBef>
                <a:spcPts val="0"/>
              </a:spcBef>
              <a:spcAft>
                <a:spcPts val="0"/>
              </a:spcAft>
              <a:buSzPts val="1600"/>
              <a:buFont typeface="Courier New"/>
              <a:buNone/>
              <a:defRPr sz="1600">
                <a:solidFill>
                  <a:schemeClr val="lt1"/>
                </a:solidFill>
              </a:defRPr>
            </a:lvl1pPr>
            <a:lvl2pPr indent="-304800" lvl="1" marL="914400" algn="l">
              <a:lnSpc>
                <a:spcPct val="100000"/>
              </a:lnSpc>
              <a:spcBef>
                <a:spcPts val="2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ingle line)" showMasterSp="0">
  <p:cSld name="Title and Content (Single line)">
    <p:spTree>
      <p:nvGrpSpPr>
        <p:cNvPr id="129" name="Shape 129"/>
        <p:cNvGrpSpPr/>
        <p:nvPr/>
      </p:nvGrpSpPr>
      <p:grpSpPr>
        <a:xfrm>
          <a:off x="0" y="0"/>
          <a:ext cx="0" cy="0"/>
          <a:chOff x="0" y="0"/>
          <a:chExt cx="0" cy="0"/>
        </a:xfrm>
      </p:grpSpPr>
      <p:sp>
        <p:nvSpPr>
          <p:cNvPr id="130" name="Google Shape;130;p40"/>
          <p:cNvSpPr txBox="1"/>
          <p:nvPr>
            <p:ph type="ctrTitle"/>
          </p:nvPr>
        </p:nvSpPr>
        <p:spPr>
          <a:xfrm>
            <a:off x="796322" y="408820"/>
            <a:ext cx="8935507" cy="94946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40"/>
          <p:cNvSpPr txBox="1"/>
          <p:nvPr>
            <p:ph idx="1" type="body"/>
          </p:nvPr>
        </p:nvSpPr>
        <p:spPr>
          <a:xfrm>
            <a:off x="796322" y="1986061"/>
            <a:ext cx="5797550" cy="4015244"/>
          </a:xfrm>
          <a:prstGeom prst="rect">
            <a:avLst/>
          </a:prstGeom>
          <a:noFill/>
          <a:ln>
            <a:noFill/>
          </a:ln>
        </p:spPr>
        <p:txBody>
          <a:bodyPr anchorCtr="0" anchor="t" bIns="45700" lIns="0" spcFirstLastPara="1" rIns="0" wrap="square" tIns="45700">
            <a:normAutofit/>
          </a:bodyPr>
          <a:lstStyle>
            <a:lvl1pPr indent="-317500" lvl="0" marL="457200" algn="l">
              <a:lnSpc>
                <a:spcPct val="100000"/>
              </a:lnSpc>
              <a:spcBef>
                <a:spcPts val="1200"/>
              </a:spcBef>
              <a:spcAft>
                <a:spcPts val="0"/>
              </a:spcAft>
              <a:buSzPts val="1400"/>
              <a:buChar char=" "/>
              <a:defRPr sz="1400"/>
            </a:lvl1pPr>
            <a:lvl2pPr indent="-317500" lvl="1" marL="914400" algn="l">
              <a:lnSpc>
                <a:spcPct val="100000"/>
              </a:lnSpc>
              <a:spcBef>
                <a:spcPts val="200"/>
              </a:spcBef>
              <a:spcAft>
                <a:spcPts val="0"/>
              </a:spcAft>
              <a:buClr>
                <a:schemeClr val="dk1"/>
              </a:buClr>
              <a:buSzPts val="1400"/>
              <a:buChar char="◦"/>
              <a:defRPr sz="1400"/>
            </a:lvl2pPr>
            <a:lvl3pPr indent="-317500" lvl="2" marL="1371600" algn="l">
              <a:lnSpc>
                <a:spcPct val="100000"/>
              </a:lnSpc>
              <a:spcBef>
                <a:spcPts val="400"/>
              </a:spcBef>
              <a:spcAft>
                <a:spcPts val="0"/>
              </a:spcAft>
              <a:buClr>
                <a:schemeClr val="dk1"/>
              </a:buClr>
              <a:buSzPts val="1400"/>
              <a:buChar char="◦"/>
              <a:defRPr sz="1400"/>
            </a:lvl3pPr>
            <a:lvl4pPr indent="-317500" lvl="3" marL="1828800" algn="l">
              <a:lnSpc>
                <a:spcPct val="100000"/>
              </a:lnSpc>
              <a:spcBef>
                <a:spcPts val="400"/>
              </a:spcBef>
              <a:spcAft>
                <a:spcPts val="0"/>
              </a:spcAft>
              <a:buClr>
                <a:schemeClr val="dk1"/>
              </a:buClr>
              <a:buSzPts val="1400"/>
              <a:buChar char="◦"/>
              <a:defRPr sz="1400"/>
            </a:lvl4pPr>
            <a:lvl5pPr indent="-317500" lvl="4" marL="2286000" algn="l">
              <a:lnSpc>
                <a:spcPct val="100000"/>
              </a:lnSpc>
              <a:spcBef>
                <a:spcPts val="400"/>
              </a:spcBef>
              <a:spcAft>
                <a:spcPts val="0"/>
              </a:spcAft>
              <a:buClr>
                <a:schemeClr val="dk1"/>
              </a:buClr>
              <a:buSzPts val="1400"/>
              <a:buChar char="◦"/>
              <a:defRPr sz="14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32" name="Google Shape;132;p40"/>
          <p:cNvSpPr/>
          <p:nvPr>
            <p:ph idx="2" type="pic"/>
          </p:nvPr>
        </p:nvSpPr>
        <p:spPr>
          <a:xfrm flipH="1">
            <a:off x="7163691" y="0"/>
            <a:ext cx="5024825" cy="6858000"/>
          </a:xfrm>
          <a:prstGeom prst="rect">
            <a:avLst/>
          </a:prstGeom>
          <a:solidFill>
            <a:schemeClr val="lt2"/>
          </a:solidFill>
          <a:ln>
            <a:noFill/>
          </a:ln>
        </p:spPr>
      </p:sp>
      <p:sp>
        <p:nvSpPr>
          <p:cNvPr id="133" name="Google Shape;133;p40"/>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p40"/>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1" showMasterSp="0">
  <p:cSld name="Agenda - Topic 1">
    <p:spTree>
      <p:nvGrpSpPr>
        <p:cNvPr id="135" name="Shape 135"/>
        <p:cNvGrpSpPr/>
        <p:nvPr/>
      </p:nvGrpSpPr>
      <p:grpSpPr>
        <a:xfrm>
          <a:off x="0" y="0"/>
          <a:ext cx="0" cy="0"/>
          <a:chOff x="0" y="0"/>
          <a:chExt cx="0" cy="0"/>
        </a:xfrm>
      </p:grpSpPr>
      <p:sp>
        <p:nvSpPr>
          <p:cNvPr id="136" name="Google Shape;136;p43"/>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37" name="Google Shape;137;p43"/>
          <p:cNvSpPr/>
          <p:nvPr>
            <p:ph idx="2" type="pic"/>
          </p:nvPr>
        </p:nvSpPr>
        <p:spPr>
          <a:xfrm flipH="1">
            <a:off x="7163691" y="0"/>
            <a:ext cx="5024825" cy="6858000"/>
          </a:xfrm>
          <a:prstGeom prst="rect">
            <a:avLst/>
          </a:prstGeom>
          <a:solidFill>
            <a:schemeClr val="lt2"/>
          </a:solidFill>
          <a:ln>
            <a:noFill/>
          </a:ln>
        </p:spPr>
      </p:sp>
      <p:sp>
        <p:nvSpPr>
          <p:cNvPr id="138" name="Google Shape;138;p43"/>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p43"/>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0" name="Google Shape;140;p43"/>
          <p:cNvSpPr txBox="1"/>
          <p:nvPr>
            <p:ph idx="3"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1" name="Google Shape;141;p43"/>
          <p:cNvSpPr txBox="1"/>
          <p:nvPr>
            <p:ph idx="4"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2" name="Google Shape;142;p43"/>
          <p:cNvSpPr txBox="1"/>
          <p:nvPr>
            <p:ph idx="5"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3" name="Google Shape;143;p43"/>
          <p:cNvSpPr txBox="1"/>
          <p:nvPr>
            <p:ph idx="6"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4" name="Google Shape;144;p43"/>
          <p:cNvSpPr txBox="1"/>
          <p:nvPr>
            <p:ph idx="7"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5" name="Google Shape;145;p43"/>
          <p:cNvSpPr txBox="1"/>
          <p:nvPr>
            <p:ph idx="8"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6" name="Google Shape;146;p43"/>
          <p:cNvSpPr txBox="1"/>
          <p:nvPr>
            <p:ph idx="9"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7" name="Google Shape;147;p43"/>
          <p:cNvSpPr txBox="1"/>
          <p:nvPr>
            <p:ph idx="13"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48" name="Google Shape;148;p43"/>
          <p:cNvSpPr txBox="1"/>
          <p:nvPr>
            <p:ph idx="14"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149" name="Google Shape;149;p43"/>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150" name="Google Shape;150;p43"/>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 name="Google Shape;151;p4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4" showMasterSp="0">
  <p:cSld name="Agenda - Topic 4">
    <p:spTree>
      <p:nvGrpSpPr>
        <p:cNvPr id="152" name="Shape 152"/>
        <p:cNvGrpSpPr/>
        <p:nvPr/>
      </p:nvGrpSpPr>
      <p:grpSpPr>
        <a:xfrm>
          <a:off x="0" y="0"/>
          <a:ext cx="0" cy="0"/>
          <a:chOff x="0" y="0"/>
          <a:chExt cx="0" cy="0"/>
        </a:xfrm>
      </p:grpSpPr>
      <p:sp>
        <p:nvSpPr>
          <p:cNvPr id="153" name="Google Shape;153;p44"/>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54" name="Google Shape;154;p44"/>
          <p:cNvSpPr/>
          <p:nvPr>
            <p:ph idx="2" type="pic"/>
          </p:nvPr>
        </p:nvSpPr>
        <p:spPr>
          <a:xfrm flipH="1">
            <a:off x="7163691" y="0"/>
            <a:ext cx="5024825" cy="6858000"/>
          </a:xfrm>
          <a:prstGeom prst="rect">
            <a:avLst/>
          </a:prstGeom>
          <a:solidFill>
            <a:schemeClr val="lt2"/>
          </a:solidFill>
          <a:ln>
            <a:noFill/>
          </a:ln>
        </p:spPr>
      </p:sp>
      <p:sp>
        <p:nvSpPr>
          <p:cNvPr id="155" name="Google Shape;155;p44"/>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 name="Google Shape;156;p44"/>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7" name="Google Shape;157;p44"/>
          <p:cNvSpPr txBox="1"/>
          <p:nvPr>
            <p:ph idx="3"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8" name="Google Shape;158;p44"/>
          <p:cNvSpPr txBox="1"/>
          <p:nvPr>
            <p:ph idx="4"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59" name="Google Shape;159;p44"/>
          <p:cNvSpPr txBox="1"/>
          <p:nvPr>
            <p:ph idx="5"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0" name="Google Shape;160;p44"/>
          <p:cNvSpPr txBox="1"/>
          <p:nvPr>
            <p:ph idx="6"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1" name="Google Shape;161;p44"/>
          <p:cNvSpPr txBox="1"/>
          <p:nvPr>
            <p:ph idx="7"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2" name="Google Shape;162;p44"/>
          <p:cNvSpPr txBox="1"/>
          <p:nvPr>
            <p:ph idx="8"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3" name="Google Shape;163;p44"/>
          <p:cNvSpPr txBox="1"/>
          <p:nvPr>
            <p:ph idx="9"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4" name="Google Shape;164;p44"/>
          <p:cNvSpPr txBox="1"/>
          <p:nvPr>
            <p:ph idx="13"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65" name="Google Shape;165;p44"/>
          <p:cNvSpPr txBox="1"/>
          <p:nvPr>
            <p:ph idx="14"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166" name="Google Shape;166;p44"/>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167" name="Google Shape;167;p44"/>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 name="Google Shape;168;p4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5" showMasterSp="0">
  <p:cSld name="Agenda - Topic 5">
    <p:spTree>
      <p:nvGrpSpPr>
        <p:cNvPr id="169" name="Shape 169"/>
        <p:cNvGrpSpPr/>
        <p:nvPr/>
      </p:nvGrpSpPr>
      <p:grpSpPr>
        <a:xfrm>
          <a:off x="0" y="0"/>
          <a:ext cx="0" cy="0"/>
          <a:chOff x="0" y="0"/>
          <a:chExt cx="0" cy="0"/>
        </a:xfrm>
      </p:grpSpPr>
      <p:sp>
        <p:nvSpPr>
          <p:cNvPr id="170" name="Google Shape;170;p45"/>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71" name="Google Shape;171;p45"/>
          <p:cNvSpPr/>
          <p:nvPr>
            <p:ph idx="2" type="pic"/>
          </p:nvPr>
        </p:nvSpPr>
        <p:spPr>
          <a:xfrm flipH="1">
            <a:off x="7163691" y="0"/>
            <a:ext cx="5024825" cy="6858000"/>
          </a:xfrm>
          <a:prstGeom prst="rect">
            <a:avLst/>
          </a:prstGeom>
          <a:solidFill>
            <a:schemeClr val="lt2"/>
          </a:solidFill>
          <a:ln>
            <a:noFill/>
          </a:ln>
        </p:spPr>
      </p:sp>
      <p:sp>
        <p:nvSpPr>
          <p:cNvPr id="172" name="Google Shape;172;p45"/>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45"/>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74" name="Google Shape;174;p45"/>
          <p:cNvSpPr txBox="1"/>
          <p:nvPr>
            <p:ph idx="3"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75" name="Google Shape;175;p45"/>
          <p:cNvSpPr txBox="1"/>
          <p:nvPr>
            <p:ph idx="4"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76" name="Google Shape;176;p45"/>
          <p:cNvSpPr txBox="1"/>
          <p:nvPr>
            <p:ph idx="5"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77" name="Google Shape;177;p45"/>
          <p:cNvSpPr txBox="1"/>
          <p:nvPr>
            <p:ph idx="6"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78" name="Google Shape;178;p45"/>
          <p:cNvSpPr txBox="1"/>
          <p:nvPr>
            <p:ph idx="7"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79" name="Google Shape;179;p45"/>
          <p:cNvSpPr txBox="1"/>
          <p:nvPr>
            <p:ph idx="8"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80" name="Google Shape;180;p45"/>
          <p:cNvSpPr txBox="1"/>
          <p:nvPr>
            <p:ph idx="9"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81" name="Google Shape;181;p45"/>
          <p:cNvSpPr txBox="1"/>
          <p:nvPr>
            <p:ph idx="13"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82" name="Google Shape;182;p45"/>
          <p:cNvSpPr txBox="1"/>
          <p:nvPr>
            <p:ph idx="14"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183" name="Google Shape;183;p45"/>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184" name="Google Shape;184;p45"/>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45"/>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2" showMasterSp="0">
  <p:cSld name="Agenda - Topic 2">
    <p:spTree>
      <p:nvGrpSpPr>
        <p:cNvPr id="21" name="Shape 21"/>
        <p:cNvGrpSpPr/>
        <p:nvPr/>
      </p:nvGrpSpPr>
      <p:grpSpPr>
        <a:xfrm>
          <a:off x="0" y="0"/>
          <a:ext cx="0" cy="0"/>
          <a:chOff x="0" y="0"/>
          <a:chExt cx="0" cy="0"/>
        </a:xfrm>
      </p:grpSpPr>
      <p:sp>
        <p:nvSpPr>
          <p:cNvPr id="22" name="Google Shape;22;p38"/>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23" name="Google Shape;23;p38"/>
          <p:cNvSpPr/>
          <p:nvPr>
            <p:ph idx="2" type="pic"/>
          </p:nvPr>
        </p:nvSpPr>
        <p:spPr>
          <a:xfrm flipH="1">
            <a:off x="7163691" y="0"/>
            <a:ext cx="5024825" cy="6858000"/>
          </a:xfrm>
          <a:prstGeom prst="rect">
            <a:avLst/>
          </a:prstGeom>
          <a:solidFill>
            <a:schemeClr val="lt2"/>
          </a:solidFill>
          <a:ln>
            <a:noFill/>
          </a:ln>
        </p:spPr>
      </p:sp>
      <p:sp>
        <p:nvSpPr>
          <p:cNvPr id="24" name="Google Shape;24;p38"/>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8"/>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6" name="Google Shape;26;p38"/>
          <p:cNvSpPr txBox="1"/>
          <p:nvPr>
            <p:ph idx="3"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7" name="Google Shape;27;p38"/>
          <p:cNvSpPr txBox="1"/>
          <p:nvPr>
            <p:ph idx="4"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8" name="Google Shape;28;p38"/>
          <p:cNvSpPr txBox="1"/>
          <p:nvPr>
            <p:ph idx="5"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9" name="Google Shape;29;p38"/>
          <p:cNvSpPr txBox="1"/>
          <p:nvPr>
            <p:ph idx="6"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0" name="Google Shape;30;p38"/>
          <p:cNvSpPr txBox="1"/>
          <p:nvPr>
            <p:ph idx="7"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1" name="Google Shape;31;p38"/>
          <p:cNvSpPr txBox="1"/>
          <p:nvPr>
            <p:ph idx="8"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2" name="Google Shape;32;p38"/>
          <p:cNvSpPr txBox="1"/>
          <p:nvPr>
            <p:ph idx="9"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3" name="Google Shape;33;p38"/>
          <p:cNvSpPr txBox="1"/>
          <p:nvPr>
            <p:ph idx="13"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4" name="Google Shape;34;p38"/>
          <p:cNvSpPr txBox="1"/>
          <p:nvPr>
            <p:ph idx="14"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35" name="Google Shape;35;p38"/>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36" name="Google Shape;36;p38"/>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38"/>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Dark" showMasterSp="0">
  <p:cSld name="Comparison Dark">
    <p:bg>
      <p:bgPr>
        <a:solidFill>
          <a:schemeClr val="dk1"/>
        </a:solidFill>
      </p:bgPr>
    </p:bg>
    <p:spTree>
      <p:nvGrpSpPr>
        <p:cNvPr id="38" name="Shape 38"/>
        <p:cNvGrpSpPr/>
        <p:nvPr/>
      </p:nvGrpSpPr>
      <p:grpSpPr>
        <a:xfrm>
          <a:off x="0" y="0"/>
          <a:ext cx="0" cy="0"/>
          <a:chOff x="0" y="0"/>
          <a:chExt cx="0" cy="0"/>
        </a:xfrm>
      </p:grpSpPr>
      <p:grpSp>
        <p:nvGrpSpPr>
          <p:cNvPr id="39" name="Google Shape;39;p33"/>
          <p:cNvGrpSpPr/>
          <p:nvPr/>
        </p:nvGrpSpPr>
        <p:grpSpPr>
          <a:xfrm>
            <a:off x="8233290" y="0"/>
            <a:ext cx="2740011" cy="6850028"/>
            <a:chOff x="8233290" y="0"/>
            <a:chExt cx="2740011" cy="6850028"/>
          </a:xfrm>
        </p:grpSpPr>
        <p:pic>
          <p:nvPicPr>
            <p:cNvPr id="40" name="Google Shape;40;p33"/>
            <p:cNvPicPr preferRelativeResize="0"/>
            <p:nvPr/>
          </p:nvPicPr>
          <p:blipFill rotWithShape="1">
            <a:blip r:embed="rId2">
              <a:alphaModFix/>
            </a:blip>
            <a:srcRect b="0" l="0" r="0" t="0"/>
            <a:stretch/>
          </p:blipFill>
          <p:spPr>
            <a:xfrm>
              <a:off x="8233290" y="0"/>
              <a:ext cx="2740011" cy="6850028"/>
            </a:xfrm>
            <a:prstGeom prst="rect">
              <a:avLst/>
            </a:prstGeom>
            <a:noFill/>
            <a:ln>
              <a:noFill/>
            </a:ln>
          </p:spPr>
        </p:pic>
        <p:pic>
          <p:nvPicPr>
            <p:cNvPr id="41" name="Google Shape;41;p33"/>
            <p:cNvPicPr preferRelativeResize="0"/>
            <p:nvPr/>
          </p:nvPicPr>
          <p:blipFill rotWithShape="1">
            <a:blip r:embed="rId3">
              <a:alphaModFix/>
            </a:blip>
            <a:srcRect b="0" l="0" r="0" t="0"/>
            <a:stretch/>
          </p:blipFill>
          <p:spPr>
            <a:xfrm>
              <a:off x="9001841" y="4372451"/>
              <a:ext cx="878334" cy="1705001"/>
            </a:xfrm>
            <a:prstGeom prst="rect">
              <a:avLst/>
            </a:prstGeom>
            <a:noFill/>
            <a:ln>
              <a:noFill/>
            </a:ln>
          </p:spPr>
        </p:pic>
      </p:grpSp>
      <p:sp>
        <p:nvSpPr>
          <p:cNvPr id="42" name="Google Shape;42;p33"/>
          <p:cNvSpPr txBox="1"/>
          <p:nvPr>
            <p:ph type="title"/>
          </p:nvPr>
        </p:nvSpPr>
        <p:spPr>
          <a:xfrm>
            <a:off x="409099" y="286603"/>
            <a:ext cx="11373803" cy="145075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3600"/>
              <a:buFont typeface="Book Antiqua"/>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3"/>
          <p:cNvSpPr/>
          <p:nvPr>
            <p:ph idx="1" type="body"/>
          </p:nvPr>
        </p:nvSpPr>
        <p:spPr>
          <a:xfrm>
            <a:off x="1318352"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4" name="Google Shape;44;p33"/>
          <p:cNvSpPr/>
          <p:nvPr>
            <p:ph idx="2" type="pic"/>
          </p:nvPr>
        </p:nvSpPr>
        <p:spPr>
          <a:xfrm>
            <a:off x="2239419" y="2833688"/>
            <a:ext cx="1005840" cy="914400"/>
          </a:xfrm>
          <a:prstGeom prst="rect">
            <a:avLst/>
          </a:prstGeom>
          <a:noFill/>
          <a:ln>
            <a:noFill/>
          </a:ln>
        </p:spPr>
      </p:sp>
      <p:sp>
        <p:nvSpPr>
          <p:cNvPr id="45" name="Google Shape;45;p33"/>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6" name="Google Shape;46;p33"/>
          <p:cNvSpPr/>
          <p:nvPr>
            <p:ph idx="4" type="body"/>
          </p:nvPr>
        </p:nvSpPr>
        <p:spPr>
          <a:xfrm>
            <a:off x="4651092"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7" name="Google Shape;47;p33"/>
          <p:cNvSpPr/>
          <p:nvPr>
            <p:ph idx="5" type="pic"/>
          </p:nvPr>
        </p:nvSpPr>
        <p:spPr>
          <a:xfrm>
            <a:off x="5572159" y="2954840"/>
            <a:ext cx="1005840" cy="914400"/>
          </a:xfrm>
          <a:prstGeom prst="rect">
            <a:avLst/>
          </a:prstGeom>
          <a:noFill/>
          <a:ln>
            <a:noFill/>
          </a:ln>
        </p:spPr>
      </p:sp>
      <p:sp>
        <p:nvSpPr>
          <p:cNvPr id="48" name="Google Shape;48;p33"/>
          <p:cNvSpPr txBox="1"/>
          <p:nvPr>
            <p:ph idx="6" type="body"/>
          </p:nvPr>
        </p:nvSpPr>
        <p:spPr>
          <a:xfrm>
            <a:off x="4938557"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9" name="Google Shape;49;p33"/>
          <p:cNvSpPr/>
          <p:nvPr>
            <p:ph idx="7" type="body"/>
          </p:nvPr>
        </p:nvSpPr>
        <p:spPr>
          <a:xfrm>
            <a:off x="7995403"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accent1"/>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0" name="Google Shape;50;p33"/>
          <p:cNvSpPr/>
          <p:nvPr>
            <p:ph idx="8" type="pic"/>
          </p:nvPr>
        </p:nvSpPr>
        <p:spPr>
          <a:xfrm>
            <a:off x="8916470" y="2833688"/>
            <a:ext cx="1005840" cy="914400"/>
          </a:xfrm>
          <a:prstGeom prst="rect">
            <a:avLst/>
          </a:prstGeom>
          <a:noFill/>
          <a:ln>
            <a:noFill/>
          </a:ln>
        </p:spPr>
      </p:sp>
      <p:sp>
        <p:nvSpPr>
          <p:cNvPr id="51" name="Google Shape;51;p33"/>
          <p:cNvSpPr txBox="1"/>
          <p:nvPr>
            <p:ph idx="9" type="body"/>
          </p:nvPr>
        </p:nvSpPr>
        <p:spPr>
          <a:xfrm>
            <a:off x="8282868"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2" name="Google Shape;52;p33"/>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lt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p:cSld name="Comparison">
    <p:spTree>
      <p:nvGrpSpPr>
        <p:cNvPr id="54" name="Shape 54"/>
        <p:cNvGrpSpPr/>
        <p:nvPr/>
      </p:nvGrpSpPr>
      <p:grpSpPr>
        <a:xfrm>
          <a:off x="0" y="0"/>
          <a:ext cx="0" cy="0"/>
          <a:chOff x="0" y="0"/>
          <a:chExt cx="0" cy="0"/>
        </a:xfrm>
      </p:grpSpPr>
      <p:grpSp>
        <p:nvGrpSpPr>
          <p:cNvPr id="55" name="Google Shape;55;p34"/>
          <p:cNvGrpSpPr/>
          <p:nvPr/>
        </p:nvGrpSpPr>
        <p:grpSpPr>
          <a:xfrm>
            <a:off x="8233290" y="0"/>
            <a:ext cx="2740011" cy="6850028"/>
            <a:chOff x="8233290" y="0"/>
            <a:chExt cx="2740011" cy="6850028"/>
          </a:xfrm>
        </p:grpSpPr>
        <p:pic>
          <p:nvPicPr>
            <p:cNvPr id="56" name="Google Shape;56;p34"/>
            <p:cNvPicPr preferRelativeResize="0"/>
            <p:nvPr/>
          </p:nvPicPr>
          <p:blipFill rotWithShape="1">
            <a:blip r:embed="rId2">
              <a:alphaModFix/>
            </a:blip>
            <a:srcRect b="0" l="0" r="0" t="0"/>
            <a:stretch/>
          </p:blipFill>
          <p:spPr>
            <a:xfrm>
              <a:off x="8233290" y="0"/>
              <a:ext cx="2740011" cy="6850028"/>
            </a:xfrm>
            <a:prstGeom prst="rect">
              <a:avLst/>
            </a:prstGeom>
            <a:noFill/>
            <a:ln>
              <a:noFill/>
            </a:ln>
          </p:spPr>
        </p:pic>
        <p:pic>
          <p:nvPicPr>
            <p:cNvPr id="57" name="Google Shape;57;p34"/>
            <p:cNvPicPr preferRelativeResize="0"/>
            <p:nvPr/>
          </p:nvPicPr>
          <p:blipFill rotWithShape="1">
            <a:blip r:embed="rId3">
              <a:alphaModFix/>
            </a:blip>
            <a:srcRect b="0" l="0" r="0" t="0"/>
            <a:stretch/>
          </p:blipFill>
          <p:spPr>
            <a:xfrm>
              <a:off x="9001841" y="4372451"/>
              <a:ext cx="878334" cy="1705001"/>
            </a:xfrm>
            <a:prstGeom prst="rect">
              <a:avLst/>
            </a:prstGeom>
            <a:noFill/>
            <a:ln>
              <a:noFill/>
            </a:ln>
          </p:spPr>
        </p:pic>
      </p:grpSp>
      <p:sp>
        <p:nvSpPr>
          <p:cNvPr id="58" name="Google Shape;58;p34"/>
          <p:cNvSpPr/>
          <p:nvPr/>
        </p:nvSpPr>
        <p:spPr>
          <a:xfrm>
            <a:off x="7995403" y="1894376"/>
            <a:ext cx="2847975" cy="3390899"/>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59" name="Google Shape;59;p34"/>
          <p:cNvSpPr txBox="1"/>
          <p:nvPr>
            <p:ph type="ctrTitle"/>
          </p:nvPr>
        </p:nvSpPr>
        <p:spPr>
          <a:xfrm>
            <a:off x="447368" y="270880"/>
            <a:ext cx="11297264" cy="15240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4"/>
          <p:cNvSpPr/>
          <p:nvPr>
            <p:ph idx="1" type="body"/>
          </p:nvPr>
        </p:nvSpPr>
        <p:spPr>
          <a:xfrm>
            <a:off x="1318352" y="1894376"/>
            <a:ext cx="2847975" cy="3390899"/>
          </a:xfrm>
          <a:prstGeom prst="roundRect">
            <a:avLst>
              <a:gd fmla="val 16667" name="adj"/>
            </a:avLst>
          </a:prstGeom>
          <a:solidFill>
            <a:schemeClr val="accent1">
              <a:alpha val="9411"/>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1" name="Google Shape;61;p34"/>
          <p:cNvSpPr/>
          <p:nvPr>
            <p:ph idx="2" type="pic"/>
          </p:nvPr>
        </p:nvSpPr>
        <p:spPr>
          <a:xfrm>
            <a:off x="2239419" y="2833688"/>
            <a:ext cx="1005840" cy="914400"/>
          </a:xfrm>
          <a:prstGeom prst="rect">
            <a:avLst/>
          </a:prstGeom>
          <a:noFill/>
          <a:ln>
            <a:noFill/>
          </a:ln>
        </p:spPr>
      </p:sp>
      <p:sp>
        <p:nvSpPr>
          <p:cNvPr id="62" name="Google Shape;62;p34"/>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3" name="Google Shape;63;p34"/>
          <p:cNvSpPr/>
          <p:nvPr>
            <p:ph idx="4" type="body"/>
          </p:nvPr>
        </p:nvSpPr>
        <p:spPr>
          <a:xfrm>
            <a:off x="4651092" y="1894376"/>
            <a:ext cx="2847975" cy="3390899"/>
          </a:xfrm>
          <a:prstGeom prst="roundRect">
            <a:avLst>
              <a:gd fmla="val 16667" name="adj"/>
            </a:avLst>
          </a:prstGeom>
          <a:solidFill>
            <a:schemeClr val="accent1">
              <a:alpha val="9411"/>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4" name="Google Shape;64;p34"/>
          <p:cNvSpPr/>
          <p:nvPr>
            <p:ph idx="5" type="pic"/>
          </p:nvPr>
        </p:nvSpPr>
        <p:spPr>
          <a:xfrm>
            <a:off x="5572159" y="2954840"/>
            <a:ext cx="1005840" cy="914400"/>
          </a:xfrm>
          <a:prstGeom prst="rect">
            <a:avLst/>
          </a:prstGeom>
          <a:noFill/>
          <a:ln>
            <a:noFill/>
          </a:ln>
        </p:spPr>
      </p:sp>
      <p:sp>
        <p:nvSpPr>
          <p:cNvPr id="65" name="Google Shape;65;p34"/>
          <p:cNvSpPr txBox="1"/>
          <p:nvPr>
            <p:ph idx="6" type="body"/>
          </p:nvPr>
        </p:nvSpPr>
        <p:spPr>
          <a:xfrm>
            <a:off x="4938557"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6" name="Google Shape;66;p34"/>
          <p:cNvSpPr/>
          <p:nvPr>
            <p:ph idx="7" type="body"/>
          </p:nvPr>
        </p:nvSpPr>
        <p:spPr>
          <a:xfrm>
            <a:off x="7995403" y="1894376"/>
            <a:ext cx="2847975" cy="3390899"/>
          </a:xfrm>
          <a:prstGeom prst="roundRect">
            <a:avLst>
              <a:gd fmla="val 16667" name="adj"/>
            </a:avLst>
          </a:prstGeom>
          <a:solidFill>
            <a:schemeClr val="accent1">
              <a:alpha val="9411"/>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7" name="Google Shape;67;p34"/>
          <p:cNvSpPr/>
          <p:nvPr>
            <p:ph idx="8" type="pic"/>
          </p:nvPr>
        </p:nvSpPr>
        <p:spPr>
          <a:xfrm>
            <a:off x="8916470" y="2833688"/>
            <a:ext cx="1005840" cy="914400"/>
          </a:xfrm>
          <a:prstGeom prst="rect">
            <a:avLst/>
          </a:prstGeom>
          <a:noFill/>
          <a:ln>
            <a:noFill/>
          </a:ln>
        </p:spPr>
      </p:sp>
      <p:sp>
        <p:nvSpPr>
          <p:cNvPr id="68" name="Google Shape;68;p34"/>
          <p:cNvSpPr txBox="1"/>
          <p:nvPr>
            <p:ph idx="9" type="body"/>
          </p:nvPr>
        </p:nvSpPr>
        <p:spPr>
          <a:xfrm>
            <a:off x="8282868"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9" name="Google Shape;69;p34"/>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showMasterSp="0">
  <p:cSld name="3_Title Slide">
    <p:bg>
      <p:bgPr>
        <a:solidFill>
          <a:schemeClr val="dk1"/>
        </a:solidFill>
      </p:bgPr>
    </p:bg>
    <p:spTree>
      <p:nvGrpSpPr>
        <p:cNvPr id="71" name="Shape 71"/>
        <p:cNvGrpSpPr/>
        <p:nvPr/>
      </p:nvGrpSpPr>
      <p:grpSpPr>
        <a:xfrm>
          <a:off x="0" y="0"/>
          <a:ext cx="0" cy="0"/>
          <a:chOff x="0" y="0"/>
          <a:chExt cx="0" cy="0"/>
        </a:xfrm>
      </p:grpSpPr>
      <p:sp>
        <p:nvSpPr>
          <p:cNvPr id="72" name="Google Shape;72;p35"/>
          <p:cNvSpPr txBox="1"/>
          <p:nvPr>
            <p:ph type="ctrTitle"/>
          </p:nvPr>
        </p:nvSpPr>
        <p:spPr>
          <a:xfrm>
            <a:off x="6615541" y="715654"/>
            <a:ext cx="4786877" cy="151831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5"/>
          <p:cNvSpPr txBox="1"/>
          <p:nvPr>
            <p:ph idx="1" type="subTitle"/>
          </p:nvPr>
        </p:nvSpPr>
        <p:spPr>
          <a:xfrm>
            <a:off x="6605708" y="2431477"/>
            <a:ext cx="4786877" cy="763899"/>
          </a:xfrm>
          <a:prstGeom prst="rect">
            <a:avLst/>
          </a:prstGeom>
          <a:noFill/>
          <a:ln>
            <a:noFill/>
          </a:ln>
        </p:spPr>
        <p:txBody>
          <a:bodyPr anchorCtr="0" anchor="t" bIns="0" lIns="91425" spcFirstLastPara="1" rIns="91425" wrap="square" tIns="91425">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74" name="Google Shape;74;p35"/>
          <p:cNvSpPr/>
          <p:nvPr>
            <p:ph idx="2" type="pic"/>
          </p:nvPr>
        </p:nvSpPr>
        <p:spPr>
          <a:xfrm>
            <a:off x="0" y="-2235"/>
            <a:ext cx="5840730" cy="6862275"/>
          </a:xfrm>
          <a:prstGeom prst="rect">
            <a:avLst/>
          </a:prstGeom>
          <a:solidFill>
            <a:schemeClr val="lt2"/>
          </a:solidFill>
          <a:ln>
            <a:noFill/>
          </a:ln>
        </p:spPr>
      </p:sp>
      <p:sp>
        <p:nvSpPr>
          <p:cNvPr id="75" name="Google Shape;75;p35"/>
          <p:cNvSpPr txBox="1"/>
          <p:nvPr>
            <p:ph idx="3" type="body"/>
          </p:nvPr>
        </p:nvSpPr>
        <p:spPr>
          <a:xfrm>
            <a:off x="6605708" y="3348617"/>
            <a:ext cx="2699066" cy="2569866"/>
          </a:xfrm>
          <a:prstGeom prst="rect">
            <a:avLst/>
          </a:prstGeom>
          <a:noFill/>
          <a:ln>
            <a:noFill/>
          </a:ln>
        </p:spPr>
        <p:txBody>
          <a:bodyPr anchorCtr="0" anchor="t" bIns="45700" lIns="91425" spcFirstLastPara="1" rIns="0" wrap="square" tIns="0">
            <a:normAutofit/>
          </a:bodyPr>
          <a:lstStyle>
            <a:lvl1pPr indent="-317500" lvl="0" marL="457200" algn="l">
              <a:lnSpc>
                <a:spcPct val="100000"/>
              </a:lnSpc>
              <a:spcBef>
                <a:spcPts val="1200"/>
              </a:spcBef>
              <a:spcAft>
                <a:spcPts val="0"/>
              </a:spcAft>
              <a:buSzPts val="1400"/>
              <a:buFont typeface="Courier New"/>
              <a:buChar char="o"/>
              <a:defRPr sz="1400">
                <a:solidFill>
                  <a:schemeClr val="l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pic>
        <p:nvPicPr>
          <p:cNvPr id="76" name="Google Shape;76;p35"/>
          <p:cNvPicPr preferRelativeResize="0"/>
          <p:nvPr/>
        </p:nvPicPr>
        <p:blipFill rotWithShape="1">
          <a:blip r:embed="rId2">
            <a:alphaModFix/>
          </a:blip>
          <a:srcRect b="0" l="0" r="0" t="0"/>
          <a:stretch/>
        </p:blipFill>
        <p:spPr>
          <a:xfrm rot="10800000">
            <a:off x="4426666" y="5060315"/>
            <a:ext cx="927943" cy="180130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Summary" showMasterSp="0">
  <p:cSld name="Lesson Summary">
    <p:bg>
      <p:bgPr>
        <a:solidFill>
          <a:schemeClr val="dk1"/>
        </a:solidFill>
      </p:bgPr>
    </p:bg>
    <p:spTree>
      <p:nvGrpSpPr>
        <p:cNvPr id="77" name="Shape 77"/>
        <p:cNvGrpSpPr/>
        <p:nvPr/>
      </p:nvGrpSpPr>
      <p:grpSpPr>
        <a:xfrm>
          <a:off x="0" y="0"/>
          <a:ext cx="0" cy="0"/>
          <a:chOff x="0" y="0"/>
          <a:chExt cx="0" cy="0"/>
        </a:xfrm>
      </p:grpSpPr>
      <p:sp>
        <p:nvSpPr>
          <p:cNvPr id="78" name="Google Shape;78;p36"/>
          <p:cNvSpPr txBox="1"/>
          <p:nvPr>
            <p:ph type="ctrTitle"/>
          </p:nvPr>
        </p:nvSpPr>
        <p:spPr>
          <a:xfrm>
            <a:off x="6599788" y="353962"/>
            <a:ext cx="4786877" cy="98322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6"/>
          <p:cNvSpPr txBox="1"/>
          <p:nvPr>
            <p:ph idx="1" type="subTitle"/>
          </p:nvPr>
        </p:nvSpPr>
        <p:spPr>
          <a:xfrm>
            <a:off x="6599788" y="1517074"/>
            <a:ext cx="4786877" cy="763899"/>
          </a:xfrm>
          <a:prstGeom prst="rect">
            <a:avLst/>
          </a:prstGeom>
          <a:noFill/>
          <a:ln>
            <a:noFill/>
          </a:ln>
        </p:spPr>
        <p:txBody>
          <a:bodyPr anchorCtr="0" anchor="t" bIns="0" lIns="91425" spcFirstLastPara="1" rIns="91425" wrap="square" tIns="91425">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80" name="Google Shape;80;p36"/>
          <p:cNvSpPr/>
          <p:nvPr>
            <p:ph idx="2" type="pic"/>
          </p:nvPr>
        </p:nvSpPr>
        <p:spPr>
          <a:xfrm>
            <a:off x="0" y="-2235"/>
            <a:ext cx="5840730" cy="6862275"/>
          </a:xfrm>
          <a:prstGeom prst="rect">
            <a:avLst/>
          </a:prstGeom>
          <a:solidFill>
            <a:schemeClr val="lt2"/>
          </a:solidFill>
          <a:ln>
            <a:noFill/>
          </a:ln>
        </p:spPr>
      </p:sp>
      <p:sp>
        <p:nvSpPr>
          <p:cNvPr id="81" name="Google Shape;81;p36"/>
          <p:cNvSpPr txBox="1"/>
          <p:nvPr>
            <p:ph idx="3" type="body"/>
          </p:nvPr>
        </p:nvSpPr>
        <p:spPr>
          <a:xfrm>
            <a:off x="6599788" y="2341261"/>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2" name="Google Shape;82;p36"/>
          <p:cNvSpPr txBox="1"/>
          <p:nvPr>
            <p:ph idx="4" type="body"/>
          </p:nvPr>
        </p:nvSpPr>
        <p:spPr>
          <a:xfrm>
            <a:off x="6599789" y="2753247"/>
            <a:ext cx="3852296" cy="817345"/>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pic>
        <p:nvPicPr>
          <p:cNvPr id="83" name="Google Shape;83;p36"/>
          <p:cNvPicPr preferRelativeResize="0"/>
          <p:nvPr/>
        </p:nvPicPr>
        <p:blipFill rotWithShape="1">
          <a:blip r:embed="rId2">
            <a:alphaModFix/>
          </a:blip>
          <a:srcRect b="0" l="0" r="0" t="0"/>
          <a:stretch/>
        </p:blipFill>
        <p:spPr>
          <a:xfrm rot="10800000">
            <a:off x="4426666" y="5060315"/>
            <a:ext cx="927943" cy="1801301"/>
          </a:xfrm>
          <a:prstGeom prst="rect">
            <a:avLst/>
          </a:prstGeom>
          <a:noFill/>
          <a:ln>
            <a:noFill/>
          </a:ln>
        </p:spPr>
      </p:pic>
      <p:sp>
        <p:nvSpPr>
          <p:cNvPr id="84" name="Google Shape;84;p36"/>
          <p:cNvSpPr txBox="1"/>
          <p:nvPr>
            <p:ph idx="5" type="body"/>
          </p:nvPr>
        </p:nvSpPr>
        <p:spPr>
          <a:xfrm>
            <a:off x="6599788" y="3563285"/>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5" name="Google Shape;85;p36"/>
          <p:cNvSpPr txBox="1"/>
          <p:nvPr>
            <p:ph idx="6" type="body"/>
          </p:nvPr>
        </p:nvSpPr>
        <p:spPr>
          <a:xfrm>
            <a:off x="6599788" y="3982578"/>
            <a:ext cx="3860546" cy="529133"/>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6" name="Google Shape;86;p36"/>
          <p:cNvSpPr txBox="1"/>
          <p:nvPr>
            <p:ph idx="7" type="body"/>
          </p:nvPr>
        </p:nvSpPr>
        <p:spPr>
          <a:xfrm>
            <a:off x="6599788" y="4564818"/>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7" name="Google Shape;87;p36"/>
          <p:cNvSpPr txBox="1"/>
          <p:nvPr>
            <p:ph idx="8" type="body"/>
          </p:nvPr>
        </p:nvSpPr>
        <p:spPr>
          <a:xfrm>
            <a:off x="6599788" y="4975138"/>
            <a:ext cx="3860546" cy="852906"/>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howMasterSp="0">
  <p:cSld name="Agenda">
    <p:spTree>
      <p:nvGrpSpPr>
        <p:cNvPr id="88" name="Shape 88"/>
        <p:cNvGrpSpPr/>
        <p:nvPr/>
      </p:nvGrpSpPr>
      <p:grpSpPr>
        <a:xfrm>
          <a:off x="0" y="0"/>
          <a:ext cx="0" cy="0"/>
          <a:chOff x="0" y="0"/>
          <a:chExt cx="0" cy="0"/>
        </a:xfrm>
      </p:grpSpPr>
      <p:sp>
        <p:nvSpPr>
          <p:cNvPr id="89" name="Google Shape;89;p32"/>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90" name="Google Shape;90;p32"/>
          <p:cNvSpPr/>
          <p:nvPr>
            <p:ph idx="2" type="pic"/>
          </p:nvPr>
        </p:nvSpPr>
        <p:spPr>
          <a:xfrm flipH="1">
            <a:off x="7163691" y="0"/>
            <a:ext cx="5024825" cy="6858000"/>
          </a:xfrm>
          <a:prstGeom prst="rect">
            <a:avLst/>
          </a:prstGeom>
          <a:solidFill>
            <a:schemeClr val="lt2"/>
          </a:solidFill>
          <a:ln>
            <a:noFill/>
          </a:ln>
        </p:spPr>
      </p:sp>
      <p:cxnSp>
        <p:nvCxnSpPr>
          <p:cNvPr id="91" name="Google Shape;91;p32"/>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92" name="Google Shape;92;p32"/>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3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94" name="Google Shape;94;p32"/>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32"/>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6" name="Google Shape;96;p32"/>
          <p:cNvSpPr txBox="1"/>
          <p:nvPr>
            <p:ph idx="3"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7" name="Google Shape;97;p32"/>
          <p:cNvSpPr txBox="1"/>
          <p:nvPr>
            <p:ph idx="4"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8" name="Google Shape;98;p32"/>
          <p:cNvSpPr txBox="1"/>
          <p:nvPr>
            <p:ph idx="5"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9" name="Google Shape;99;p32"/>
          <p:cNvSpPr txBox="1"/>
          <p:nvPr>
            <p:ph idx="6"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0" name="Google Shape;100;p32"/>
          <p:cNvSpPr txBox="1"/>
          <p:nvPr>
            <p:ph idx="7"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1" name="Google Shape;101;p32"/>
          <p:cNvSpPr txBox="1"/>
          <p:nvPr>
            <p:ph idx="8"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2" name="Google Shape;102;p32"/>
          <p:cNvSpPr txBox="1"/>
          <p:nvPr>
            <p:ph idx="9"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3" name="Google Shape;103;p32"/>
          <p:cNvSpPr txBox="1"/>
          <p:nvPr>
            <p:ph idx="1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4" name="Google Shape;104;p32"/>
          <p:cNvSpPr txBox="1"/>
          <p:nvPr>
            <p:ph idx="1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showMasterSp="0">
  <p:cSld name="Title and Content 2">
    <p:spTree>
      <p:nvGrpSpPr>
        <p:cNvPr id="105" name="Shape 105"/>
        <p:cNvGrpSpPr/>
        <p:nvPr/>
      </p:nvGrpSpPr>
      <p:grpSpPr>
        <a:xfrm>
          <a:off x="0" y="0"/>
          <a:ext cx="0" cy="0"/>
          <a:chOff x="0" y="0"/>
          <a:chExt cx="0" cy="0"/>
        </a:xfrm>
      </p:grpSpPr>
      <p:sp>
        <p:nvSpPr>
          <p:cNvPr id="106" name="Google Shape;106;p39"/>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07" name="Google Shape;107;p39"/>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39"/>
          <p:cNvSpPr txBox="1"/>
          <p:nvPr>
            <p:ph idx="1" type="body"/>
          </p:nvPr>
        </p:nvSpPr>
        <p:spPr>
          <a:xfrm>
            <a:off x="796322" y="2252394"/>
            <a:ext cx="5797518" cy="2532966"/>
          </a:xfrm>
          <a:prstGeom prst="rect">
            <a:avLst/>
          </a:prstGeom>
          <a:noFill/>
          <a:ln>
            <a:noFill/>
          </a:ln>
        </p:spPr>
        <p:txBody>
          <a:bodyPr anchorCtr="0" anchor="t" bIns="0" lIns="91425" spcFirstLastPara="1" rIns="0" wrap="square" tIns="45700">
            <a:normAutofit/>
          </a:bodyPr>
          <a:lstStyle>
            <a:lvl1pPr indent="-228600" lvl="0" marL="457200" algn="l">
              <a:lnSpc>
                <a:spcPct val="100000"/>
              </a:lnSpc>
              <a:spcBef>
                <a:spcPts val="600"/>
              </a:spcBef>
              <a:spcAft>
                <a:spcPts val="0"/>
              </a:spcAft>
              <a:buSzPts val="1400"/>
              <a:buNone/>
              <a:defRPr sz="1400"/>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109" name="Google Shape;109;p39"/>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110" name="Google Shape;110;p39"/>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39"/>
          <p:cNvSpPr/>
          <p:nvPr>
            <p:ph idx="2" type="pic"/>
          </p:nvPr>
        </p:nvSpPr>
        <p:spPr>
          <a:xfrm flipH="1">
            <a:off x="7163691" y="0"/>
            <a:ext cx="5024825" cy="6858000"/>
          </a:xfrm>
          <a:prstGeom prst="rect">
            <a:avLst/>
          </a:prstGeom>
          <a:solidFill>
            <a:schemeClr val="lt2"/>
          </a:solidFill>
          <a:ln>
            <a:noFill/>
          </a:ln>
        </p:spPr>
      </p:sp>
      <p:sp>
        <p:nvSpPr>
          <p:cNvPr id="112" name="Google Shape;112;p39"/>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pic>
        <p:nvPicPr>
          <p:cNvPr id="113" name="Google Shape;113;p39"/>
          <p:cNvPicPr preferRelativeResize="0"/>
          <p:nvPr/>
        </p:nvPicPr>
        <p:blipFill rotWithShape="1">
          <a:blip r:embed="rId2">
            <a:alphaModFix/>
          </a:blip>
          <a:srcRect b="0" l="0" r="0" t="0"/>
          <a:stretch/>
        </p:blipFill>
        <p:spPr>
          <a:xfrm>
            <a:off x="1804430" y="5008931"/>
            <a:ext cx="3842918" cy="43504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spTree>
      <p:nvGrpSpPr>
        <p:cNvPr id="114" name="Shape 114"/>
        <p:cNvGrpSpPr/>
        <p:nvPr/>
      </p:nvGrpSpPr>
      <p:grpSpPr>
        <a:xfrm>
          <a:off x="0" y="0"/>
          <a:ext cx="0" cy="0"/>
          <a:chOff x="0" y="0"/>
          <a:chExt cx="0" cy="0"/>
        </a:xfrm>
      </p:grpSpPr>
      <p:sp>
        <p:nvSpPr>
          <p:cNvPr id="115" name="Google Shape;115;p37"/>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37"/>
          <p:cNvSpPr txBox="1"/>
          <p:nvPr>
            <p:ph idx="1" type="body"/>
          </p:nvPr>
        </p:nvSpPr>
        <p:spPr>
          <a:xfrm>
            <a:off x="796322" y="2252076"/>
            <a:ext cx="5797550" cy="3051762"/>
          </a:xfrm>
          <a:prstGeom prst="rect">
            <a:avLst/>
          </a:prstGeom>
          <a:noFill/>
          <a:ln>
            <a:noFill/>
          </a:ln>
        </p:spPr>
        <p:txBody>
          <a:bodyPr anchorCtr="0" anchor="t" bIns="45700" lIns="0" spcFirstLastPara="1" rIns="0" wrap="square" tIns="45700">
            <a:normAutofit/>
          </a:bodyPr>
          <a:lstStyle>
            <a:lvl1pPr indent="-317500" lvl="0" marL="457200" algn="l">
              <a:lnSpc>
                <a:spcPct val="100000"/>
              </a:lnSpc>
              <a:spcBef>
                <a:spcPts val="1200"/>
              </a:spcBef>
              <a:spcAft>
                <a:spcPts val="0"/>
              </a:spcAft>
              <a:buSzPts val="1400"/>
              <a:buChar char=" "/>
              <a:defRPr sz="1400"/>
            </a:lvl1pPr>
            <a:lvl2pPr indent="-317500" lvl="1" marL="914400" algn="l">
              <a:lnSpc>
                <a:spcPct val="100000"/>
              </a:lnSpc>
              <a:spcBef>
                <a:spcPts val="200"/>
              </a:spcBef>
              <a:spcAft>
                <a:spcPts val="0"/>
              </a:spcAft>
              <a:buClr>
                <a:schemeClr val="dk1"/>
              </a:buClr>
              <a:buSzPts val="1400"/>
              <a:buChar char="◦"/>
              <a:defRPr sz="1400"/>
            </a:lvl2pPr>
            <a:lvl3pPr indent="-317500" lvl="2" marL="1371600" algn="l">
              <a:lnSpc>
                <a:spcPct val="100000"/>
              </a:lnSpc>
              <a:spcBef>
                <a:spcPts val="400"/>
              </a:spcBef>
              <a:spcAft>
                <a:spcPts val="0"/>
              </a:spcAft>
              <a:buClr>
                <a:schemeClr val="dk1"/>
              </a:buClr>
              <a:buSzPts val="1400"/>
              <a:buChar char="◦"/>
              <a:defRPr sz="1400"/>
            </a:lvl3pPr>
            <a:lvl4pPr indent="-317500" lvl="3" marL="1828800" algn="l">
              <a:lnSpc>
                <a:spcPct val="100000"/>
              </a:lnSpc>
              <a:spcBef>
                <a:spcPts val="400"/>
              </a:spcBef>
              <a:spcAft>
                <a:spcPts val="0"/>
              </a:spcAft>
              <a:buClr>
                <a:schemeClr val="dk1"/>
              </a:buClr>
              <a:buSzPts val="1400"/>
              <a:buChar char="◦"/>
              <a:defRPr sz="1400"/>
            </a:lvl4pPr>
            <a:lvl5pPr indent="-317500" lvl="4" marL="2286000" algn="l">
              <a:lnSpc>
                <a:spcPct val="100000"/>
              </a:lnSpc>
              <a:spcBef>
                <a:spcPts val="400"/>
              </a:spcBef>
              <a:spcAft>
                <a:spcPts val="0"/>
              </a:spcAft>
              <a:buClr>
                <a:schemeClr val="dk1"/>
              </a:buClr>
              <a:buSzPts val="1400"/>
              <a:buChar char="◦"/>
              <a:defRPr sz="14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7" name="Google Shape;117;p37"/>
          <p:cNvSpPr/>
          <p:nvPr>
            <p:ph idx="2" type="pic"/>
          </p:nvPr>
        </p:nvSpPr>
        <p:spPr>
          <a:xfrm flipH="1">
            <a:off x="7163691" y="0"/>
            <a:ext cx="5024825" cy="6858000"/>
          </a:xfrm>
          <a:prstGeom prst="rect">
            <a:avLst/>
          </a:prstGeom>
          <a:solidFill>
            <a:schemeClr val="lt2"/>
          </a:solidFill>
          <a:ln>
            <a:noFill/>
          </a:ln>
        </p:spPr>
      </p:sp>
      <p:sp>
        <p:nvSpPr>
          <p:cNvPr id="118" name="Google Shape;118;p37"/>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cxnSp>
        <p:nvCxnSpPr>
          <p:cNvPr id="119" name="Google Shape;119;p37"/>
          <p:cNvCxnSpPr/>
          <p:nvPr/>
        </p:nvCxnSpPr>
        <p:spPr>
          <a:xfrm flipH="1" rot="10800000">
            <a:off x="6889763"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120" name="Google Shape;120;p37"/>
          <p:cNvSpPr txBox="1"/>
          <p:nvPr>
            <p:ph idx="11"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0" i="0" sz="1100" cap="none">
                <a:solidFill>
                  <a:schemeClr val="dk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p37"/>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6000"/>
              <a:buFont typeface="Book Antiqua"/>
              <a:buNone/>
              <a:defRPr b="0" i="0" sz="6000" u="none" cap="none" strike="noStrike">
                <a:solidFill>
                  <a:schemeClr val="dk1"/>
                </a:solidFill>
                <a:latin typeface="Book Antiqua"/>
                <a:ea typeface="Book Antiqua"/>
                <a:cs typeface="Book Antiqua"/>
                <a:sym typeface="Book Antiqu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30"/>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lvl1pPr indent="-355600" lvl="0" marL="457200" marR="0" rtl="0" algn="l">
              <a:lnSpc>
                <a:spcPct val="100000"/>
              </a:lnSpc>
              <a:spcBef>
                <a:spcPts val="1200"/>
              </a:spcBef>
              <a:spcAft>
                <a:spcPts val="0"/>
              </a:spcAft>
              <a:buClr>
                <a:schemeClr val="accent1"/>
              </a:buClr>
              <a:buSzPts val="2000"/>
              <a:buFont typeface="Calibri"/>
              <a:buChar char=" "/>
              <a:defRPr b="0" i="0" sz="2000" u="none" cap="none" strike="noStrike">
                <a:solidFill>
                  <a:schemeClr val="dk1"/>
                </a:solidFill>
                <a:latin typeface="Century Gothic"/>
                <a:ea typeface="Century Gothic"/>
                <a:cs typeface="Century Gothic"/>
                <a:sym typeface="Century Gothic"/>
              </a:defRPr>
            </a:lvl1pPr>
            <a:lvl2pPr indent="-342900" lvl="1" marL="914400" marR="0" rtl="0" algn="l">
              <a:lnSpc>
                <a:spcPct val="100000"/>
              </a:lnSpc>
              <a:spcBef>
                <a:spcPts val="200"/>
              </a:spcBef>
              <a:spcAft>
                <a:spcPts val="0"/>
              </a:spcAft>
              <a:buClr>
                <a:schemeClr val="dk1"/>
              </a:buClr>
              <a:buSzPts val="1800"/>
              <a:buFont typeface="Calibri"/>
              <a:buChar char="◦"/>
              <a:defRPr b="0" i="0" sz="1800" u="none" cap="none" strike="noStrike">
                <a:solidFill>
                  <a:schemeClr val="dk1"/>
                </a:solidFill>
                <a:latin typeface="Century Gothic"/>
                <a:ea typeface="Century Gothic"/>
                <a:cs typeface="Century Gothic"/>
                <a:sym typeface="Century Gothic"/>
              </a:defRPr>
            </a:lvl2pPr>
            <a:lvl3pPr indent="-317500" lvl="2" marL="13716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3pPr>
            <a:lvl4pPr indent="-317500" lvl="3" marL="18288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4pPr>
            <a:lvl5pPr indent="-317500" lvl="4" marL="22860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5pPr>
            <a:lvl6pPr indent="-317500" lvl="5" marL="27432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6pPr>
            <a:lvl7pPr indent="-317500" lvl="6" marL="32004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7pPr>
            <a:lvl8pPr indent="-317500" lvl="7" marL="3657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8pPr>
            <a:lvl9pPr indent="-317500" lvl="8" marL="4114800" marR="0" rtl="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9pPr>
          </a:lstStyle>
          <a:p/>
        </p:txBody>
      </p:sp>
      <p:sp>
        <p:nvSpPr>
          <p:cNvPr id="12" name="Google Shape;12;p30"/>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13" name="Google Shape;13;p30"/>
          <p:cNvSpPr txBox="1"/>
          <p:nvPr>
            <p:ph idx="12" type="sldNum"/>
          </p:nvPr>
        </p:nvSpPr>
        <p:spPr>
          <a:xfrm>
            <a:off x="10930596" y="6221324"/>
            <a:ext cx="617912" cy="365125"/>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35.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35.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35.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31.png"/><Relationship Id="rId5"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37.png"/><Relationship Id="rId5"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41.png"/><Relationship Id="rId5" Type="http://schemas.openxmlformats.org/officeDocument/2006/relationships/image" Target="../media/image13.png"/></Relationships>
</file>

<file path=ppt/slides/_rels/slide17.xml.rels><?xml version="1.0" encoding="UTF-8" standalone="yes"?><Relationships xmlns="http://schemas.openxmlformats.org/package/2006/relationships"><Relationship Id="rId11" Type="http://schemas.openxmlformats.org/officeDocument/2006/relationships/hyperlink" Target="https://www.mdpi.com/1424-8220/20/24/7148" TargetMode="External"/><Relationship Id="rId10" Type="http://schemas.openxmlformats.org/officeDocument/2006/relationships/hyperlink" Target="https://www.mdpi.com/2076-3417/11/4/1809" TargetMode="External"/><Relationship Id="rId13" Type="http://schemas.openxmlformats.org/officeDocument/2006/relationships/image" Target="../media/image40.png"/><Relationship Id="rId12" Type="http://schemas.openxmlformats.org/officeDocument/2006/relationships/image" Target="../media/image2.png"/><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hyperlink" Target="https://www.mdpi.com/2076-3417/11/4/1809" TargetMode="External"/><Relationship Id="rId4" Type="http://schemas.openxmlformats.org/officeDocument/2006/relationships/hyperlink" Target="https://www.mdpi.com/1424-8220/20/24/7148" TargetMode="External"/><Relationship Id="rId9" Type="http://schemas.openxmlformats.org/officeDocument/2006/relationships/hyperlink" Target="https://www.weforum.org/agenda/2023/10/why-the-energy-sector-and-critical-infrastructure-is-particularly-vulnerable-to-cyber-attacks/#:~:text=URL%3A%20https%3A%2F%2Fwww.weforum.org%2Fagenda%2F2023%2F10%2Fwhy" TargetMode="External"/><Relationship Id="rId14" Type="http://schemas.openxmlformats.org/officeDocument/2006/relationships/image" Target="../media/image13.png"/><Relationship Id="rId5" Type="http://schemas.openxmlformats.org/officeDocument/2006/relationships/hyperlink" Target="https://ecs-org.eu/publications/" TargetMode="External"/><Relationship Id="rId6" Type="http://schemas.openxmlformats.org/officeDocument/2006/relationships/hyperlink" Target="https://www.weforum.org/agenda/2023/10/why-the-energy-sector-and-critical-infrastructure-is-particularly-vulnerable-to-cyber-attacks/#:~:text=URL%3A%20https%3A%2F%2Fwww.weforum.org%2Fagenda%2F2023%2F10%2Fwhy" TargetMode="External"/><Relationship Id="rId7" Type="http://schemas.openxmlformats.org/officeDocument/2006/relationships/hyperlink" Target="https://ecs-org.eu/publications/" TargetMode="External"/><Relationship Id="rId8" Type="http://schemas.openxmlformats.org/officeDocument/2006/relationships/hyperlink" Target="https://ecs-org.eu/publication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30.jpg"/><Relationship Id="rId4" Type="http://schemas.openxmlformats.org/officeDocument/2006/relationships/image" Target="../media/image2.png"/><Relationship Id="rId5"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7.jpg"/><Relationship Id="rId4" Type="http://schemas.openxmlformats.org/officeDocument/2006/relationships/image" Target="../media/image2.png"/><Relationship Id="rId5"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7.jpg"/><Relationship Id="rId4" Type="http://schemas.openxmlformats.org/officeDocument/2006/relationships/image" Target="../media/image2.png"/><Relationship Id="rId5"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3.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3.pn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7.jpg"/><Relationship Id="rId4" Type="http://schemas.openxmlformats.org/officeDocument/2006/relationships/image" Target="../media/image2.png"/><Relationship Id="rId5"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22.png"/><Relationship Id="rId5" Type="http://schemas.openxmlformats.org/officeDocument/2006/relationships/image" Target="../media/image11.png"/><Relationship Id="rId6"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8.png"/><Relationship Id="rId4" Type="http://schemas.openxmlformats.org/officeDocument/2006/relationships/image" Target="../media/image13.png"/><Relationship Id="rId5"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8.png"/><Relationship Id="rId4" Type="http://schemas.openxmlformats.org/officeDocument/2006/relationships/image" Target="../media/image13.png"/><Relationship Id="rId5"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8.png"/><Relationship Id="rId4" Type="http://schemas.openxmlformats.org/officeDocument/2006/relationships/image" Target="../media/image13.png"/><Relationship Id="rId5"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7.jpg"/><Relationship Id="rId4" Type="http://schemas.openxmlformats.org/officeDocument/2006/relationships/image" Target="../media/image2.png"/><Relationship Id="rId5" Type="http://schemas.openxmlformats.org/officeDocument/2006/relationships/image" Target="../media/image1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3.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7.jpg"/><Relationship Id="rId4" Type="http://schemas.openxmlformats.org/officeDocument/2006/relationships/image" Target="../media/image2.png"/><Relationship Id="rId5" Type="http://schemas.openxmlformats.org/officeDocument/2006/relationships/image" Target="../media/image1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2.png"/><Relationship Id="rId4" Type="http://schemas.openxmlformats.org/officeDocument/2006/relationships/image" Target="../media/image2.png"/><Relationship Id="rId5" Type="http://schemas.openxmlformats.org/officeDocument/2006/relationships/image" Target="../media/image1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8.xml"/><Relationship Id="rId3" Type="http://schemas.openxmlformats.org/officeDocument/2006/relationships/image" Target="../media/image36.jp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7.png"/><Relationship Id="rId5" Type="http://schemas.openxmlformats.org/officeDocument/2006/relationships/image" Target="../media/image10.png"/><Relationship Id="rId6"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9.jp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9.jp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8.jpg"/><Relationship Id="rId4" Type="http://schemas.openxmlformats.org/officeDocument/2006/relationships/image" Target="../media/image13.png"/><Relationship Id="rId5" Type="http://schemas.openxmlformats.org/officeDocument/2006/relationships/image" Target="../media/image3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6.jp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
          <p:cNvSpPr txBox="1"/>
          <p:nvPr>
            <p:ph type="ctrTitle"/>
          </p:nvPr>
        </p:nvSpPr>
        <p:spPr>
          <a:xfrm>
            <a:off x="6131165" y="414338"/>
            <a:ext cx="5723194" cy="3455412"/>
          </a:xfrm>
          <a:prstGeom prst="rect">
            <a:avLst/>
          </a:prstGeom>
          <a:noFill/>
          <a:ln>
            <a:noFill/>
          </a:ln>
        </p:spPr>
        <p:txBody>
          <a:bodyPr anchorCtr="0" anchor="b" bIns="0" lIns="0" spcFirstLastPara="1" rIns="0" wrap="square" tIns="0">
            <a:noAutofit/>
          </a:bodyPr>
          <a:lstStyle/>
          <a:p>
            <a:pPr indent="0" lvl="0" marL="0" rtl="0" algn="r">
              <a:lnSpc>
                <a:spcPct val="90000"/>
              </a:lnSpc>
              <a:spcBef>
                <a:spcPts val="0"/>
              </a:spcBef>
              <a:spcAft>
                <a:spcPts val="0"/>
              </a:spcAft>
              <a:buClr>
                <a:schemeClr val="dk1"/>
              </a:buClr>
              <a:buSzPts val="4800"/>
              <a:buFont typeface="Book Antiqua"/>
              <a:buNone/>
            </a:pPr>
            <a:r>
              <a:rPr lang="en-US" sz="4800"/>
              <a:t>Strategie di allerta, reporting e monitoraggio </a:t>
            </a:r>
            <a:br>
              <a:rPr lang="en-US" sz="4800"/>
            </a:br>
            <a:r>
              <a:rPr lang="en-US" sz="4800"/>
              <a:t>per la sicurezza informatica </a:t>
            </a:r>
            <a:br>
              <a:rPr lang="en-US" sz="4800"/>
            </a:br>
            <a:r>
              <a:rPr lang="en-US" sz="4800"/>
              <a:t>nel settore energetico</a:t>
            </a:r>
            <a:endParaRPr sz="4800"/>
          </a:p>
        </p:txBody>
      </p:sp>
      <p:sp>
        <p:nvSpPr>
          <p:cNvPr id="192" name="Google Shape;192;p1"/>
          <p:cNvSpPr txBox="1"/>
          <p:nvPr>
            <p:ph idx="1" type="subTitle"/>
          </p:nvPr>
        </p:nvSpPr>
        <p:spPr>
          <a:xfrm>
            <a:off x="8503920" y="5486400"/>
            <a:ext cx="3350439" cy="314134"/>
          </a:xfrm>
          <a:prstGeom prst="rect">
            <a:avLst/>
          </a:prstGeom>
          <a:noFill/>
          <a:ln>
            <a:noFill/>
          </a:ln>
        </p:spPr>
        <p:txBody>
          <a:bodyPr anchorCtr="0" anchor="t" bIns="45700" lIns="91425" spcFirstLastPara="1" rIns="91425" wrap="square" tIns="45700">
            <a:normAutofit lnSpcReduction="10000"/>
          </a:bodyPr>
          <a:lstStyle/>
          <a:p>
            <a:pPr indent="0" lvl="0" marL="0" rtl="0" algn="r">
              <a:lnSpc>
                <a:spcPct val="100000"/>
              </a:lnSpc>
              <a:spcBef>
                <a:spcPts val="0"/>
              </a:spcBef>
              <a:spcAft>
                <a:spcPts val="0"/>
              </a:spcAft>
              <a:buSzPts val="1600"/>
              <a:buNone/>
            </a:pPr>
            <a:r>
              <a:rPr lang="en-US"/>
              <a:t>PRESENTAZIONE DI: Dimitra Siaili</a:t>
            </a:r>
            <a:endParaRPr/>
          </a:p>
        </p:txBody>
      </p:sp>
      <p:sp>
        <p:nvSpPr>
          <p:cNvPr id="193" name="Google Shape;193;p1"/>
          <p:cNvSpPr txBox="1"/>
          <p:nvPr>
            <p:ph idx="3" type="body"/>
          </p:nvPr>
        </p:nvSpPr>
        <p:spPr>
          <a:xfrm>
            <a:off x="7315200" y="4173625"/>
            <a:ext cx="4614250" cy="1008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6000"/>
              <a:buNone/>
            </a:pPr>
            <a:r>
              <a:rPr lang="en-US"/>
              <a:t>CSP011_S_E</a:t>
            </a:r>
            <a:endParaRPr/>
          </a:p>
        </p:txBody>
      </p:sp>
      <p:sp>
        <p:nvSpPr>
          <p:cNvPr id="194" name="Google Shape;194;p1"/>
          <p:cNvSpPr/>
          <p:nvPr/>
        </p:nvSpPr>
        <p:spPr>
          <a:xfrm rot="10800000">
            <a:off x="3507757" y="-11160"/>
            <a:ext cx="2553080" cy="6858841"/>
          </a:xfrm>
          <a:custGeom>
            <a:rect b="b" l="l" r="r" t="t"/>
            <a:pathLst>
              <a:path extrusionOk="0" h="6858841" w="2553080">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 black and white cover with blue squares&#10;&#10;Description automatically generated" id="195" name="Google Shape;195;p1"/>
          <p:cNvPicPr preferRelativeResize="0"/>
          <p:nvPr>
            <p:ph idx="2" type="pic"/>
          </p:nvPr>
        </p:nvPicPr>
        <p:blipFill rotWithShape="1">
          <a:blip r:embed="rId3">
            <a:alphaModFix/>
          </a:blip>
          <a:srcRect b="782" l="0" r="0" t="784"/>
          <a:stretch/>
        </p:blipFill>
        <p:spPr>
          <a:xfrm>
            <a:off x="0" y="-2235"/>
            <a:ext cx="5840730" cy="6862275"/>
          </a:xfrm>
          <a:prstGeom prst="rect">
            <a:avLst/>
          </a:prstGeom>
          <a:solidFill>
            <a:schemeClr val="lt2"/>
          </a:solidFill>
          <a:ln>
            <a:noFill/>
          </a:ln>
        </p:spPr>
      </p:pic>
      <p:pic>
        <p:nvPicPr>
          <p:cNvPr id="196" name="Google Shape;196;p1"/>
          <p:cNvPicPr preferRelativeResize="0"/>
          <p:nvPr/>
        </p:nvPicPr>
        <p:blipFill rotWithShape="1">
          <a:blip r:embed="rId4">
            <a:alphaModFix/>
          </a:blip>
          <a:srcRect b="0" l="0" r="0" t="0"/>
          <a:stretch/>
        </p:blipFill>
        <p:spPr>
          <a:xfrm>
            <a:off x="9490675" y="6305150"/>
            <a:ext cx="2553075" cy="472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9"/>
          <p:cNvSpPr txBox="1"/>
          <p:nvPr>
            <p:ph type="ctrTitle"/>
          </p:nvPr>
        </p:nvSpPr>
        <p:spPr>
          <a:xfrm>
            <a:off x="6507964" y="98470"/>
            <a:ext cx="4786877" cy="76389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PERCHÉ</a:t>
            </a:r>
            <a:endParaRPr/>
          </a:p>
        </p:txBody>
      </p:sp>
      <p:sp>
        <p:nvSpPr>
          <p:cNvPr id="302" name="Google Shape;302;p9"/>
          <p:cNvSpPr txBox="1"/>
          <p:nvPr>
            <p:ph idx="1" type="subTitle"/>
          </p:nvPr>
        </p:nvSpPr>
        <p:spPr>
          <a:xfrm>
            <a:off x="6498131" y="10598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US"/>
              <a:t>Risultati dell'apprendimento</a:t>
            </a:r>
            <a:endParaRPr/>
          </a:p>
        </p:txBody>
      </p:sp>
      <p:sp>
        <p:nvSpPr>
          <p:cNvPr id="303" name="Google Shape;303;p9"/>
          <p:cNvSpPr txBox="1"/>
          <p:nvPr>
            <p:ph idx="3" type="body"/>
          </p:nvPr>
        </p:nvSpPr>
        <p:spPr>
          <a:xfrm>
            <a:off x="6409837" y="1614488"/>
            <a:ext cx="5665588" cy="4696942"/>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1200"/>
              </a:spcBef>
              <a:spcAft>
                <a:spcPts val="0"/>
              </a:spcAft>
              <a:buSzPts val="1200"/>
              <a:buChar char="o"/>
            </a:pPr>
            <a:r>
              <a:rPr lang="en-US" sz="1200"/>
              <a:t>Comprensione delle minacce informatiche e delle vulnerabilità specifiche del settore energetico.</a:t>
            </a:r>
            <a:endParaRPr/>
          </a:p>
          <a:p>
            <a:pPr indent="-274320" lvl="0" marL="274320" rtl="0" algn="l">
              <a:lnSpc>
                <a:spcPct val="100000"/>
              </a:lnSpc>
              <a:spcBef>
                <a:spcPts val="1200"/>
              </a:spcBef>
              <a:spcAft>
                <a:spcPts val="0"/>
              </a:spcAft>
              <a:buSzPts val="1200"/>
              <a:buChar char="o"/>
            </a:pPr>
            <a:r>
              <a:rPr lang="en-US" sz="1200"/>
              <a:t>Familiarità con i sistemi di notifica delle minacce in tempo reale.</a:t>
            </a:r>
            <a:endParaRPr/>
          </a:p>
          <a:p>
            <a:pPr indent="-274320" lvl="0" marL="274320" rtl="0" algn="l">
              <a:lnSpc>
                <a:spcPct val="100000"/>
              </a:lnSpc>
              <a:spcBef>
                <a:spcPts val="1200"/>
              </a:spcBef>
              <a:spcAft>
                <a:spcPts val="0"/>
              </a:spcAft>
              <a:buSzPts val="1200"/>
              <a:buChar char="o"/>
            </a:pPr>
            <a:r>
              <a:rPr lang="en-US" sz="1200"/>
              <a:t>Conoscenza di base delle piattaforme di gestione della sicurezza basate sul cloud per il monitoraggio dell'infrastruttura.</a:t>
            </a:r>
            <a:endParaRPr/>
          </a:p>
          <a:p>
            <a:pPr indent="-274320" lvl="0" marL="274320" rtl="0" algn="l">
              <a:lnSpc>
                <a:spcPct val="100000"/>
              </a:lnSpc>
              <a:spcBef>
                <a:spcPts val="1200"/>
              </a:spcBef>
              <a:spcAft>
                <a:spcPts val="0"/>
              </a:spcAft>
              <a:buSzPts val="1200"/>
              <a:buChar char="o"/>
            </a:pPr>
            <a:r>
              <a:rPr lang="en-US" sz="1200"/>
              <a:t>Possibilità di configurare notifiche di base delle minacce in tempo reale via e-mail e avvisi Slack.</a:t>
            </a:r>
            <a:endParaRPr/>
          </a:p>
          <a:p>
            <a:pPr indent="-274320" lvl="0" marL="274320" rtl="0" algn="l">
              <a:lnSpc>
                <a:spcPct val="100000"/>
              </a:lnSpc>
              <a:spcBef>
                <a:spcPts val="1200"/>
              </a:spcBef>
              <a:spcAft>
                <a:spcPts val="0"/>
              </a:spcAft>
              <a:buSzPts val="1200"/>
              <a:buChar char="o"/>
            </a:pPr>
            <a:r>
              <a:rPr lang="en-US" sz="1200"/>
              <a:t>Introduzione all'uso dello strumento Security Infusion per l'identificazione delle vulnerabilità.</a:t>
            </a:r>
            <a:endParaRPr/>
          </a:p>
          <a:p>
            <a:pPr indent="-274320" lvl="0" marL="274320" rtl="0" algn="l">
              <a:lnSpc>
                <a:spcPct val="100000"/>
              </a:lnSpc>
              <a:spcBef>
                <a:spcPts val="1200"/>
              </a:spcBef>
              <a:spcAft>
                <a:spcPts val="0"/>
              </a:spcAft>
              <a:buSzPts val="1200"/>
              <a:buChar char="o"/>
            </a:pPr>
            <a:r>
              <a:rPr lang="en-US" sz="1200"/>
              <a:t>Competenza di base nella generazione di semplici rapporti sullo stato del sistema e sulle vulnerabilità.</a:t>
            </a:r>
            <a:endParaRPr/>
          </a:p>
          <a:p>
            <a:pPr indent="-274320" lvl="0" marL="274320" rtl="0" algn="l">
              <a:lnSpc>
                <a:spcPct val="100000"/>
              </a:lnSpc>
              <a:spcBef>
                <a:spcPts val="1200"/>
              </a:spcBef>
              <a:spcAft>
                <a:spcPts val="0"/>
              </a:spcAft>
              <a:buSzPts val="1200"/>
              <a:buChar char="o"/>
            </a:pPr>
            <a:r>
              <a:rPr lang="en-US" sz="1200"/>
              <a:t>Introduzione all'impostazione del monitoraggio continuo dell'infrastruttura utilizzando strumenti basati sul cloud.</a:t>
            </a:r>
            <a:endParaRPr/>
          </a:p>
          <a:p>
            <a:pPr indent="-274320" lvl="0" marL="274320" rtl="0" algn="l">
              <a:lnSpc>
                <a:spcPct val="100000"/>
              </a:lnSpc>
              <a:spcBef>
                <a:spcPts val="1200"/>
              </a:spcBef>
              <a:spcAft>
                <a:spcPts val="0"/>
              </a:spcAft>
              <a:buSzPts val="1200"/>
              <a:buChar char="o"/>
            </a:pPr>
            <a:r>
              <a:rPr lang="en-US" sz="1200"/>
              <a:t>Consapevolezza delle strategie di cybersecurity adattate al settore dell'energia.</a:t>
            </a:r>
            <a:endParaRPr/>
          </a:p>
          <a:p>
            <a:pPr indent="-274320" lvl="0" marL="274320" rtl="0" algn="l">
              <a:lnSpc>
                <a:spcPct val="100000"/>
              </a:lnSpc>
              <a:spcBef>
                <a:spcPts val="1200"/>
              </a:spcBef>
              <a:spcAft>
                <a:spcPts val="0"/>
              </a:spcAft>
              <a:buSzPts val="1200"/>
              <a:buChar char="o"/>
            </a:pPr>
            <a:r>
              <a:rPr lang="en-US" sz="1200"/>
              <a:t>Introduzione alla risposta agli incidenti di cybersicurezza negli ambienti energetici.</a:t>
            </a:r>
            <a:endParaRPr sz="1200"/>
          </a:p>
        </p:txBody>
      </p:sp>
      <p:cxnSp>
        <p:nvCxnSpPr>
          <p:cNvPr id="304" name="Google Shape;304;p9"/>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305" name="Google Shape;305;p9"/>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 person pointing at papers&#10;&#10;Description automatically generated" id="306" name="Google Shape;306;p9"/>
          <p:cNvPicPr preferRelativeResize="0"/>
          <p:nvPr>
            <p:ph idx="2" type="pic"/>
          </p:nvPr>
        </p:nvPicPr>
        <p:blipFill rotWithShape="1">
          <a:blip r:embed="rId3">
            <a:alphaModFix/>
          </a:blip>
          <a:srcRect b="0" l="4194" r="4192" t="0"/>
          <a:stretch/>
        </p:blipFill>
        <p:spPr>
          <a:xfrm>
            <a:off x="0" y="-2235"/>
            <a:ext cx="5840730" cy="6862275"/>
          </a:xfrm>
          <a:prstGeom prst="rect">
            <a:avLst/>
          </a:prstGeom>
          <a:solidFill>
            <a:schemeClr val="lt2"/>
          </a:solidFill>
          <a:ln>
            <a:noFill/>
          </a:ln>
        </p:spPr>
      </p:pic>
      <p:pic>
        <p:nvPicPr>
          <p:cNvPr id="307" name="Google Shape;307;p9"/>
          <p:cNvPicPr preferRelativeResize="0"/>
          <p:nvPr/>
        </p:nvPicPr>
        <p:blipFill rotWithShape="1">
          <a:blip r:embed="rId4">
            <a:alphaModFix/>
          </a:blip>
          <a:srcRect b="0" l="0" r="0" t="0"/>
          <a:stretch/>
        </p:blipFill>
        <p:spPr>
          <a:xfrm>
            <a:off x="9509575" y="108400"/>
            <a:ext cx="2553075" cy="472250"/>
          </a:xfrm>
          <a:prstGeom prst="rect">
            <a:avLst/>
          </a:prstGeom>
          <a:noFill/>
          <a:ln>
            <a:noFill/>
          </a:ln>
        </p:spPr>
      </p:pic>
      <p:sp>
        <p:nvSpPr>
          <p:cNvPr id="308" name="Google Shape;308;p9"/>
          <p:cNvSpPr txBox="1"/>
          <p:nvPr>
            <p:ph idx="4294967295"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1"/>
          <p:cNvSpPr txBox="1"/>
          <p:nvPr>
            <p:ph type="ctrTitle"/>
          </p:nvPr>
        </p:nvSpPr>
        <p:spPr>
          <a:xfrm>
            <a:off x="6599787" y="304800"/>
            <a:ext cx="4786800" cy="9831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Schema di formazione</a:t>
            </a:r>
            <a:endParaRPr/>
          </a:p>
        </p:txBody>
      </p:sp>
      <p:sp>
        <p:nvSpPr>
          <p:cNvPr id="314" name="Google Shape;314;p11"/>
          <p:cNvSpPr txBox="1"/>
          <p:nvPr>
            <p:ph idx="1" type="subTitle"/>
          </p:nvPr>
        </p:nvSpPr>
        <p:spPr>
          <a:xfrm>
            <a:off x="6599787" y="1371600"/>
            <a:ext cx="4786800" cy="465386"/>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US"/>
              <a:t>Parte 1</a:t>
            </a:r>
            <a:endParaRPr/>
          </a:p>
        </p:txBody>
      </p:sp>
      <p:sp>
        <p:nvSpPr>
          <p:cNvPr id="315" name="Google Shape;315;p11"/>
          <p:cNvSpPr txBox="1"/>
          <p:nvPr>
            <p:ph idx="3" type="body"/>
          </p:nvPr>
        </p:nvSpPr>
        <p:spPr>
          <a:xfrm>
            <a:off x="6599800" y="1828799"/>
            <a:ext cx="5502575" cy="591127"/>
          </a:xfrm>
          <a:prstGeom prst="rect">
            <a:avLst/>
          </a:prstGeom>
          <a:noFill/>
          <a:ln>
            <a:noFill/>
          </a:ln>
        </p:spPr>
        <p:txBody>
          <a:bodyPr anchorCtr="0" anchor="b" bIns="45700" lIns="91425" spcFirstLastPara="1" rIns="0" wrap="square" tIns="0">
            <a:noAutofit/>
          </a:bodyPr>
          <a:lstStyle/>
          <a:p>
            <a:pPr indent="0" lvl="0" marL="0" rtl="0" algn="l">
              <a:lnSpc>
                <a:spcPct val="100000"/>
              </a:lnSpc>
              <a:spcBef>
                <a:spcPts val="0"/>
              </a:spcBef>
              <a:spcAft>
                <a:spcPts val="0"/>
              </a:spcAft>
              <a:buSzPts val="1600"/>
              <a:buFont typeface="Courier New"/>
              <a:buNone/>
            </a:pPr>
            <a:r>
              <a:rPr lang="en-US" sz="1600"/>
              <a:t>Argomento-1 Introduzione alla sicurezza informatica nel settore energetico</a:t>
            </a:r>
            <a:endParaRPr/>
          </a:p>
        </p:txBody>
      </p:sp>
      <p:sp>
        <p:nvSpPr>
          <p:cNvPr id="316" name="Google Shape;316;p11"/>
          <p:cNvSpPr txBox="1"/>
          <p:nvPr>
            <p:ph idx="4" type="body"/>
          </p:nvPr>
        </p:nvSpPr>
        <p:spPr>
          <a:xfrm>
            <a:off x="6599800" y="2377440"/>
            <a:ext cx="5592300" cy="1701570"/>
          </a:xfrm>
          <a:prstGeom prst="rect">
            <a:avLst/>
          </a:prstGeom>
          <a:noFill/>
          <a:ln>
            <a:noFill/>
          </a:ln>
        </p:spPr>
        <p:txBody>
          <a:bodyPr anchorCtr="0" anchor="t" bIns="45700" lIns="91425" spcFirstLastPara="1" rIns="0" wrap="square" tIns="45700">
            <a:noAutofit/>
          </a:bodyPr>
          <a:lstStyle/>
          <a:p>
            <a:pPr indent="-285750" lvl="0" marL="285750" rtl="0" algn="l">
              <a:lnSpc>
                <a:spcPct val="100000"/>
              </a:lnSpc>
              <a:spcBef>
                <a:spcPts val="600"/>
              </a:spcBef>
              <a:spcAft>
                <a:spcPts val="0"/>
              </a:spcAft>
              <a:buSzPts val="1400"/>
              <a:buFont typeface="Arial"/>
              <a:buChar char="•"/>
            </a:pPr>
            <a:r>
              <a:rPr lang="en-US"/>
              <a:t>Sfide di cybersecurity specifiche del settore energetico</a:t>
            </a:r>
            <a:endParaRPr/>
          </a:p>
          <a:p>
            <a:pPr indent="-285750" lvl="0" marL="285750" rtl="0" algn="l">
              <a:lnSpc>
                <a:spcPct val="100000"/>
              </a:lnSpc>
              <a:spcBef>
                <a:spcPts val="600"/>
              </a:spcBef>
              <a:spcAft>
                <a:spcPts val="0"/>
              </a:spcAft>
              <a:buSzPts val="1400"/>
              <a:buFont typeface="Arial"/>
              <a:buChar char="•"/>
            </a:pPr>
            <a:r>
              <a:rPr lang="en-US"/>
              <a:t>Casi di studio che illustrano l'importanza della cybersecurity nella protezione delle infrastrutture energetiche</a:t>
            </a:r>
            <a:endParaRPr/>
          </a:p>
        </p:txBody>
      </p:sp>
      <p:grpSp>
        <p:nvGrpSpPr>
          <p:cNvPr id="317" name="Google Shape;317;p11"/>
          <p:cNvGrpSpPr/>
          <p:nvPr/>
        </p:nvGrpSpPr>
        <p:grpSpPr>
          <a:xfrm>
            <a:off x="3084061" y="0"/>
            <a:ext cx="2959129" cy="6871447"/>
            <a:chOff x="3084061" y="0"/>
            <a:chExt cx="2959129" cy="6871447"/>
          </a:xfrm>
        </p:grpSpPr>
        <p:sp>
          <p:nvSpPr>
            <p:cNvPr id="318" name="Google Shape;318;p11"/>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cxnSp>
          <p:nvCxnSpPr>
            <p:cNvPr id="319" name="Google Shape;319;p11"/>
            <p:cNvCxnSpPr/>
            <p:nvPr/>
          </p:nvCxnSpPr>
          <p:spPr>
            <a:xfrm flipH="1">
              <a:off x="3084061" y="0"/>
              <a:ext cx="1822122" cy="6871447"/>
            </a:xfrm>
            <a:prstGeom prst="straightConnector1">
              <a:avLst/>
            </a:prstGeom>
            <a:noFill/>
            <a:ln cap="flat" cmpd="sng" w="22225">
              <a:solidFill>
                <a:schemeClr val="dk2"/>
              </a:solidFill>
              <a:prstDash val="solid"/>
              <a:round/>
              <a:headEnd len="sm" w="sm" type="none"/>
              <a:tailEnd len="sm" w="sm" type="none"/>
            </a:ln>
          </p:spPr>
        </p:cxnSp>
      </p:grpSp>
      <p:pic>
        <p:nvPicPr>
          <p:cNvPr descr="A cup of coffee and a notebook on a table&#10;&#10;Description automatically generated" id="320" name="Google Shape;320;p11"/>
          <p:cNvPicPr preferRelativeResize="0"/>
          <p:nvPr>
            <p:ph idx="2" type="pic"/>
          </p:nvPr>
        </p:nvPicPr>
        <p:blipFill rotWithShape="1">
          <a:blip r:embed="rId3">
            <a:alphaModFix/>
          </a:blip>
          <a:srcRect b="0" l="13124" r="13124" t="0"/>
          <a:stretch/>
        </p:blipFill>
        <p:spPr>
          <a:xfrm>
            <a:off x="0" y="-2235"/>
            <a:ext cx="5840730" cy="6862275"/>
          </a:xfrm>
          <a:prstGeom prst="rect">
            <a:avLst/>
          </a:prstGeom>
          <a:solidFill>
            <a:schemeClr val="lt2"/>
          </a:solidFill>
          <a:ln>
            <a:noFill/>
          </a:ln>
        </p:spPr>
      </p:pic>
      <p:pic>
        <p:nvPicPr>
          <p:cNvPr id="321" name="Google Shape;321;p11"/>
          <p:cNvPicPr preferRelativeResize="0"/>
          <p:nvPr/>
        </p:nvPicPr>
        <p:blipFill rotWithShape="1">
          <a:blip r:embed="rId4">
            <a:alphaModFix/>
          </a:blip>
          <a:srcRect b="0" l="0" r="0" t="0"/>
          <a:stretch/>
        </p:blipFill>
        <p:spPr>
          <a:xfrm>
            <a:off x="9509575" y="108400"/>
            <a:ext cx="2553075" cy="472250"/>
          </a:xfrm>
          <a:prstGeom prst="rect">
            <a:avLst/>
          </a:prstGeom>
          <a:noFill/>
          <a:ln>
            <a:noFill/>
          </a:ln>
        </p:spPr>
      </p:pic>
      <p:sp>
        <p:nvSpPr>
          <p:cNvPr id="322" name="Google Shape;322;p11"/>
          <p:cNvSpPr txBox="1"/>
          <p:nvPr>
            <p:ph idx="4294967295"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lt1"/>
                </a:solidFill>
              </a:rPr>
              <a:t>‹#›</a:t>
            </a:fld>
            <a:endParaRPr>
              <a:solidFill>
                <a:schemeClr val="lt1"/>
              </a:solidFill>
            </a:endParaRPr>
          </a:p>
        </p:txBody>
      </p:sp>
      <p:sp>
        <p:nvSpPr>
          <p:cNvPr id="323" name="Google Shape;323;p11"/>
          <p:cNvSpPr txBox="1"/>
          <p:nvPr/>
        </p:nvSpPr>
        <p:spPr>
          <a:xfrm>
            <a:off x="6599775" y="3474720"/>
            <a:ext cx="5502625" cy="282506"/>
          </a:xfrm>
          <a:prstGeom prst="rect">
            <a:avLst/>
          </a:prstGeom>
          <a:noFill/>
          <a:ln>
            <a:noFill/>
          </a:ln>
        </p:spPr>
        <p:txBody>
          <a:bodyPr anchorCtr="0" anchor="b" bIns="45700" lIns="91425" spcFirstLastPara="1" rIns="0" wrap="square" tIns="0">
            <a:noAutofit/>
          </a:bodyPr>
          <a:lstStyle/>
          <a:p>
            <a:pPr indent="0" lvl="0" marL="0" marR="0" rtl="0" algn="l">
              <a:lnSpc>
                <a:spcPct val="100000"/>
              </a:lnSpc>
              <a:spcBef>
                <a:spcPts val="0"/>
              </a:spcBef>
              <a:spcAft>
                <a:spcPts val="0"/>
              </a:spcAft>
              <a:buClr>
                <a:schemeClr val="accent1"/>
              </a:buClr>
              <a:buSzPts val="1600"/>
              <a:buFont typeface="Courier New"/>
              <a:buNone/>
            </a:pPr>
            <a:r>
              <a:rPr b="0" i="0" lang="en-US" sz="1600" u="none" cap="none" strike="noStrike">
                <a:solidFill>
                  <a:schemeClr val="accent1"/>
                </a:solidFill>
                <a:latin typeface="Century Gothic"/>
                <a:ea typeface="Century Gothic"/>
                <a:cs typeface="Century Gothic"/>
                <a:sym typeface="Century Gothic"/>
              </a:rPr>
              <a:t>Argomento-2 Gestione e reporting delle vulnerabilità</a:t>
            </a:r>
            <a:endParaRPr b="0" i="0" sz="2000" u="none" cap="none" strike="noStrike">
              <a:solidFill>
                <a:schemeClr val="accent1"/>
              </a:solidFill>
              <a:latin typeface="Century Gothic"/>
              <a:ea typeface="Century Gothic"/>
              <a:cs typeface="Century Gothic"/>
              <a:sym typeface="Century Gothic"/>
            </a:endParaRPr>
          </a:p>
        </p:txBody>
      </p:sp>
      <p:sp>
        <p:nvSpPr>
          <p:cNvPr id="324" name="Google Shape;324;p11"/>
          <p:cNvSpPr txBox="1"/>
          <p:nvPr/>
        </p:nvSpPr>
        <p:spPr>
          <a:xfrm>
            <a:off x="6599800" y="3749040"/>
            <a:ext cx="5315109" cy="1384764"/>
          </a:xfrm>
          <a:prstGeom prst="rect">
            <a:avLst/>
          </a:prstGeom>
          <a:noFill/>
          <a:ln>
            <a:noFill/>
          </a:ln>
        </p:spPr>
        <p:txBody>
          <a:bodyPr anchorCtr="0" anchor="t" bIns="45700" lIns="91425" spcFirstLastPara="1" rIns="0" wrap="square" tIns="45700">
            <a:noAutofit/>
          </a:bodyPr>
          <a:lstStyle/>
          <a:p>
            <a:pPr indent="-285750" lvl="0" marL="285750" marR="0" rtl="0" algn="l">
              <a:lnSpc>
                <a:spcPct val="100000"/>
              </a:lnSpc>
              <a:spcBef>
                <a:spcPts val="600"/>
              </a:spcBef>
              <a:spcAft>
                <a:spcPts val="0"/>
              </a:spcAft>
              <a:buClr>
                <a:schemeClr val="accent1"/>
              </a:buClr>
              <a:buSzPts val="1400"/>
              <a:buFont typeface="Arial"/>
              <a:buChar char="•"/>
            </a:pPr>
            <a:r>
              <a:rPr b="0" i="0" lang="en-US" sz="1400" u="none" cap="none" strike="noStrike">
                <a:solidFill>
                  <a:schemeClr val="lt1"/>
                </a:solidFill>
                <a:latin typeface="Century Gothic"/>
                <a:ea typeface="Century Gothic"/>
                <a:cs typeface="Century Gothic"/>
                <a:sym typeface="Century Gothic"/>
              </a:rPr>
              <a:t>Diagramma del ciclo di vita della gestione delle vulnerabilità</a:t>
            </a:r>
            <a:endParaRPr/>
          </a:p>
          <a:p>
            <a:pPr indent="-285750" lvl="0" marL="285750" marR="0" rtl="0" algn="l">
              <a:lnSpc>
                <a:spcPct val="100000"/>
              </a:lnSpc>
              <a:spcBef>
                <a:spcPts val="600"/>
              </a:spcBef>
              <a:spcAft>
                <a:spcPts val="0"/>
              </a:spcAft>
              <a:buClr>
                <a:schemeClr val="accent1"/>
              </a:buClr>
              <a:buSzPts val="1400"/>
              <a:buFont typeface="Arial"/>
              <a:buChar char="•"/>
            </a:pPr>
            <a:r>
              <a:rPr b="0" i="0" lang="en-US" sz="1400" u="none" cap="none" strike="noStrike">
                <a:solidFill>
                  <a:schemeClr val="lt1"/>
                </a:solidFill>
                <a:latin typeface="Century Gothic"/>
                <a:ea typeface="Century Gothic"/>
                <a:cs typeface="Century Gothic"/>
                <a:sym typeface="Century Gothic"/>
              </a:rPr>
              <a:t>Panoramica dei principi di gestione della vulnerabilità nelle operazioni energetiche. </a:t>
            </a:r>
            <a:endParaRPr/>
          </a:p>
          <a:p>
            <a:pPr indent="-285750" lvl="0" marL="285750" marR="0" rtl="0" algn="l">
              <a:lnSpc>
                <a:spcPct val="100000"/>
              </a:lnSpc>
              <a:spcBef>
                <a:spcPts val="600"/>
              </a:spcBef>
              <a:spcAft>
                <a:spcPts val="0"/>
              </a:spcAft>
              <a:buClr>
                <a:schemeClr val="accent1"/>
              </a:buClr>
              <a:buSzPts val="1400"/>
              <a:buFont typeface="Arial"/>
              <a:buChar char="•"/>
            </a:pPr>
            <a:r>
              <a:rPr b="0" i="0" lang="en-US" sz="1400" u="none" cap="none" strike="noStrike">
                <a:solidFill>
                  <a:schemeClr val="lt1"/>
                </a:solidFill>
                <a:latin typeface="Century Gothic"/>
                <a:ea typeface="Century Gothic"/>
                <a:cs typeface="Century Gothic"/>
                <a:sym typeface="Century Gothic"/>
              </a:rPr>
              <a:t>Le migliori pratiche nella gestione delle vulnerabilità.</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0"/>
          <p:cNvSpPr txBox="1"/>
          <p:nvPr>
            <p:ph type="ctrTitle"/>
          </p:nvPr>
        </p:nvSpPr>
        <p:spPr>
          <a:xfrm>
            <a:off x="6599787" y="304800"/>
            <a:ext cx="4786800" cy="9831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Schema di formazione</a:t>
            </a:r>
            <a:endParaRPr/>
          </a:p>
        </p:txBody>
      </p:sp>
      <p:sp>
        <p:nvSpPr>
          <p:cNvPr id="330" name="Google Shape;330;p10"/>
          <p:cNvSpPr txBox="1"/>
          <p:nvPr>
            <p:ph idx="1" type="subTitle"/>
          </p:nvPr>
        </p:nvSpPr>
        <p:spPr>
          <a:xfrm>
            <a:off x="6599787" y="1280160"/>
            <a:ext cx="4786800" cy="465386"/>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US"/>
              <a:t>Parte 2</a:t>
            </a:r>
            <a:endParaRPr/>
          </a:p>
        </p:txBody>
      </p:sp>
      <p:sp>
        <p:nvSpPr>
          <p:cNvPr id="331" name="Google Shape;331;p10"/>
          <p:cNvSpPr txBox="1"/>
          <p:nvPr>
            <p:ph idx="5" type="body"/>
          </p:nvPr>
        </p:nvSpPr>
        <p:spPr>
          <a:xfrm>
            <a:off x="6599787" y="3474720"/>
            <a:ext cx="5188800" cy="402000"/>
          </a:xfrm>
          <a:prstGeom prst="rect">
            <a:avLst/>
          </a:prstGeom>
          <a:noFill/>
          <a:ln>
            <a:noFill/>
          </a:ln>
        </p:spPr>
        <p:txBody>
          <a:bodyPr anchorCtr="0" anchor="b" bIns="45700" lIns="91425" spcFirstLastPara="1" rIns="0" wrap="square" tIns="0">
            <a:noAutofit/>
          </a:bodyPr>
          <a:lstStyle/>
          <a:p>
            <a:pPr indent="0" lvl="0" marL="0" rtl="0" algn="l">
              <a:lnSpc>
                <a:spcPct val="100000"/>
              </a:lnSpc>
              <a:spcBef>
                <a:spcPts val="0"/>
              </a:spcBef>
              <a:spcAft>
                <a:spcPts val="0"/>
              </a:spcAft>
              <a:buSzPts val="1600"/>
              <a:buNone/>
            </a:pPr>
            <a:r>
              <a:rPr lang="en-US" sz="1600"/>
              <a:t>Argomento 4: Monitoraggio continuo dell'infrastruttura con strumenti basati sul cloud</a:t>
            </a:r>
            <a:endParaRPr/>
          </a:p>
        </p:txBody>
      </p:sp>
      <p:sp>
        <p:nvSpPr>
          <p:cNvPr id="332" name="Google Shape;332;p10"/>
          <p:cNvSpPr txBox="1"/>
          <p:nvPr>
            <p:ph idx="6" type="body"/>
          </p:nvPr>
        </p:nvSpPr>
        <p:spPr>
          <a:xfrm>
            <a:off x="6599775" y="3840480"/>
            <a:ext cx="5502600" cy="1810214"/>
          </a:xfrm>
          <a:prstGeom prst="rect">
            <a:avLst/>
          </a:prstGeom>
          <a:noFill/>
          <a:ln>
            <a:noFill/>
          </a:ln>
        </p:spPr>
        <p:txBody>
          <a:bodyPr anchorCtr="0" anchor="t" bIns="45700" lIns="91425" spcFirstLastPara="1" rIns="0" wrap="square" tIns="45700">
            <a:noAutofit/>
          </a:bodyPr>
          <a:lstStyle/>
          <a:p>
            <a:pPr indent="-285750" lvl="0" marL="285750" rtl="0" algn="l">
              <a:lnSpc>
                <a:spcPct val="100000"/>
              </a:lnSpc>
              <a:spcBef>
                <a:spcPts val="600"/>
              </a:spcBef>
              <a:spcAft>
                <a:spcPts val="0"/>
              </a:spcAft>
              <a:buSzPts val="1400"/>
              <a:buFont typeface="Arial"/>
              <a:buChar char="•"/>
            </a:pPr>
            <a:r>
              <a:rPr lang="en-US"/>
              <a:t>Introduzione alle piattaforme di gestione basate sul cloud per il monitoraggio dell'infrastruttura. </a:t>
            </a:r>
            <a:endParaRPr/>
          </a:p>
          <a:p>
            <a:pPr indent="-285750" lvl="0" marL="285750" rtl="0" algn="l">
              <a:lnSpc>
                <a:spcPct val="100000"/>
              </a:lnSpc>
              <a:spcBef>
                <a:spcPts val="600"/>
              </a:spcBef>
              <a:spcAft>
                <a:spcPts val="0"/>
              </a:spcAft>
              <a:buSzPts val="1400"/>
              <a:buFont typeface="Arial"/>
              <a:buChar char="•"/>
            </a:pPr>
            <a:r>
              <a:rPr lang="en-US"/>
              <a:t>Esercitazioni pratiche sull'uso dello strumento Security Infusion per identificare e correggere le vulnerabilità. </a:t>
            </a:r>
            <a:endParaRPr/>
          </a:p>
          <a:p>
            <a:pPr indent="-285750" lvl="0" marL="285750" rtl="0" algn="l">
              <a:lnSpc>
                <a:spcPct val="100000"/>
              </a:lnSpc>
              <a:spcBef>
                <a:spcPts val="600"/>
              </a:spcBef>
              <a:spcAft>
                <a:spcPts val="0"/>
              </a:spcAft>
              <a:buSzPts val="1400"/>
              <a:buFont typeface="Arial"/>
              <a:buChar char="•"/>
            </a:pPr>
            <a:r>
              <a:rPr lang="en-US"/>
              <a:t>Creazione di rapporti sullo stato del sistema e sulle vulnerabilità per le parti interessate.</a:t>
            </a:r>
            <a:endParaRPr/>
          </a:p>
          <a:p>
            <a:pPr indent="-285750" lvl="0" marL="285750" rtl="0" algn="l">
              <a:lnSpc>
                <a:spcPct val="100000"/>
              </a:lnSpc>
              <a:spcBef>
                <a:spcPts val="600"/>
              </a:spcBef>
              <a:spcAft>
                <a:spcPts val="0"/>
              </a:spcAft>
              <a:buSzPts val="1400"/>
              <a:buFont typeface="Arial"/>
              <a:buChar char="•"/>
            </a:pPr>
            <a:r>
              <a:rPr lang="en-US"/>
              <a:t>Dimostrazione dal vivo dell'impostazione del monitoraggio continuo di sistemi energetici critici. </a:t>
            </a:r>
            <a:endParaRPr/>
          </a:p>
          <a:p>
            <a:pPr indent="-285750" lvl="0" marL="285750" rtl="0" algn="l">
              <a:lnSpc>
                <a:spcPct val="100000"/>
              </a:lnSpc>
              <a:spcBef>
                <a:spcPts val="600"/>
              </a:spcBef>
              <a:spcAft>
                <a:spcPts val="0"/>
              </a:spcAft>
              <a:buSzPts val="1400"/>
              <a:buFont typeface="Arial"/>
              <a:buChar char="•"/>
            </a:pPr>
            <a:r>
              <a:rPr lang="en-US"/>
              <a:t>Dimostrazione di come utilizzare un dashboard centralizzato per analizzare gli eventi storici e garantire una sorveglianza 24 ore su 24, 7 giorni su 7 ed esaminare qualsiasi evento storico di basso livello, se necessario.</a:t>
            </a:r>
            <a:endParaRPr/>
          </a:p>
          <a:p>
            <a:pPr indent="-196850" lvl="0" marL="285750" rtl="0" algn="l">
              <a:lnSpc>
                <a:spcPct val="100000"/>
              </a:lnSpc>
              <a:spcBef>
                <a:spcPts val="600"/>
              </a:spcBef>
              <a:spcAft>
                <a:spcPts val="0"/>
              </a:spcAft>
              <a:buSzPts val="1400"/>
              <a:buFont typeface="Arial"/>
              <a:buNone/>
            </a:pPr>
            <a:r>
              <a:t/>
            </a:r>
            <a:endParaRPr/>
          </a:p>
        </p:txBody>
      </p:sp>
      <p:grpSp>
        <p:nvGrpSpPr>
          <p:cNvPr id="333" name="Google Shape;333;p10"/>
          <p:cNvGrpSpPr/>
          <p:nvPr/>
        </p:nvGrpSpPr>
        <p:grpSpPr>
          <a:xfrm>
            <a:off x="3084061" y="0"/>
            <a:ext cx="2959129" cy="6871447"/>
            <a:chOff x="3084061" y="0"/>
            <a:chExt cx="2959129" cy="6871447"/>
          </a:xfrm>
        </p:grpSpPr>
        <p:sp>
          <p:nvSpPr>
            <p:cNvPr id="334" name="Google Shape;334;p10"/>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cxnSp>
          <p:nvCxnSpPr>
            <p:cNvPr id="335" name="Google Shape;335;p10"/>
            <p:cNvCxnSpPr/>
            <p:nvPr/>
          </p:nvCxnSpPr>
          <p:spPr>
            <a:xfrm flipH="1">
              <a:off x="3084061" y="0"/>
              <a:ext cx="1822122" cy="6871447"/>
            </a:xfrm>
            <a:prstGeom prst="straightConnector1">
              <a:avLst/>
            </a:prstGeom>
            <a:noFill/>
            <a:ln cap="flat" cmpd="sng" w="22225">
              <a:solidFill>
                <a:schemeClr val="dk2"/>
              </a:solidFill>
              <a:prstDash val="solid"/>
              <a:round/>
              <a:headEnd len="sm" w="sm" type="none"/>
              <a:tailEnd len="sm" w="sm" type="none"/>
            </a:ln>
          </p:spPr>
        </p:cxnSp>
      </p:grpSp>
      <p:pic>
        <p:nvPicPr>
          <p:cNvPr descr="A cup of coffee and a notebook on a table&#10;&#10;Description automatically generated" id="336" name="Google Shape;336;p10"/>
          <p:cNvPicPr preferRelativeResize="0"/>
          <p:nvPr>
            <p:ph idx="2" type="pic"/>
          </p:nvPr>
        </p:nvPicPr>
        <p:blipFill rotWithShape="1">
          <a:blip r:embed="rId3">
            <a:alphaModFix/>
          </a:blip>
          <a:srcRect b="0" l="13124" r="13124" t="0"/>
          <a:stretch/>
        </p:blipFill>
        <p:spPr>
          <a:xfrm>
            <a:off x="0" y="-2235"/>
            <a:ext cx="5840730" cy="6862275"/>
          </a:xfrm>
          <a:prstGeom prst="rect">
            <a:avLst/>
          </a:prstGeom>
          <a:solidFill>
            <a:schemeClr val="lt2"/>
          </a:solidFill>
          <a:ln>
            <a:noFill/>
          </a:ln>
        </p:spPr>
      </p:pic>
      <p:pic>
        <p:nvPicPr>
          <p:cNvPr id="337" name="Google Shape;337;p10"/>
          <p:cNvPicPr preferRelativeResize="0"/>
          <p:nvPr/>
        </p:nvPicPr>
        <p:blipFill rotWithShape="1">
          <a:blip r:embed="rId4">
            <a:alphaModFix/>
          </a:blip>
          <a:srcRect b="0" l="0" r="0" t="0"/>
          <a:stretch/>
        </p:blipFill>
        <p:spPr>
          <a:xfrm>
            <a:off x="9509575" y="108400"/>
            <a:ext cx="2553075" cy="472250"/>
          </a:xfrm>
          <a:prstGeom prst="rect">
            <a:avLst/>
          </a:prstGeom>
          <a:noFill/>
          <a:ln>
            <a:noFill/>
          </a:ln>
        </p:spPr>
      </p:pic>
      <p:sp>
        <p:nvSpPr>
          <p:cNvPr id="338" name="Google Shape;338;p10"/>
          <p:cNvSpPr txBox="1"/>
          <p:nvPr>
            <p:ph idx="4294967295"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lt1"/>
                </a:solidFill>
              </a:rPr>
              <a:t>‹#›</a:t>
            </a:fld>
            <a:endParaRPr>
              <a:solidFill>
                <a:schemeClr val="lt1"/>
              </a:solidFill>
            </a:endParaRPr>
          </a:p>
        </p:txBody>
      </p:sp>
      <p:sp>
        <p:nvSpPr>
          <p:cNvPr id="339" name="Google Shape;339;p10"/>
          <p:cNvSpPr txBox="1"/>
          <p:nvPr>
            <p:ph idx="4" type="body"/>
          </p:nvPr>
        </p:nvSpPr>
        <p:spPr>
          <a:xfrm>
            <a:off x="6391564" y="2194560"/>
            <a:ext cx="5671085" cy="1068780"/>
          </a:xfrm>
          <a:prstGeom prst="rect">
            <a:avLst/>
          </a:prstGeom>
          <a:noFill/>
          <a:ln>
            <a:noFill/>
          </a:ln>
        </p:spPr>
        <p:txBody>
          <a:bodyPr anchorCtr="0" anchor="t" bIns="45700" lIns="91425" spcFirstLastPara="1" rIns="0" wrap="square" tIns="45700">
            <a:noAutofit/>
          </a:bodyPr>
          <a:lstStyle/>
          <a:p>
            <a:pPr indent="-285750" lvl="0" marL="514350" rtl="0" algn="l">
              <a:lnSpc>
                <a:spcPct val="100000"/>
              </a:lnSpc>
              <a:spcBef>
                <a:spcPts val="600"/>
              </a:spcBef>
              <a:spcAft>
                <a:spcPts val="0"/>
              </a:spcAft>
              <a:buSzPts val="1400"/>
              <a:buFont typeface="Arial"/>
              <a:buChar char="•"/>
            </a:pPr>
            <a:r>
              <a:rPr lang="en-US"/>
              <a:t>Minacce informatiche comuni </a:t>
            </a:r>
            <a:r>
              <a:rPr lang="en-US" sz="1400"/>
              <a:t>che colpiscono le infrastrutture energetiche.</a:t>
            </a:r>
            <a:endParaRPr/>
          </a:p>
          <a:p>
            <a:pPr indent="-285750" lvl="0" marL="514350" rtl="0" algn="l">
              <a:lnSpc>
                <a:spcPct val="100000"/>
              </a:lnSpc>
              <a:spcBef>
                <a:spcPts val="600"/>
              </a:spcBef>
              <a:spcAft>
                <a:spcPts val="0"/>
              </a:spcAft>
              <a:buSzPts val="1400"/>
              <a:buFont typeface="Arial"/>
              <a:buChar char="•"/>
            </a:pPr>
            <a:r>
              <a:rPr lang="en-US"/>
              <a:t>Migliori pratiche per una rapida risposta agli incidenti informatici</a:t>
            </a:r>
            <a:endParaRPr/>
          </a:p>
          <a:p>
            <a:pPr indent="-285750" lvl="0" marL="514350" rtl="0" algn="l">
              <a:lnSpc>
                <a:spcPct val="100000"/>
              </a:lnSpc>
              <a:spcBef>
                <a:spcPts val="600"/>
              </a:spcBef>
              <a:spcAft>
                <a:spcPts val="0"/>
              </a:spcAft>
              <a:buSzPts val="1400"/>
              <a:buFont typeface="Arial"/>
              <a:buChar char="•"/>
            </a:pPr>
            <a:r>
              <a:rPr lang="en-US"/>
              <a:t>Panoramica delle gamme informatiche e degli strumenti SIEM </a:t>
            </a:r>
            <a:endParaRPr/>
          </a:p>
        </p:txBody>
      </p:sp>
      <p:sp>
        <p:nvSpPr>
          <p:cNvPr id="340" name="Google Shape;340;p10"/>
          <p:cNvSpPr txBox="1"/>
          <p:nvPr/>
        </p:nvSpPr>
        <p:spPr>
          <a:xfrm>
            <a:off x="6583680" y="1828800"/>
            <a:ext cx="5188800" cy="402000"/>
          </a:xfrm>
          <a:prstGeom prst="rect">
            <a:avLst/>
          </a:prstGeom>
          <a:noFill/>
          <a:ln>
            <a:noFill/>
          </a:ln>
        </p:spPr>
        <p:txBody>
          <a:bodyPr anchorCtr="0" anchor="b" bIns="45700" lIns="91425" spcFirstLastPara="1" rIns="0" wrap="square" tIns="0">
            <a:noAutofit/>
          </a:bodyPr>
          <a:lstStyle/>
          <a:p>
            <a:pPr indent="0" lvl="0" marL="0" marR="0" rtl="0" algn="l">
              <a:lnSpc>
                <a:spcPct val="100000"/>
              </a:lnSpc>
              <a:spcBef>
                <a:spcPts val="0"/>
              </a:spcBef>
              <a:spcAft>
                <a:spcPts val="0"/>
              </a:spcAft>
              <a:buClr>
                <a:schemeClr val="accent1"/>
              </a:buClr>
              <a:buSzPts val="1600"/>
              <a:buFont typeface="Courier New"/>
              <a:buNone/>
            </a:pPr>
            <a:r>
              <a:rPr b="0" i="0" lang="en-US" sz="1600" u="none" cap="none" strike="noStrike">
                <a:solidFill>
                  <a:schemeClr val="accent1"/>
                </a:solidFill>
                <a:latin typeface="Century Gothic"/>
                <a:ea typeface="Century Gothic"/>
                <a:cs typeface="Century Gothic"/>
                <a:sym typeface="Century Gothic"/>
              </a:rPr>
              <a:t>Argomento 3: Notifiche e risposta alle minacce in tempo reale</a:t>
            </a:r>
            <a:endParaRPr b="0" i="0" sz="2000" u="none" cap="none" strike="noStrike">
              <a:solidFill>
                <a:schemeClr val="accent1"/>
              </a:solidFill>
              <a:latin typeface="Century Gothic"/>
              <a:ea typeface="Century Gothic"/>
              <a:cs typeface="Century Gothic"/>
              <a:sym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12"/>
          <p:cNvSpPr txBox="1"/>
          <p:nvPr>
            <p:ph type="ctrTitle"/>
          </p:nvPr>
        </p:nvSpPr>
        <p:spPr>
          <a:xfrm>
            <a:off x="6599787" y="304800"/>
            <a:ext cx="4786800" cy="9831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Schema di formazione</a:t>
            </a:r>
            <a:endParaRPr/>
          </a:p>
        </p:txBody>
      </p:sp>
      <p:sp>
        <p:nvSpPr>
          <p:cNvPr id="346" name="Google Shape;346;p12"/>
          <p:cNvSpPr txBox="1"/>
          <p:nvPr>
            <p:ph idx="1" type="subTitle"/>
          </p:nvPr>
        </p:nvSpPr>
        <p:spPr>
          <a:xfrm>
            <a:off x="6599787" y="1371600"/>
            <a:ext cx="4786800" cy="465386"/>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US"/>
              <a:t>Parte 2</a:t>
            </a:r>
            <a:endParaRPr/>
          </a:p>
        </p:txBody>
      </p:sp>
      <p:sp>
        <p:nvSpPr>
          <p:cNvPr id="347" name="Google Shape;347;p12"/>
          <p:cNvSpPr txBox="1"/>
          <p:nvPr>
            <p:ph idx="3" type="body"/>
          </p:nvPr>
        </p:nvSpPr>
        <p:spPr>
          <a:xfrm>
            <a:off x="6599775" y="2011680"/>
            <a:ext cx="5502625" cy="548640"/>
          </a:xfrm>
          <a:prstGeom prst="rect">
            <a:avLst/>
          </a:prstGeom>
          <a:noFill/>
          <a:ln>
            <a:noFill/>
          </a:ln>
        </p:spPr>
        <p:txBody>
          <a:bodyPr anchorCtr="0" anchor="b" bIns="45700" lIns="91425" spcFirstLastPara="1" rIns="0" wrap="square" tIns="0">
            <a:noAutofit/>
          </a:bodyPr>
          <a:lstStyle/>
          <a:p>
            <a:pPr indent="0" lvl="0" marL="0" rtl="0" algn="l">
              <a:lnSpc>
                <a:spcPct val="100000"/>
              </a:lnSpc>
              <a:spcBef>
                <a:spcPts val="0"/>
              </a:spcBef>
              <a:spcAft>
                <a:spcPts val="0"/>
              </a:spcAft>
              <a:buSzPts val="1600"/>
              <a:buFont typeface="Courier New"/>
              <a:buNone/>
            </a:pPr>
            <a:r>
              <a:rPr lang="en-US" sz="1600"/>
              <a:t>Argomento 5 Collaborazione e condivisione delle conoscenze</a:t>
            </a:r>
            <a:endParaRPr/>
          </a:p>
        </p:txBody>
      </p:sp>
      <p:sp>
        <p:nvSpPr>
          <p:cNvPr id="348" name="Google Shape;348;p12"/>
          <p:cNvSpPr txBox="1"/>
          <p:nvPr>
            <p:ph idx="4" type="body"/>
          </p:nvPr>
        </p:nvSpPr>
        <p:spPr>
          <a:xfrm>
            <a:off x="6599800" y="2560320"/>
            <a:ext cx="5139618" cy="1701570"/>
          </a:xfrm>
          <a:prstGeom prst="rect">
            <a:avLst/>
          </a:prstGeom>
          <a:noFill/>
          <a:ln>
            <a:noFill/>
          </a:ln>
        </p:spPr>
        <p:txBody>
          <a:bodyPr anchorCtr="0" anchor="t" bIns="45700" lIns="91425" spcFirstLastPara="1" rIns="0" wrap="square" tIns="45700">
            <a:noAutofit/>
          </a:bodyPr>
          <a:lstStyle/>
          <a:p>
            <a:pPr indent="-285750" lvl="0" marL="285750" rtl="0" algn="l">
              <a:lnSpc>
                <a:spcPct val="100000"/>
              </a:lnSpc>
              <a:spcBef>
                <a:spcPts val="600"/>
              </a:spcBef>
              <a:spcAft>
                <a:spcPts val="0"/>
              </a:spcAft>
              <a:buSzPts val="1400"/>
              <a:buFont typeface="Arial"/>
              <a:buChar char="•"/>
            </a:pPr>
            <a:r>
              <a:rPr lang="en-US"/>
              <a:t>Discussione sull'importanza dell'istruzione e della formazione continua per i professionisti della sicurezza informatica nel settore dell'energia.</a:t>
            </a:r>
            <a:endParaRPr/>
          </a:p>
          <a:p>
            <a:pPr indent="-285750" lvl="0" marL="285750" rtl="0" algn="l">
              <a:lnSpc>
                <a:spcPct val="100000"/>
              </a:lnSpc>
              <a:spcBef>
                <a:spcPts val="600"/>
              </a:spcBef>
              <a:spcAft>
                <a:spcPts val="0"/>
              </a:spcAft>
              <a:buSzPts val="1400"/>
              <a:buFont typeface="Arial"/>
              <a:buChar char="•"/>
            </a:pPr>
            <a:r>
              <a:rPr lang="en-US"/>
              <a:t>Riflessione sui principali risultati del seminario e raccomandazioni per un continuo miglioramento delle strategie di cybersicurezza energetica.</a:t>
            </a:r>
            <a:endParaRPr/>
          </a:p>
        </p:txBody>
      </p:sp>
      <p:grpSp>
        <p:nvGrpSpPr>
          <p:cNvPr id="349" name="Google Shape;349;p12"/>
          <p:cNvGrpSpPr/>
          <p:nvPr/>
        </p:nvGrpSpPr>
        <p:grpSpPr>
          <a:xfrm>
            <a:off x="3084061" y="0"/>
            <a:ext cx="2959129" cy="6871447"/>
            <a:chOff x="3084061" y="0"/>
            <a:chExt cx="2959129" cy="6871447"/>
          </a:xfrm>
        </p:grpSpPr>
        <p:sp>
          <p:nvSpPr>
            <p:cNvPr id="350" name="Google Shape;350;p12"/>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cxnSp>
          <p:nvCxnSpPr>
            <p:cNvPr id="351" name="Google Shape;351;p12"/>
            <p:cNvCxnSpPr/>
            <p:nvPr/>
          </p:nvCxnSpPr>
          <p:spPr>
            <a:xfrm flipH="1">
              <a:off x="3084061" y="0"/>
              <a:ext cx="1822122" cy="6871447"/>
            </a:xfrm>
            <a:prstGeom prst="straightConnector1">
              <a:avLst/>
            </a:prstGeom>
            <a:noFill/>
            <a:ln cap="flat" cmpd="sng" w="22225">
              <a:solidFill>
                <a:schemeClr val="dk2"/>
              </a:solidFill>
              <a:prstDash val="solid"/>
              <a:round/>
              <a:headEnd len="sm" w="sm" type="none"/>
              <a:tailEnd len="sm" w="sm" type="none"/>
            </a:ln>
          </p:spPr>
        </p:cxnSp>
      </p:grpSp>
      <p:pic>
        <p:nvPicPr>
          <p:cNvPr descr="A cup of coffee and a notebook on a table&#10;&#10;Description automatically generated" id="352" name="Google Shape;352;p12"/>
          <p:cNvPicPr preferRelativeResize="0"/>
          <p:nvPr>
            <p:ph idx="2" type="pic"/>
          </p:nvPr>
        </p:nvPicPr>
        <p:blipFill rotWithShape="1">
          <a:blip r:embed="rId3">
            <a:alphaModFix/>
          </a:blip>
          <a:srcRect b="0" l="13124" r="13124" t="0"/>
          <a:stretch/>
        </p:blipFill>
        <p:spPr>
          <a:xfrm>
            <a:off x="0" y="-2235"/>
            <a:ext cx="5840730" cy="6862275"/>
          </a:xfrm>
          <a:prstGeom prst="rect">
            <a:avLst/>
          </a:prstGeom>
          <a:solidFill>
            <a:schemeClr val="lt2"/>
          </a:solidFill>
          <a:ln>
            <a:noFill/>
          </a:ln>
        </p:spPr>
      </p:pic>
      <p:pic>
        <p:nvPicPr>
          <p:cNvPr id="353" name="Google Shape;353;p12"/>
          <p:cNvPicPr preferRelativeResize="0"/>
          <p:nvPr/>
        </p:nvPicPr>
        <p:blipFill rotWithShape="1">
          <a:blip r:embed="rId4">
            <a:alphaModFix/>
          </a:blip>
          <a:srcRect b="0" l="0" r="0" t="0"/>
          <a:stretch/>
        </p:blipFill>
        <p:spPr>
          <a:xfrm>
            <a:off x="9509575" y="108400"/>
            <a:ext cx="2553075" cy="472250"/>
          </a:xfrm>
          <a:prstGeom prst="rect">
            <a:avLst/>
          </a:prstGeom>
          <a:noFill/>
          <a:ln>
            <a:noFill/>
          </a:ln>
        </p:spPr>
      </p:pic>
      <p:sp>
        <p:nvSpPr>
          <p:cNvPr id="354" name="Google Shape;354;p12"/>
          <p:cNvSpPr txBox="1"/>
          <p:nvPr>
            <p:ph idx="4294967295"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13"/>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Metodo di valutazione</a:t>
            </a:r>
            <a:endParaRPr/>
          </a:p>
        </p:txBody>
      </p:sp>
      <p:sp>
        <p:nvSpPr>
          <p:cNvPr id="360" name="Google Shape;360;p1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grpSp>
        <p:nvGrpSpPr>
          <p:cNvPr id="361" name="Google Shape;361;p13"/>
          <p:cNvGrpSpPr/>
          <p:nvPr/>
        </p:nvGrpSpPr>
        <p:grpSpPr>
          <a:xfrm>
            <a:off x="7370364" y="-23539"/>
            <a:ext cx="2562565" cy="6885155"/>
            <a:chOff x="7370364" y="-23539"/>
            <a:chExt cx="2562565" cy="6885155"/>
          </a:xfrm>
        </p:grpSpPr>
        <p:pic>
          <p:nvPicPr>
            <p:cNvPr id="362" name="Google Shape;362;p13"/>
            <p:cNvPicPr preferRelativeResize="0"/>
            <p:nvPr/>
          </p:nvPicPr>
          <p:blipFill rotWithShape="1">
            <a:blip r:embed="rId3">
              <a:alphaModFix/>
            </a:blip>
            <a:srcRect b="0" l="0" r="0" t="0"/>
            <a:stretch/>
          </p:blipFill>
          <p:spPr>
            <a:xfrm rot="10800000">
              <a:off x="7829202" y="5156615"/>
              <a:ext cx="878334" cy="1705001"/>
            </a:xfrm>
            <a:prstGeom prst="rect">
              <a:avLst/>
            </a:prstGeom>
            <a:noFill/>
            <a:ln>
              <a:noFill/>
            </a:ln>
          </p:spPr>
        </p:pic>
        <p:sp>
          <p:nvSpPr>
            <p:cNvPr id="363" name="Google Shape;363;p13"/>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grpSp>
      <p:sp>
        <p:nvSpPr>
          <p:cNvPr id="364" name="Google Shape;364;p13"/>
          <p:cNvSpPr txBox="1"/>
          <p:nvPr/>
        </p:nvSpPr>
        <p:spPr>
          <a:xfrm>
            <a:off x="824241" y="1505779"/>
            <a:ext cx="8730716" cy="302896"/>
          </a:xfrm>
          <a:prstGeom prst="rect">
            <a:avLst/>
          </a:prstGeom>
          <a:noFill/>
          <a:ln>
            <a:noFill/>
          </a:ln>
        </p:spPr>
        <p:txBody>
          <a:bodyPr anchorCtr="0" anchor="t" bIns="0" lIns="0" spcFirstLastPara="1" rIns="0" wrap="square" tIns="14850">
            <a:spAutoFit/>
          </a:bodyPr>
          <a:lstStyle/>
          <a:p>
            <a:pPr indent="0" lvl="0" marL="14851" marR="0" rtl="0" algn="l">
              <a:lnSpc>
                <a:spcPct val="100000"/>
              </a:lnSpc>
              <a:spcBef>
                <a:spcPts val="0"/>
              </a:spcBef>
              <a:spcAft>
                <a:spcPts val="0"/>
              </a:spcAft>
              <a:buClr>
                <a:srgbClr val="000000"/>
              </a:buClr>
              <a:buSzPts val="1870"/>
              <a:buFont typeface="Arial"/>
              <a:buNone/>
            </a:pPr>
            <a:r>
              <a:rPr b="0" i="0" lang="en-US" sz="1870" u="none" cap="none" strike="noStrike">
                <a:solidFill>
                  <a:schemeClr val="dk2"/>
                </a:solidFill>
                <a:latin typeface="Arial"/>
                <a:ea typeface="Arial"/>
                <a:cs typeface="Arial"/>
                <a:sym typeface="Arial"/>
              </a:rPr>
              <a:t>Delineare gli elementi di valutazione e il processo di valutazione</a:t>
            </a:r>
            <a:endParaRPr b="0" i="0" sz="1870" u="none" cap="none" strike="noStrike">
              <a:solidFill>
                <a:schemeClr val="dk2"/>
              </a:solidFill>
              <a:latin typeface="Arial"/>
              <a:ea typeface="Arial"/>
              <a:cs typeface="Arial"/>
              <a:sym typeface="Arial"/>
            </a:endParaRPr>
          </a:p>
        </p:txBody>
      </p:sp>
      <p:pic>
        <p:nvPicPr>
          <p:cNvPr descr="A person sitting at a desk writing on a paper&#10;&#10;Description automatically generated" id="365" name="Google Shape;365;p13"/>
          <p:cNvPicPr preferRelativeResize="0"/>
          <p:nvPr>
            <p:ph idx="2" type="pic"/>
          </p:nvPr>
        </p:nvPicPr>
        <p:blipFill rotWithShape="1">
          <a:blip r:embed="rId4">
            <a:alphaModFix/>
          </a:blip>
          <a:srcRect b="0" l="13621" r="13621" t="0"/>
          <a:stretch/>
        </p:blipFill>
        <p:spPr>
          <a:xfrm flipH="1">
            <a:off x="7163691" y="0"/>
            <a:ext cx="5024825" cy="6858000"/>
          </a:xfrm>
          <a:prstGeom prst="rect">
            <a:avLst/>
          </a:prstGeom>
          <a:solidFill>
            <a:schemeClr val="lt2"/>
          </a:solidFill>
          <a:ln>
            <a:noFill/>
          </a:ln>
        </p:spPr>
      </p:pic>
      <p:pic>
        <p:nvPicPr>
          <p:cNvPr id="366" name="Google Shape;366;p13"/>
          <p:cNvPicPr preferRelativeResize="0"/>
          <p:nvPr/>
        </p:nvPicPr>
        <p:blipFill rotWithShape="1">
          <a:blip r:embed="rId5">
            <a:alphaModFix/>
          </a:blip>
          <a:srcRect b="0" l="0" r="0" t="0"/>
          <a:stretch/>
        </p:blipFill>
        <p:spPr>
          <a:xfrm>
            <a:off x="9509575" y="108400"/>
            <a:ext cx="2553075" cy="472250"/>
          </a:xfrm>
          <a:prstGeom prst="rect">
            <a:avLst/>
          </a:prstGeom>
          <a:noFill/>
          <a:ln>
            <a:noFill/>
          </a:ln>
        </p:spPr>
      </p:pic>
      <p:sp>
        <p:nvSpPr>
          <p:cNvPr id="367" name="Google Shape;367;p13"/>
          <p:cNvSpPr txBox="1"/>
          <p:nvPr>
            <p:ph idx="12"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368" name="Google Shape;368;p13"/>
          <p:cNvSpPr txBox="1"/>
          <p:nvPr/>
        </p:nvSpPr>
        <p:spPr>
          <a:xfrm>
            <a:off x="676656" y="2103120"/>
            <a:ext cx="5858091" cy="375487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dk2"/>
              </a:buClr>
              <a:buSzPts val="1400"/>
              <a:buFont typeface="Noto Sans Symbols"/>
              <a:buChar char="❖"/>
            </a:pPr>
            <a:r>
              <a:rPr b="1" i="0" lang="en-US" sz="1400" u="none" cap="none" strike="noStrike">
                <a:solidFill>
                  <a:schemeClr val="dk1"/>
                </a:solidFill>
                <a:highlight>
                  <a:schemeClr val="lt1"/>
                </a:highlight>
                <a:latin typeface="Century Gothic"/>
                <a:ea typeface="Century Gothic"/>
                <a:cs typeface="Century Gothic"/>
                <a:sym typeface="Century Gothic"/>
              </a:rPr>
              <a:t>L'autovalutazione </a:t>
            </a:r>
            <a:r>
              <a:rPr b="0" i="0" lang="en-US" sz="1400" u="none" cap="none" strike="noStrike">
                <a:solidFill>
                  <a:schemeClr val="dk1"/>
                </a:solidFill>
                <a:highlight>
                  <a:schemeClr val="lt1"/>
                </a:highlight>
                <a:latin typeface="Century Gothic"/>
                <a:ea typeface="Century Gothic"/>
                <a:cs typeface="Century Gothic"/>
                <a:sym typeface="Century Gothic"/>
              </a:rPr>
              <a:t>costituisce una componente fondamentale, offrendo a ciascun partecipante l'opportunità di riflettere sul proprio percorso di apprendimento e di valutare la propria comprensione delle strategie di cybersecurity discusse. </a:t>
            </a:r>
            <a:endParaRPr/>
          </a:p>
          <a:p>
            <a:pPr indent="-196850" lvl="0" marL="285750" marR="0" rtl="0" algn="l">
              <a:lnSpc>
                <a:spcPct val="100000"/>
              </a:lnSpc>
              <a:spcBef>
                <a:spcPts val="0"/>
              </a:spcBef>
              <a:spcAft>
                <a:spcPts val="0"/>
              </a:spcAft>
              <a:buClr>
                <a:schemeClr val="dk2"/>
              </a:buClr>
              <a:buSzPts val="1400"/>
              <a:buFont typeface="Noto Sans Symbols"/>
              <a:buNone/>
            </a:pPr>
            <a:r>
              <a:t/>
            </a:r>
            <a:endParaRPr b="0" i="0" sz="1400" u="none" cap="none" strike="noStrike">
              <a:solidFill>
                <a:schemeClr val="dk1"/>
              </a:solidFill>
              <a:highlight>
                <a:schemeClr val="lt1"/>
              </a:highlight>
              <a:latin typeface="Century Gothic"/>
              <a:ea typeface="Century Gothic"/>
              <a:cs typeface="Century Gothic"/>
              <a:sym typeface="Century Gothic"/>
            </a:endParaRPr>
          </a:p>
          <a:p>
            <a:pPr indent="-285750" lvl="0" marL="285750" marR="0" rtl="0" algn="l">
              <a:lnSpc>
                <a:spcPct val="100000"/>
              </a:lnSpc>
              <a:spcBef>
                <a:spcPts val="0"/>
              </a:spcBef>
              <a:spcAft>
                <a:spcPts val="0"/>
              </a:spcAft>
              <a:buClr>
                <a:schemeClr val="dk2"/>
              </a:buClr>
              <a:buSzPts val="1400"/>
              <a:buFont typeface="Noto Sans Symbols"/>
              <a:buChar char="❖"/>
            </a:pPr>
            <a:r>
              <a:rPr b="0" i="0" lang="en-US" sz="1400" u="none" cap="none" strike="noStrike">
                <a:solidFill>
                  <a:schemeClr val="dk1"/>
                </a:solidFill>
                <a:highlight>
                  <a:schemeClr val="lt1"/>
                </a:highlight>
                <a:latin typeface="Century Gothic"/>
                <a:ea typeface="Century Gothic"/>
                <a:cs typeface="Century Gothic"/>
                <a:sym typeface="Century Gothic"/>
              </a:rPr>
              <a:t>Inoltre, la valutazione da parte del formatore comprende la </a:t>
            </a:r>
            <a:r>
              <a:rPr b="1" i="0" lang="en-US" sz="1400" u="none" cap="none" strike="noStrike">
                <a:solidFill>
                  <a:schemeClr val="dk1"/>
                </a:solidFill>
                <a:highlight>
                  <a:schemeClr val="lt1"/>
                </a:highlight>
                <a:latin typeface="Century Gothic"/>
                <a:ea typeface="Century Gothic"/>
                <a:cs typeface="Century Gothic"/>
                <a:sym typeface="Century Gothic"/>
              </a:rPr>
              <a:t>comunicazione </a:t>
            </a:r>
            <a:r>
              <a:rPr b="0" i="0" lang="en-US" sz="1400" u="none" cap="none" strike="noStrike">
                <a:solidFill>
                  <a:schemeClr val="dk1"/>
                </a:solidFill>
                <a:highlight>
                  <a:schemeClr val="lt1"/>
                </a:highlight>
                <a:latin typeface="Century Gothic"/>
                <a:ea typeface="Century Gothic"/>
                <a:cs typeface="Century Gothic"/>
                <a:sym typeface="Century Gothic"/>
              </a:rPr>
              <a:t>e l'</a:t>
            </a:r>
            <a:r>
              <a:rPr b="1" i="0" lang="en-US" sz="1400" u="none" cap="none" strike="noStrike">
                <a:solidFill>
                  <a:schemeClr val="dk1"/>
                </a:solidFill>
                <a:highlight>
                  <a:schemeClr val="lt1"/>
                </a:highlight>
                <a:latin typeface="Century Gothic"/>
                <a:ea typeface="Century Gothic"/>
                <a:cs typeface="Century Gothic"/>
                <a:sym typeface="Century Gothic"/>
              </a:rPr>
              <a:t>interazione dei partecipanti</a:t>
            </a:r>
            <a:r>
              <a:rPr b="0" i="0" lang="en-US" sz="1400" u="none" cap="none" strike="noStrike">
                <a:solidFill>
                  <a:schemeClr val="dk1"/>
                </a:solidFill>
                <a:highlight>
                  <a:schemeClr val="lt1"/>
                </a:highlight>
                <a:latin typeface="Century Gothic"/>
                <a:ea typeface="Century Gothic"/>
                <a:cs typeface="Century Gothic"/>
                <a:sym typeface="Century Gothic"/>
              </a:rPr>
              <a:t>, con particolare attenzione alla promozione del pensiero critico attraverso discussioni aperte. Questo ambiente collaborativo non solo migliora la comprensione dei concetti di cybersecurity da parte dei partecipanti, ma incoraggia anche l'esplorazione di aspetti critici specifici del settore energetico. </a:t>
            </a:r>
            <a:endParaRPr/>
          </a:p>
          <a:p>
            <a:pPr indent="-196850" lvl="0" marL="285750" marR="0" rtl="0" algn="l">
              <a:lnSpc>
                <a:spcPct val="100000"/>
              </a:lnSpc>
              <a:spcBef>
                <a:spcPts val="0"/>
              </a:spcBef>
              <a:spcAft>
                <a:spcPts val="0"/>
              </a:spcAft>
              <a:buClr>
                <a:schemeClr val="dk2"/>
              </a:buClr>
              <a:buSzPts val="1400"/>
              <a:buFont typeface="Noto Sans Symbols"/>
              <a:buNone/>
            </a:pPr>
            <a:r>
              <a:t/>
            </a:r>
            <a:endParaRPr b="0" i="0" sz="1400" u="none" cap="none" strike="noStrike">
              <a:solidFill>
                <a:schemeClr val="dk1"/>
              </a:solidFill>
              <a:highlight>
                <a:schemeClr val="lt1"/>
              </a:highlight>
              <a:latin typeface="Century Gothic"/>
              <a:ea typeface="Century Gothic"/>
              <a:cs typeface="Century Gothic"/>
              <a:sym typeface="Century Gothic"/>
            </a:endParaRPr>
          </a:p>
          <a:p>
            <a:pPr indent="-285750" lvl="0" marL="285750" marR="0" rtl="0" algn="l">
              <a:lnSpc>
                <a:spcPct val="100000"/>
              </a:lnSpc>
              <a:spcBef>
                <a:spcPts val="0"/>
              </a:spcBef>
              <a:spcAft>
                <a:spcPts val="0"/>
              </a:spcAft>
              <a:buClr>
                <a:schemeClr val="dk2"/>
              </a:buClr>
              <a:buSzPts val="1400"/>
              <a:buFont typeface="Noto Sans Symbols"/>
              <a:buChar char="❖"/>
            </a:pPr>
            <a:r>
              <a:rPr b="0" i="0" lang="en-US" sz="1400" u="none" cap="none" strike="noStrike">
                <a:solidFill>
                  <a:schemeClr val="dk1"/>
                </a:solidFill>
                <a:highlight>
                  <a:schemeClr val="lt1"/>
                </a:highlight>
                <a:latin typeface="Century Gothic"/>
                <a:ea typeface="Century Gothic"/>
                <a:cs typeface="Century Gothic"/>
                <a:sym typeface="Century Gothic"/>
              </a:rPr>
              <a:t>Una volta completato con successo il seminario, i partecipanti riceveranno un </a:t>
            </a:r>
            <a:r>
              <a:rPr b="1" i="0" lang="en-US" sz="1400" u="none" cap="none" strike="noStrike">
                <a:solidFill>
                  <a:schemeClr val="dk1"/>
                </a:solidFill>
                <a:highlight>
                  <a:schemeClr val="lt1"/>
                </a:highlight>
                <a:latin typeface="Century Gothic"/>
                <a:ea typeface="Century Gothic"/>
                <a:cs typeface="Century Gothic"/>
                <a:sym typeface="Century Gothic"/>
              </a:rPr>
              <a:t>certificato di partecipazione</a:t>
            </a:r>
            <a:r>
              <a:rPr b="0" i="0" lang="en-US" sz="1400" u="none" cap="none" strike="noStrike">
                <a:solidFill>
                  <a:schemeClr val="dk1"/>
                </a:solidFill>
                <a:highlight>
                  <a:schemeClr val="lt1"/>
                </a:highlight>
                <a:latin typeface="Century Gothic"/>
                <a:ea typeface="Century Gothic"/>
                <a:cs typeface="Century Gothic"/>
                <a:sym typeface="Century Gothic"/>
              </a:rPr>
              <a:t>, che riconosce il loro impegno nell'ampliare le conoscenze sulla cybersecurity nel contesto dell'assistenza sanitaria.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374" name="Google Shape;374;p14"/>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Book Antiqua"/>
              <a:buNone/>
            </a:pPr>
            <a:r>
              <a:rPr lang="en-US" sz="3600"/>
              <a:t>Conoscenze di base e prerequisiti</a:t>
            </a:r>
            <a:endParaRPr/>
          </a:p>
        </p:txBody>
      </p:sp>
      <p:sp>
        <p:nvSpPr>
          <p:cNvPr id="375" name="Google Shape;375;p14"/>
          <p:cNvSpPr txBox="1"/>
          <p:nvPr>
            <p:ph idx="1" type="body"/>
          </p:nvPr>
        </p:nvSpPr>
        <p:spPr>
          <a:xfrm>
            <a:off x="893304" y="1808873"/>
            <a:ext cx="5710505" cy="533400"/>
          </a:xfrm>
          <a:prstGeom prst="rect">
            <a:avLst/>
          </a:prstGeom>
          <a:noFill/>
          <a:ln>
            <a:noFill/>
          </a:ln>
        </p:spPr>
        <p:txBody>
          <a:bodyPr anchorCtr="0" anchor="ctr" bIns="0" lIns="0" spcFirstLastPara="1" rIns="0" wrap="square" tIns="0">
            <a:noAutofit/>
          </a:bodyPr>
          <a:lstStyle/>
          <a:p>
            <a:pPr indent="0" lvl="0" marL="0" rtl="0" algn="l">
              <a:lnSpc>
                <a:spcPct val="60000"/>
              </a:lnSpc>
              <a:spcBef>
                <a:spcPts val="0"/>
              </a:spcBef>
              <a:spcAft>
                <a:spcPts val="0"/>
              </a:spcAft>
              <a:buSzPts val="4400"/>
              <a:buNone/>
            </a:pPr>
            <a:r>
              <a:rPr lang="en-US"/>
              <a:t>Conoscenze di base:</a:t>
            </a:r>
            <a:endParaRPr/>
          </a:p>
        </p:txBody>
      </p:sp>
      <p:sp>
        <p:nvSpPr>
          <p:cNvPr id="376" name="Google Shape;376;p14"/>
          <p:cNvSpPr txBox="1"/>
          <p:nvPr>
            <p:ph idx="3" type="body"/>
          </p:nvPr>
        </p:nvSpPr>
        <p:spPr>
          <a:xfrm>
            <a:off x="893350" y="2103120"/>
            <a:ext cx="5885100" cy="17622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SzPts val="1600"/>
              <a:buNone/>
            </a:pPr>
            <a:r>
              <a:rPr lang="en-US" sz="1600">
                <a:solidFill>
                  <a:schemeClr val="dk1"/>
                </a:solidFill>
                <a:highlight>
                  <a:schemeClr val="lt1"/>
                </a:highlight>
              </a:rPr>
              <a:t>Conoscenza di base di computer e reti</a:t>
            </a:r>
            <a:endParaRPr sz="1600">
              <a:solidFill>
                <a:schemeClr val="dk1"/>
              </a:solidFill>
              <a:highlight>
                <a:schemeClr val="lt1"/>
              </a:highlight>
            </a:endParaRPr>
          </a:p>
          <a:p>
            <a:pPr indent="0" lvl="0" marL="0" rtl="0" algn="l">
              <a:lnSpc>
                <a:spcPct val="100000"/>
              </a:lnSpc>
              <a:spcBef>
                <a:spcPts val="1800"/>
              </a:spcBef>
              <a:spcAft>
                <a:spcPts val="0"/>
              </a:spcAft>
              <a:buSzPts val="1600"/>
              <a:buNone/>
            </a:pPr>
            <a:r>
              <a:rPr lang="en-US" sz="1600">
                <a:solidFill>
                  <a:schemeClr val="dk1"/>
                </a:solidFill>
                <a:highlight>
                  <a:schemeClr val="lt1"/>
                </a:highlight>
              </a:rPr>
              <a:t>Conoscenze di base di informatica e sicurezza</a:t>
            </a:r>
            <a:endParaRPr sz="1600">
              <a:solidFill>
                <a:schemeClr val="dk1"/>
              </a:solidFill>
              <a:highlight>
                <a:schemeClr val="lt1"/>
              </a:highlight>
            </a:endParaRPr>
          </a:p>
          <a:p>
            <a:pPr indent="0" lvl="0" marL="0" rtl="0" algn="l">
              <a:lnSpc>
                <a:spcPct val="100000"/>
              </a:lnSpc>
              <a:spcBef>
                <a:spcPts val="1400"/>
              </a:spcBef>
              <a:spcAft>
                <a:spcPts val="0"/>
              </a:spcAft>
              <a:buSzPts val="1600"/>
              <a:buNone/>
            </a:pPr>
            <a:r>
              <a:rPr lang="en-US" sz="1600">
                <a:solidFill>
                  <a:schemeClr val="dk1"/>
                </a:solidFill>
                <a:highlight>
                  <a:schemeClr val="lt1"/>
                </a:highlight>
              </a:rPr>
              <a:t>Consapevolezza della sicurezza informatica</a:t>
            </a:r>
            <a:endParaRPr sz="1600">
              <a:solidFill>
                <a:schemeClr val="dk1"/>
              </a:solidFill>
              <a:highlight>
                <a:schemeClr val="lt1"/>
              </a:highlight>
            </a:endParaRPr>
          </a:p>
        </p:txBody>
      </p:sp>
      <p:sp>
        <p:nvSpPr>
          <p:cNvPr id="377" name="Google Shape;377;p14"/>
          <p:cNvSpPr/>
          <p:nvPr/>
        </p:nvSpPr>
        <p:spPr>
          <a:xfrm>
            <a:off x="7370364" y="-321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id="378" name="Google Shape;378;p14"/>
          <p:cNvPicPr preferRelativeResize="0"/>
          <p:nvPr/>
        </p:nvPicPr>
        <p:blipFill rotWithShape="1">
          <a:blip r:embed="rId3">
            <a:alphaModFix/>
          </a:blip>
          <a:srcRect b="0" l="0" r="0" t="0"/>
          <a:stretch/>
        </p:blipFill>
        <p:spPr>
          <a:xfrm rot="10800000">
            <a:off x="7829202" y="5156615"/>
            <a:ext cx="878334" cy="1705001"/>
          </a:xfrm>
          <a:prstGeom prst="rect">
            <a:avLst/>
          </a:prstGeom>
          <a:noFill/>
          <a:ln>
            <a:noFill/>
          </a:ln>
        </p:spPr>
      </p:pic>
      <p:sp>
        <p:nvSpPr>
          <p:cNvPr id="379" name="Google Shape;379;p14"/>
          <p:cNvSpPr txBox="1"/>
          <p:nvPr/>
        </p:nvSpPr>
        <p:spPr>
          <a:xfrm>
            <a:off x="893304" y="4258088"/>
            <a:ext cx="5710500" cy="533400"/>
          </a:xfrm>
          <a:prstGeom prst="rect">
            <a:avLst/>
          </a:prstGeom>
          <a:noFill/>
          <a:ln>
            <a:noFill/>
          </a:ln>
        </p:spPr>
        <p:txBody>
          <a:bodyPr anchorCtr="0" anchor="ctr" bIns="0" lIns="0" spcFirstLastPara="1" rIns="0" wrap="square" tIns="0">
            <a:noAutofit/>
          </a:bodyPr>
          <a:lstStyle/>
          <a:p>
            <a:pPr indent="0" lvl="0" marL="0" marR="0" rtl="0" algn="l">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Prerequisiti:</a:t>
            </a:r>
            <a:endParaRPr b="0" i="0" sz="1400" u="none" cap="none" strike="noStrike">
              <a:solidFill>
                <a:srgbClr val="000000"/>
              </a:solidFill>
              <a:latin typeface="Arial"/>
              <a:ea typeface="Arial"/>
              <a:cs typeface="Arial"/>
              <a:sym typeface="Arial"/>
            </a:endParaRPr>
          </a:p>
        </p:txBody>
      </p:sp>
      <p:sp>
        <p:nvSpPr>
          <p:cNvPr id="380" name="Google Shape;380;p14"/>
          <p:cNvSpPr txBox="1"/>
          <p:nvPr/>
        </p:nvSpPr>
        <p:spPr>
          <a:xfrm>
            <a:off x="893304" y="4791489"/>
            <a:ext cx="5885179" cy="365126"/>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chemeClr val="accent1"/>
              </a:buClr>
              <a:buSzPts val="1600"/>
              <a:buFont typeface="Calibri"/>
              <a:buNone/>
            </a:pPr>
            <a:r>
              <a:rPr b="0" i="0" lang="en-US" sz="1600" u="none" cap="none" strike="noStrike">
                <a:solidFill>
                  <a:schemeClr val="dk1"/>
                </a:solidFill>
                <a:highlight>
                  <a:schemeClr val="lt1"/>
                </a:highlight>
                <a:latin typeface="Century Gothic"/>
                <a:ea typeface="Century Gothic"/>
                <a:cs typeface="Century Gothic"/>
                <a:sym typeface="Century Gothic"/>
              </a:rPr>
              <a:t>Nessuno</a:t>
            </a:r>
            <a:endParaRPr b="0" i="0" sz="1400" u="none" cap="none" strike="noStrike">
              <a:solidFill>
                <a:schemeClr val="dk1"/>
              </a:solidFill>
              <a:highlight>
                <a:schemeClr val="lt1"/>
              </a:highlight>
              <a:latin typeface="Arial"/>
              <a:ea typeface="Arial"/>
              <a:cs typeface="Arial"/>
              <a:sym typeface="Arial"/>
            </a:endParaRPr>
          </a:p>
        </p:txBody>
      </p:sp>
      <p:pic>
        <p:nvPicPr>
          <p:cNvPr descr="A person holding books in a library&#10;&#10;Description automatically generated" id="381" name="Google Shape;381;p14"/>
          <p:cNvPicPr preferRelativeResize="0"/>
          <p:nvPr>
            <p:ph idx="2" type="pic"/>
          </p:nvPr>
        </p:nvPicPr>
        <p:blipFill rotWithShape="1">
          <a:blip r:embed="rId4">
            <a:alphaModFix/>
          </a:blip>
          <a:srcRect b="0" l="13161" r="13161" t="0"/>
          <a:stretch/>
        </p:blipFill>
        <p:spPr>
          <a:xfrm flipH="1">
            <a:off x="7163691" y="0"/>
            <a:ext cx="5024825" cy="6858000"/>
          </a:xfrm>
          <a:prstGeom prst="rect">
            <a:avLst/>
          </a:prstGeom>
          <a:solidFill>
            <a:schemeClr val="lt2"/>
          </a:solidFill>
          <a:ln>
            <a:noFill/>
          </a:ln>
        </p:spPr>
      </p:pic>
      <p:pic>
        <p:nvPicPr>
          <p:cNvPr id="382" name="Google Shape;382;p14"/>
          <p:cNvPicPr preferRelativeResize="0"/>
          <p:nvPr/>
        </p:nvPicPr>
        <p:blipFill rotWithShape="1">
          <a:blip r:embed="rId5">
            <a:alphaModFix/>
          </a:blip>
          <a:srcRect b="0" l="0" r="0" t="0"/>
          <a:stretch/>
        </p:blipFill>
        <p:spPr>
          <a:xfrm>
            <a:off x="9509575" y="108400"/>
            <a:ext cx="2553075" cy="472250"/>
          </a:xfrm>
          <a:prstGeom prst="rect">
            <a:avLst/>
          </a:prstGeom>
          <a:noFill/>
          <a:ln>
            <a:noFill/>
          </a:ln>
        </p:spPr>
      </p:pic>
      <p:sp>
        <p:nvSpPr>
          <p:cNvPr id="383" name="Google Shape;383;p14"/>
          <p:cNvSpPr txBox="1"/>
          <p:nvPr>
            <p:ph idx="12"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16"/>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389" name="Google Shape;389;p16"/>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Book Antiqua"/>
              <a:buNone/>
            </a:pPr>
            <a:r>
              <a:rPr lang="en-US" sz="3600"/>
              <a:t>Strumenti tecnici e altri requisiti</a:t>
            </a:r>
            <a:endParaRPr/>
          </a:p>
        </p:txBody>
      </p:sp>
      <p:sp>
        <p:nvSpPr>
          <p:cNvPr id="390" name="Google Shape;390;p16"/>
          <p:cNvSpPr txBox="1"/>
          <p:nvPr>
            <p:ph idx="1" type="body"/>
          </p:nvPr>
        </p:nvSpPr>
        <p:spPr>
          <a:xfrm>
            <a:off x="1037417" y="1803267"/>
            <a:ext cx="5710505" cy="533400"/>
          </a:xfrm>
          <a:prstGeom prst="rect">
            <a:avLst/>
          </a:prstGeom>
          <a:noFill/>
          <a:ln>
            <a:noFill/>
          </a:ln>
        </p:spPr>
        <p:txBody>
          <a:bodyPr anchorCtr="0" anchor="ctr" bIns="0" lIns="0" spcFirstLastPara="1" rIns="0" wrap="square" tIns="0">
            <a:noAutofit/>
          </a:bodyPr>
          <a:lstStyle/>
          <a:p>
            <a:pPr indent="0" lvl="0" marL="0" rtl="0" algn="l">
              <a:lnSpc>
                <a:spcPct val="60000"/>
              </a:lnSpc>
              <a:spcBef>
                <a:spcPts val="0"/>
              </a:spcBef>
              <a:spcAft>
                <a:spcPts val="0"/>
              </a:spcAft>
              <a:buSzPts val="4400"/>
              <a:buNone/>
            </a:pPr>
            <a:r>
              <a:rPr lang="en-US"/>
              <a:t>Strumenti tecnici</a:t>
            </a:r>
            <a:endParaRPr/>
          </a:p>
        </p:txBody>
      </p:sp>
      <p:sp>
        <p:nvSpPr>
          <p:cNvPr id="391" name="Google Shape;391;p16"/>
          <p:cNvSpPr txBox="1"/>
          <p:nvPr>
            <p:ph idx="3" type="body"/>
          </p:nvPr>
        </p:nvSpPr>
        <p:spPr>
          <a:xfrm>
            <a:off x="1037417" y="2429101"/>
            <a:ext cx="5885179" cy="661572"/>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1400"/>
              </a:spcBef>
              <a:spcAft>
                <a:spcPts val="0"/>
              </a:spcAft>
              <a:buSzPts val="1600"/>
              <a:buNone/>
            </a:pPr>
            <a:r>
              <a:rPr lang="en-US" sz="1600"/>
              <a:t>Niente Prerequisito</a:t>
            </a:r>
            <a:endParaRPr sz="1600"/>
          </a:p>
        </p:txBody>
      </p:sp>
      <p:sp>
        <p:nvSpPr>
          <p:cNvPr id="392" name="Google Shape;392;p16"/>
          <p:cNvSpPr/>
          <p:nvPr/>
        </p:nvSpPr>
        <p:spPr>
          <a:xfrm>
            <a:off x="7370364" y="-321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id="393" name="Google Shape;393;p16"/>
          <p:cNvPicPr preferRelativeResize="0"/>
          <p:nvPr/>
        </p:nvPicPr>
        <p:blipFill rotWithShape="1">
          <a:blip r:embed="rId3">
            <a:alphaModFix/>
          </a:blip>
          <a:srcRect b="0" l="0" r="0" t="0"/>
          <a:stretch/>
        </p:blipFill>
        <p:spPr>
          <a:xfrm rot="10800000">
            <a:off x="7829202" y="5156615"/>
            <a:ext cx="878334" cy="1705001"/>
          </a:xfrm>
          <a:prstGeom prst="rect">
            <a:avLst/>
          </a:prstGeom>
          <a:noFill/>
          <a:ln>
            <a:noFill/>
          </a:ln>
        </p:spPr>
      </p:pic>
      <p:sp>
        <p:nvSpPr>
          <p:cNvPr id="394" name="Google Shape;394;p16"/>
          <p:cNvSpPr txBox="1"/>
          <p:nvPr/>
        </p:nvSpPr>
        <p:spPr>
          <a:xfrm>
            <a:off x="1037417" y="3567055"/>
            <a:ext cx="5710505" cy="483737"/>
          </a:xfrm>
          <a:prstGeom prst="rect">
            <a:avLst/>
          </a:prstGeom>
          <a:noFill/>
          <a:ln>
            <a:noFill/>
          </a:ln>
        </p:spPr>
        <p:txBody>
          <a:bodyPr anchorCtr="0" anchor="ctr" bIns="0" lIns="0" spcFirstLastPara="1" rIns="0" wrap="square" tIns="0">
            <a:noAutofit/>
          </a:bodyPr>
          <a:lstStyle/>
          <a:p>
            <a:pPr indent="0" lvl="0" marL="0" marR="0" rtl="0" algn="l">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Altri requisiti</a:t>
            </a:r>
            <a:endParaRPr b="0" i="0" sz="1400" u="none" cap="none" strike="noStrike">
              <a:solidFill>
                <a:srgbClr val="000000"/>
              </a:solidFill>
              <a:latin typeface="Arial"/>
              <a:ea typeface="Arial"/>
              <a:cs typeface="Arial"/>
              <a:sym typeface="Arial"/>
            </a:endParaRPr>
          </a:p>
        </p:txBody>
      </p:sp>
      <p:sp>
        <p:nvSpPr>
          <p:cNvPr id="395" name="Google Shape;395;p16"/>
          <p:cNvSpPr txBox="1"/>
          <p:nvPr/>
        </p:nvSpPr>
        <p:spPr>
          <a:xfrm>
            <a:off x="1049093" y="4352545"/>
            <a:ext cx="5885179" cy="804070"/>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chemeClr val="accent1"/>
              </a:buClr>
              <a:buSzPts val="1600"/>
              <a:buFont typeface="Calibri"/>
              <a:buNone/>
            </a:pPr>
            <a:r>
              <a:rPr b="0" i="0" lang="en-US" sz="1600" u="none" cap="none" strike="noStrike">
                <a:solidFill>
                  <a:srgbClr val="7F7F7F"/>
                </a:solidFill>
                <a:highlight>
                  <a:schemeClr val="lt1"/>
                </a:highlight>
                <a:latin typeface="Century Gothic"/>
                <a:ea typeface="Century Gothic"/>
                <a:cs typeface="Century Gothic"/>
                <a:sym typeface="Century Gothic"/>
              </a:rPr>
              <a:t>Conoscenza dei concetti informatici di base / Consapevolezza delle pratiche di sicurezza di Internet / Volontà di imparare e sperimentare / Partecipazione attiva</a:t>
            </a:r>
            <a:endParaRPr b="0" i="0" sz="1400" u="none" cap="none" strike="noStrike">
              <a:solidFill>
                <a:srgbClr val="000000"/>
              </a:solidFill>
              <a:highlight>
                <a:schemeClr val="lt1"/>
              </a:highlight>
              <a:latin typeface="Arial"/>
              <a:ea typeface="Arial"/>
              <a:cs typeface="Arial"/>
              <a:sym typeface="Arial"/>
            </a:endParaRPr>
          </a:p>
        </p:txBody>
      </p:sp>
      <p:pic>
        <p:nvPicPr>
          <p:cNvPr descr="A group of people working on a project&#10;&#10;Description automatically generated" id="396" name="Google Shape;396;p16"/>
          <p:cNvPicPr preferRelativeResize="0"/>
          <p:nvPr>
            <p:ph idx="2" type="pic"/>
          </p:nvPr>
        </p:nvPicPr>
        <p:blipFill rotWithShape="1">
          <a:blip r:embed="rId4">
            <a:alphaModFix/>
          </a:blip>
          <a:srcRect b="0" l="14408" r="14407" t="0"/>
          <a:stretch/>
        </p:blipFill>
        <p:spPr>
          <a:xfrm flipH="1">
            <a:off x="7163691" y="0"/>
            <a:ext cx="5024825" cy="6858000"/>
          </a:xfrm>
          <a:prstGeom prst="rect">
            <a:avLst/>
          </a:prstGeom>
          <a:solidFill>
            <a:schemeClr val="lt2"/>
          </a:solidFill>
          <a:ln>
            <a:noFill/>
          </a:ln>
        </p:spPr>
      </p:pic>
      <p:pic>
        <p:nvPicPr>
          <p:cNvPr id="397" name="Google Shape;397;p16"/>
          <p:cNvPicPr preferRelativeResize="0"/>
          <p:nvPr/>
        </p:nvPicPr>
        <p:blipFill rotWithShape="1">
          <a:blip r:embed="rId5">
            <a:alphaModFix/>
          </a:blip>
          <a:srcRect b="0" l="0" r="0" t="0"/>
          <a:stretch/>
        </p:blipFill>
        <p:spPr>
          <a:xfrm>
            <a:off x="9509575" y="108400"/>
            <a:ext cx="2553075" cy="472250"/>
          </a:xfrm>
          <a:prstGeom prst="rect">
            <a:avLst/>
          </a:prstGeom>
          <a:noFill/>
          <a:ln>
            <a:noFill/>
          </a:ln>
        </p:spPr>
      </p:pic>
      <p:sp>
        <p:nvSpPr>
          <p:cNvPr id="398" name="Google Shape;398;p16"/>
          <p:cNvSpPr txBox="1"/>
          <p:nvPr>
            <p:ph idx="12"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22"/>
          <p:cNvSpPr txBox="1"/>
          <p:nvPr>
            <p:ph type="ctrTitle"/>
          </p:nvPr>
        </p:nvSpPr>
        <p:spPr>
          <a:xfrm>
            <a:off x="796325" y="320050"/>
            <a:ext cx="6367500" cy="15240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accent1"/>
              </a:buClr>
              <a:buSzPts val="3240"/>
              <a:buFont typeface="Book Antiqua"/>
              <a:buNone/>
            </a:pPr>
            <a:r>
              <a:rPr lang="en-US" sz="3640">
                <a:solidFill>
                  <a:schemeClr val="accent1"/>
                </a:solidFill>
              </a:rPr>
              <a:t>Risorse: </a:t>
            </a:r>
            <a:r>
              <a:rPr lang="en-US" sz="3640"/>
              <a:t>Libri e materiale di riferimento</a:t>
            </a:r>
            <a:endParaRPr sz="3640"/>
          </a:p>
        </p:txBody>
      </p:sp>
      <p:sp>
        <p:nvSpPr>
          <p:cNvPr id="404" name="Google Shape;404;p22"/>
          <p:cNvSpPr txBox="1"/>
          <p:nvPr>
            <p:ph idx="1" type="body"/>
          </p:nvPr>
        </p:nvSpPr>
        <p:spPr>
          <a:xfrm>
            <a:off x="720125" y="2176200"/>
            <a:ext cx="6367500" cy="3464100"/>
          </a:xfrm>
          <a:prstGeom prst="rect">
            <a:avLst/>
          </a:prstGeom>
          <a:noFill/>
          <a:ln>
            <a:noFill/>
          </a:ln>
        </p:spPr>
        <p:txBody>
          <a:bodyPr anchorCtr="0" anchor="t" bIns="0" lIns="91425" spcFirstLastPara="1" rIns="0" wrap="square" tIns="45700">
            <a:noAutofit/>
          </a:bodyPr>
          <a:lstStyle/>
          <a:p>
            <a:pPr indent="0" lvl="0" marL="0" marR="0" rtl="0" algn="l">
              <a:lnSpc>
                <a:spcPct val="100000"/>
              </a:lnSpc>
              <a:spcBef>
                <a:spcPts val="0"/>
              </a:spcBef>
              <a:spcAft>
                <a:spcPts val="0"/>
              </a:spcAft>
              <a:buClr>
                <a:schemeClr val="dk1"/>
              </a:buClr>
              <a:buSzPts val="900"/>
              <a:buFont typeface="Century Gothic"/>
              <a:buNone/>
            </a:pPr>
            <a:r>
              <a:t/>
            </a:r>
            <a:endParaRPr b="0" i="0" sz="900" u="none" cap="none" strike="noStrike">
              <a:solidFill>
                <a:schemeClr val="dk1"/>
              </a:solidFill>
              <a:latin typeface="Arial"/>
              <a:ea typeface="Arial"/>
              <a:cs typeface="Arial"/>
              <a:sym typeface="Arial"/>
            </a:endParaRPr>
          </a:p>
          <a:p>
            <a:pPr indent="-228600" lvl="0" marL="228600" marR="0" rtl="0" algn="l">
              <a:lnSpc>
                <a:spcPct val="100000"/>
              </a:lnSpc>
              <a:spcBef>
                <a:spcPts val="0"/>
              </a:spcBef>
              <a:spcAft>
                <a:spcPts val="0"/>
              </a:spcAft>
              <a:buSzPts val="948"/>
              <a:buFont typeface="Arial"/>
              <a:buAutoNum type="arabicPeriod"/>
            </a:pPr>
            <a:r>
              <a:rPr lang="en-US" sz="870"/>
              <a:t>Ferrag et al., "Cyber Ranges and TestBeds for Education, Training, and Research", discutono lo sviluppo e l'applicazione dei cyber-range, sottolineando la loro importanza nella formazione e nella preparazione dei professionisti della sicurezza informatica </a:t>
            </a:r>
            <a:r>
              <a:rPr b="0" i="0" lang="en-US" sz="900" u="none" cap="none" strike="noStrike">
                <a:solidFill>
                  <a:schemeClr val="dk1"/>
                </a:solidFill>
                <a:latin typeface="Arial"/>
                <a:ea typeface="Arial"/>
                <a:cs typeface="Arial"/>
                <a:sym typeface="Arial"/>
              </a:rPr>
              <a:t>(</a:t>
            </a:r>
            <a:r>
              <a:rPr b="0" i="0" lang="en-US" sz="900" u="sng" cap="none" strike="noStrike">
                <a:solidFill>
                  <a:schemeClr val="dk1"/>
                </a:solidFill>
                <a:latin typeface="Arial"/>
                <a:ea typeface="Arial"/>
                <a:cs typeface="Arial"/>
                <a:sym typeface="Arial"/>
                <a:hlinkClick r:id="rId3">
                  <a:extLst>
                    <a:ext uri="{A12FA001-AC4F-418D-AE19-62706E023703}">
                      <ahyp:hlinkClr val="tx"/>
                    </a:ext>
                  </a:extLst>
                </a:hlinkClick>
              </a:rPr>
              <a:t>MDPI</a:t>
            </a:r>
            <a:r>
              <a:rPr b="0" i="0" lang="en-US" sz="900" u="none" cap="none" strike="noStrike">
                <a:solidFill>
                  <a:schemeClr val="dk1"/>
                </a:solidFill>
                <a:latin typeface="Arial"/>
                <a:ea typeface="Arial"/>
                <a:cs typeface="Arial"/>
                <a:sym typeface="Arial"/>
              </a:rPr>
              <a:t>).</a:t>
            </a:r>
            <a:endParaRPr/>
          </a:p>
          <a:p>
            <a:pPr indent="-228600" lvl="0" marL="228600" marR="0" rtl="0" algn="l">
              <a:lnSpc>
                <a:spcPct val="100000"/>
              </a:lnSpc>
              <a:spcBef>
                <a:spcPts val="0"/>
              </a:spcBef>
              <a:spcAft>
                <a:spcPts val="0"/>
              </a:spcAft>
              <a:buSzPts val="948"/>
              <a:buFont typeface="Arial"/>
              <a:buAutoNum type="arabicPeriod"/>
            </a:pPr>
            <a:r>
              <a:rPr lang="en-US" sz="870"/>
              <a:t>"A Review of Cyber-Ranges and Test-Beds: Current and Future Trends", esamina varie piattaforme di cyber-range e le loro applicazioni in scenari di addestramento, sottolineando il loro ruolo nel migliorare la consapevolezza della situazione cibernetica </a:t>
            </a:r>
            <a:r>
              <a:rPr b="0" i="0" lang="en-US" sz="900" u="none" cap="none" strike="noStrike">
                <a:solidFill>
                  <a:schemeClr val="dk1"/>
                </a:solidFill>
                <a:latin typeface="Arial"/>
                <a:ea typeface="Arial"/>
                <a:cs typeface="Arial"/>
                <a:sym typeface="Arial"/>
              </a:rPr>
              <a:t>(</a:t>
            </a:r>
            <a:r>
              <a:rPr b="0" i="0" lang="en-US" sz="900" u="sng" cap="none" strike="noStrike">
                <a:solidFill>
                  <a:schemeClr val="dk1"/>
                </a:solidFill>
                <a:latin typeface="Arial"/>
                <a:ea typeface="Arial"/>
                <a:cs typeface="Arial"/>
                <a:sym typeface="Arial"/>
                <a:hlinkClick r:id="rId4">
                  <a:extLst>
                    <a:ext uri="{A12FA001-AC4F-418D-AE19-62706E023703}">
                      <ahyp:hlinkClr val="tx"/>
                    </a:ext>
                  </a:extLst>
                </a:hlinkClick>
              </a:rPr>
              <a:t>MDPI</a:t>
            </a:r>
            <a:r>
              <a:rPr b="0" i="0" lang="en-US" sz="900" u="none" cap="none" strike="noStrike">
                <a:solidFill>
                  <a:schemeClr val="dk1"/>
                </a:solidFill>
                <a:latin typeface="Arial"/>
                <a:ea typeface="Arial"/>
                <a:cs typeface="Arial"/>
                <a:sym typeface="Arial"/>
              </a:rPr>
              <a:t>).</a:t>
            </a:r>
            <a:endParaRPr/>
          </a:p>
          <a:p>
            <a:pPr indent="-228600" lvl="0" marL="228600" marR="0" rtl="0" algn="l">
              <a:lnSpc>
                <a:spcPct val="100000"/>
              </a:lnSpc>
              <a:spcBef>
                <a:spcPts val="0"/>
              </a:spcBef>
              <a:spcAft>
                <a:spcPts val="0"/>
              </a:spcAft>
              <a:buSzPts val="948"/>
              <a:buFont typeface="Arial"/>
              <a:buAutoNum type="arabicPeriod"/>
            </a:pPr>
            <a:r>
              <a:rPr lang="en-US" sz="870"/>
              <a:t>L'Agenzia dell'Unione europea per la sicurezza informatica (ENISA) ha pubblicato diversi rapporti sulle migliori pratiche per il rilevamento delle minacce e la risposta in tempo reale nei settori delle infrastrutture critiche, compresa l'energia </a:t>
            </a:r>
            <a:r>
              <a:rPr b="0" i="0" lang="en-US" sz="900" u="none" cap="none" strike="noStrike">
                <a:solidFill>
                  <a:schemeClr val="dk1"/>
                </a:solidFill>
                <a:latin typeface="Arial"/>
                <a:ea typeface="Arial"/>
                <a:cs typeface="Arial"/>
                <a:sym typeface="Arial"/>
              </a:rPr>
              <a:t>(</a:t>
            </a:r>
            <a:r>
              <a:rPr b="0" i="0" lang="en-US" sz="900" u="sng" cap="none" strike="noStrike">
                <a:solidFill>
                  <a:schemeClr val="dk1"/>
                </a:solidFill>
                <a:latin typeface="Arial"/>
                <a:ea typeface="Arial"/>
                <a:cs typeface="Arial"/>
                <a:sym typeface="Arial"/>
                <a:hlinkClick r:id="rId5">
                  <a:extLst>
                    <a:ext uri="{A12FA001-AC4F-418D-AE19-62706E023703}">
                      <ahyp:hlinkClr val="tx"/>
                    </a:ext>
                  </a:extLst>
                </a:hlinkClick>
              </a:rPr>
              <a:t>ECSO</a:t>
            </a:r>
            <a:r>
              <a:rPr b="0" i="0" lang="en-US" sz="900" u="none" cap="none" strike="noStrike">
                <a:solidFill>
                  <a:schemeClr val="dk1"/>
                </a:solidFill>
                <a:latin typeface="Arial"/>
                <a:ea typeface="Arial"/>
                <a:cs typeface="Arial"/>
                <a:sym typeface="Arial"/>
              </a:rPr>
              <a:t>).</a:t>
            </a:r>
            <a:endParaRPr/>
          </a:p>
          <a:p>
            <a:pPr indent="-228600" lvl="0" marL="228600" marR="0" rtl="0" algn="l">
              <a:lnSpc>
                <a:spcPct val="100000"/>
              </a:lnSpc>
              <a:spcBef>
                <a:spcPts val="0"/>
              </a:spcBef>
              <a:spcAft>
                <a:spcPts val="0"/>
              </a:spcAft>
              <a:buSzPts val="948"/>
              <a:buFont typeface="Arial"/>
              <a:buAutoNum type="arabicPeriod"/>
            </a:pPr>
            <a:r>
              <a:rPr lang="en-US" sz="870"/>
              <a:t>Il World Economic Forum esamina le vulnerabilità specifiche del settore energetico agli attacchi informatici e l'importanza dei sistemi di gestione delle minacce in tempo reale </a:t>
            </a:r>
            <a:r>
              <a:rPr b="0" i="0" lang="en-US" sz="900" u="none" cap="none" strike="noStrike">
                <a:solidFill>
                  <a:schemeClr val="dk1"/>
                </a:solidFill>
                <a:latin typeface="Arial"/>
                <a:ea typeface="Arial"/>
                <a:cs typeface="Arial"/>
                <a:sym typeface="Arial"/>
              </a:rPr>
              <a:t>(</a:t>
            </a:r>
            <a:r>
              <a:rPr b="0" i="0" lang="en-US" sz="900" u="sng" cap="none" strike="noStrike">
                <a:solidFill>
                  <a:schemeClr val="dk1"/>
                </a:solidFill>
                <a:latin typeface="Arial"/>
                <a:ea typeface="Arial"/>
                <a:cs typeface="Arial"/>
                <a:sym typeface="Arial"/>
                <a:hlinkClick r:id="rId6">
                  <a:extLst>
                    <a:ext uri="{A12FA001-AC4F-418D-AE19-62706E023703}">
                      <ahyp:hlinkClr val="tx"/>
                    </a:ext>
                  </a:extLst>
                </a:hlinkClick>
              </a:rPr>
              <a:t>World Economic Forum</a:t>
            </a:r>
            <a:r>
              <a:rPr b="0" i="0" lang="en-US" sz="900" u="none" cap="none" strike="noStrike">
                <a:solidFill>
                  <a:schemeClr val="dk1"/>
                </a:solidFill>
                <a:latin typeface="Arial"/>
                <a:ea typeface="Arial"/>
                <a:cs typeface="Arial"/>
                <a:sym typeface="Arial"/>
              </a:rPr>
              <a:t>). </a:t>
            </a:r>
            <a:endParaRPr/>
          </a:p>
          <a:p>
            <a:pPr indent="-228600" lvl="0" marL="228600" marR="0" rtl="0" algn="l">
              <a:lnSpc>
                <a:spcPct val="100000"/>
              </a:lnSpc>
              <a:spcBef>
                <a:spcPts val="0"/>
              </a:spcBef>
              <a:spcAft>
                <a:spcPts val="0"/>
              </a:spcAft>
              <a:buSzPts val="948"/>
              <a:buFont typeface="Arial"/>
              <a:buAutoNum type="arabicPeriod"/>
            </a:pPr>
            <a:r>
              <a:rPr lang="en-US" sz="870"/>
              <a:t>L'ENISA fornisce linee guida e casi di studio sull'uso di strumenti di monitoraggio basati su cloud per la sicurezza delle infrastrutture energetiche </a:t>
            </a:r>
            <a:r>
              <a:rPr b="0" i="0" lang="en-US" sz="900" u="none" cap="none" strike="noStrike">
                <a:solidFill>
                  <a:schemeClr val="dk1"/>
                </a:solidFill>
                <a:latin typeface="Arial"/>
                <a:ea typeface="Arial"/>
                <a:cs typeface="Arial"/>
                <a:sym typeface="Arial"/>
              </a:rPr>
              <a:t>(</a:t>
            </a:r>
            <a:r>
              <a:rPr b="0" i="0" lang="en-US" sz="900" u="sng" cap="none" strike="noStrike">
                <a:solidFill>
                  <a:schemeClr val="dk1"/>
                </a:solidFill>
                <a:latin typeface="Arial"/>
                <a:ea typeface="Arial"/>
                <a:cs typeface="Arial"/>
                <a:sym typeface="Arial"/>
                <a:hlinkClick r:id="rId7">
                  <a:extLst>
                    <a:ext uri="{A12FA001-AC4F-418D-AE19-62706E023703}">
                      <ahyp:hlinkClr val="tx"/>
                    </a:ext>
                  </a:extLst>
                </a:hlinkClick>
              </a:rPr>
              <a:t>ECSO</a:t>
            </a:r>
            <a:r>
              <a:rPr b="0" i="0" lang="en-US" sz="900" u="none" cap="none" strike="noStrike">
                <a:solidFill>
                  <a:schemeClr val="dk1"/>
                </a:solidFill>
                <a:latin typeface="Arial"/>
                <a:ea typeface="Arial"/>
                <a:cs typeface="Arial"/>
                <a:sym typeface="Arial"/>
              </a:rPr>
              <a:t>).</a:t>
            </a:r>
            <a:endParaRPr/>
          </a:p>
          <a:p>
            <a:pPr indent="-228600" lvl="0" marL="228600" marR="0" rtl="0" algn="l">
              <a:lnSpc>
                <a:spcPct val="100000"/>
              </a:lnSpc>
              <a:spcBef>
                <a:spcPts val="0"/>
              </a:spcBef>
              <a:spcAft>
                <a:spcPts val="0"/>
              </a:spcAft>
              <a:buSzPts val="948"/>
              <a:buFont typeface="Arial"/>
              <a:buAutoNum type="arabicPeriod"/>
            </a:pPr>
            <a:r>
              <a:rPr lang="en-US" sz="870"/>
              <a:t>Gli articoli di ricerca discutono i vantaggi e le sfide dell'implementazione di sistemi di monitoraggio continuo nel settore energetico, con particolare attenzione alle soluzioni basate su cloud </a:t>
            </a:r>
            <a:r>
              <a:rPr b="0" i="0" lang="en-US" sz="900" u="none" cap="none" strike="noStrike">
                <a:solidFill>
                  <a:schemeClr val="dk1"/>
                </a:solidFill>
                <a:latin typeface="Arial"/>
                <a:ea typeface="Arial"/>
                <a:cs typeface="Arial"/>
                <a:sym typeface="Arial"/>
              </a:rPr>
              <a:t>(</a:t>
            </a:r>
            <a:r>
              <a:rPr b="0" i="0" lang="en-US" sz="900" u="sng" cap="none" strike="noStrike">
                <a:solidFill>
                  <a:schemeClr val="dk1"/>
                </a:solidFill>
                <a:latin typeface="Arial"/>
                <a:ea typeface="Arial"/>
                <a:cs typeface="Arial"/>
                <a:sym typeface="Arial"/>
                <a:hlinkClick r:id="rId8">
                  <a:extLst>
                    <a:ext uri="{A12FA001-AC4F-418D-AE19-62706E023703}">
                      <ahyp:hlinkClr val="tx"/>
                    </a:ext>
                  </a:extLst>
                </a:hlinkClick>
              </a:rPr>
              <a:t>ECSO</a:t>
            </a:r>
            <a:r>
              <a:rPr b="0" i="0" lang="en-US" sz="900" u="none" cap="none" strike="noStrike">
                <a:solidFill>
                  <a:schemeClr val="dk1"/>
                </a:solidFill>
                <a:latin typeface="Arial"/>
                <a:ea typeface="Arial"/>
                <a:cs typeface="Arial"/>
                <a:sym typeface="Arial"/>
              </a:rPr>
              <a:t>). </a:t>
            </a:r>
            <a:endParaRPr/>
          </a:p>
          <a:p>
            <a:pPr indent="-228600" lvl="0" marL="228600" marR="0" rtl="0" algn="l">
              <a:lnSpc>
                <a:spcPct val="100000"/>
              </a:lnSpc>
              <a:spcBef>
                <a:spcPts val="0"/>
              </a:spcBef>
              <a:spcAft>
                <a:spcPts val="0"/>
              </a:spcAft>
              <a:buSzPts val="948"/>
              <a:buFont typeface="Arial"/>
              <a:buAutoNum type="arabicPeriod"/>
            </a:pPr>
            <a:r>
              <a:rPr lang="en-US" sz="870"/>
              <a:t>Il World Economic Forum e altri rapporti di settore delineano le tendenze e le innovazioni future in materia di cybersicurezza per il settore energetico, tra cui il crescente utilizzo di tecnologie AI e blockchain </a:t>
            </a:r>
            <a:r>
              <a:rPr b="0" i="0" lang="en-US" sz="900" u="none" cap="none" strike="noStrike">
                <a:solidFill>
                  <a:schemeClr val="dk1"/>
                </a:solidFill>
                <a:latin typeface="Arial"/>
                <a:ea typeface="Arial"/>
                <a:cs typeface="Arial"/>
                <a:sym typeface="Arial"/>
              </a:rPr>
              <a:t>(</a:t>
            </a:r>
            <a:r>
              <a:rPr b="0" i="0" lang="en-US" sz="900" u="sng" cap="none" strike="noStrike">
                <a:solidFill>
                  <a:schemeClr val="dk1"/>
                </a:solidFill>
                <a:latin typeface="Arial"/>
                <a:ea typeface="Arial"/>
                <a:cs typeface="Arial"/>
                <a:sym typeface="Arial"/>
                <a:hlinkClick r:id="rId9">
                  <a:extLst>
                    <a:ext uri="{A12FA001-AC4F-418D-AE19-62706E023703}">
                      <ahyp:hlinkClr val="tx"/>
                    </a:ext>
                  </a:extLst>
                </a:hlinkClick>
              </a:rPr>
              <a:t>World Economic Forum</a:t>
            </a:r>
            <a:r>
              <a:rPr b="0" i="0" lang="en-US" sz="900" u="none" cap="none" strike="noStrike">
                <a:solidFill>
                  <a:schemeClr val="dk1"/>
                </a:solidFill>
                <a:latin typeface="Arial"/>
                <a:ea typeface="Arial"/>
                <a:cs typeface="Arial"/>
                <a:sym typeface="Arial"/>
              </a:rPr>
              <a:t>).</a:t>
            </a:r>
            <a:endParaRPr/>
          </a:p>
          <a:p>
            <a:pPr indent="-228600" lvl="0" marL="228600" marR="0" rtl="0" algn="l">
              <a:lnSpc>
                <a:spcPct val="100000"/>
              </a:lnSpc>
              <a:spcBef>
                <a:spcPts val="0"/>
              </a:spcBef>
              <a:spcAft>
                <a:spcPts val="0"/>
              </a:spcAft>
              <a:buSzPts val="948"/>
              <a:buFont typeface="Arial"/>
              <a:buAutoNum type="arabicPeriod"/>
            </a:pPr>
            <a:r>
              <a:rPr lang="en-US" sz="870"/>
              <a:t>I documenti di ricerca sul futuro delle gamme cibernetiche evidenziano le loro capacità in evoluzione e le potenziali applicazioni future </a:t>
            </a:r>
            <a:r>
              <a:rPr b="0" i="0" lang="en-US" sz="900" u="none" cap="none" strike="noStrike">
                <a:solidFill>
                  <a:schemeClr val="dk1"/>
                </a:solidFill>
                <a:latin typeface="Arial"/>
                <a:ea typeface="Arial"/>
                <a:cs typeface="Arial"/>
                <a:sym typeface="Arial"/>
              </a:rPr>
              <a:t>(</a:t>
            </a:r>
            <a:r>
              <a:rPr b="0" i="0" lang="en-US" sz="900" u="sng" cap="none" strike="noStrike">
                <a:solidFill>
                  <a:schemeClr val="dk1"/>
                </a:solidFill>
                <a:latin typeface="Arial"/>
                <a:ea typeface="Arial"/>
                <a:cs typeface="Arial"/>
                <a:sym typeface="Arial"/>
                <a:hlinkClick r:id="rId10">
                  <a:extLst>
                    <a:ext uri="{A12FA001-AC4F-418D-AE19-62706E023703}">
                      <ahyp:hlinkClr val="tx"/>
                    </a:ext>
                  </a:extLst>
                </a:hlinkClick>
              </a:rPr>
              <a:t>MDPI</a:t>
            </a:r>
            <a:r>
              <a:rPr b="0" i="0" lang="en-US" sz="900" u="none" cap="none" strike="noStrike">
                <a:solidFill>
                  <a:schemeClr val="dk1"/>
                </a:solidFill>
                <a:latin typeface="Arial"/>
                <a:ea typeface="Arial"/>
                <a:cs typeface="Arial"/>
                <a:sym typeface="Arial"/>
              </a:rPr>
              <a:t>) (</a:t>
            </a:r>
            <a:r>
              <a:rPr b="0" i="0" lang="en-US" sz="900" u="sng" cap="none" strike="noStrike">
                <a:solidFill>
                  <a:schemeClr val="dk1"/>
                </a:solidFill>
                <a:latin typeface="Arial"/>
                <a:ea typeface="Arial"/>
                <a:cs typeface="Arial"/>
                <a:sym typeface="Arial"/>
                <a:hlinkClick r:id="rId11">
                  <a:extLst>
                    <a:ext uri="{A12FA001-AC4F-418D-AE19-62706E023703}">
                      <ahyp:hlinkClr val="tx"/>
                    </a:ext>
                  </a:extLst>
                </a:hlinkClick>
              </a:rPr>
              <a:t>MDPI</a:t>
            </a:r>
            <a:r>
              <a:rPr b="0" i="0" lang="en-US" sz="900" u="none" cap="none" strike="noStrike">
                <a:solidFill>
                  <a:schemeClr val="dk1"/>
                </a:solidFill>
                <a:latin typeface="Arial"/>
                <a:ea typeface="Arial"/>
                <a:cs typeface="Arial"/>
                <a:sym typeface="Arial"/>
              </a:rPr>
              <a:t>). </a:t>
            </a:r>
            <a:endParaRPr/>
          </a:p>
          <a:p>
            <a:pPr indent="-166306" lvl="0" marL="228600" marR="0" rtl="0" algn="l">
              <a:lnSpc>
                <a:spcPct val="100000"/>
              </a:lnSpc>
              <a:spcBef>
                <a:spcPts val="0"/>
              </a:spcBef>
              <a:spcAft>
                <a:spcPts val="0"/>
              </a:spcAft>
              <a:buSzPts val="981"/>
              <a:buFont typeface="Arial"/>
              <a:buNone/>
            </a:pPr>
            <a:r>
              <a:t/>
            </a:r>
            <a:endParaRPr b="0" i="0" sz="900" u="none" cap="none" strike="noStrike">
              <a:solidFill>
                <a:schemeClr val="dk1"/>
              </a:solidFill>
              <a:latin typeface="Arial"/>
              <a:ea typeface="Arial"/>
              <a:cs typeface="Arial"/>
              <a:sym typeface="Arial"/>
            </a:endParaRPr>
          </a:p>
          <a:p>
            <a:pPr indent="-166306" lvl="0" marL="228600" marR="0" rtl="0" algn="l">
              <a:lnSpc>
                <a:spcPct val="100000"/>
              </a:lnSpc>
              <a:spcBef>
                <a:spcPts val="0"/>
              </a:spcBef>
              <a:spcAft>
                <a:spcPts val="0"/>
              </a:spcAft>
              <a:buSzPts val="981"/>
              <a:buFont typeface="Arial"/>
              <a:buNone/>
            </a:pPr>
            <a:r>
              <a:t/>
            </a:r>
            <a:endParaRPr b="0" i="0" sz="900" u="none" cap="none" strike="noStrike">
              <a:solidFill>
                <a:schemeClr val="dk1"/>
              </a:solidFill>
              <a:latin typeface="Arial"/>
              <a:ea typeface="Arial"/>
              <a:cs typeface="Arial"/>
              <a:sym typeface="Arial"/>
            </a:endParaRPr>
          </a:p>
          <a:p>
            <a:pPr indent="-166306" lvl="0" marL="228600" marR="0" rtl="0" algn="l">
              <a:lnSpc>
                <a:spcPct val="100000"/>
              </a:lnSpc>
              <a:spcBef>
                <a:spcPts val="0"/>
              </a:spcBef>
              <a:spcAft>
                <a:spcPts val="0"/>
              </a:spcAft>
              <a:buSzPts val="981"/>
              <a:buFont typeface="Arial"/>
              <a:buNone/>
            </a:pPr>
            <a:r>
              <a:t/>
            </a:r>
            <a:endParaRPr b="0" i="0" sz="900" u="none" cap="none" strike="noStrike">
              <a:solidFill>
                <a:schemeClr val="dk1"/>
              </a:solidFill>
              <a:latin typeface="Arial"/>
              <a:ea typeface="Arial"/>
              <a:cs typeface="Arial"/>
              <a:sym typeface="Arial"/>
            </a:endParaRPr>
          </a:p>
          <a:p>
            <a:pPr indent="-164020" lvl="0" marL="228600" rtl="0" algn="l">
              <a:lnSpc>
                <a:spcPct val="80000"/>
              </a:lnSpc>
              <a:spcBef>
                <a:spcPts val="600"/>
              </a:spcBef>
              <a:spcAft>
                <a:spcPts val="0"/>
              </a:spcAft>
              <a:buSzPts val="870"/>
              <a:buNone/>
            </a:pPr>
            <a:r>
              <a:t/>
            </a:r>
            <a:endParaRPr sz="870">
              <a:highlight>
                <a:schemeClr val="lt1"/>
              </a:highlight>
            </a:endParaRPr>
          </a:p>
        </p:txBody>
      </p:sp>
      <p:sp>
        <p:nvSpPr>
          <p:cNvPr id="405" name="Google Shape;405;p2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grpSp>
        <p:nvGrpSpPr>
          <p:cNvPr id="406" name="Google Shape;406;p22"/>
          <p:cNvGrpSpPr/>
          <p:nvPr/>
        </p:nvGrpSpPr>
        <p:grpSpPr>
          <a:xfrm>
            <a:off x="7370364" y="-23539"/>
            <a:ext cx="2562565" cy="6885155"/>
            <a:chOff x="7370364" y="-23539"/>
            <a:chExt cx="2562565" cy="6885155"/>
          </a:xfrm>
        </p:grpSpPr>
        <p:pic>
          <p:nvPicPr>
            <p:cNvPr id="407" name="Google Shape;407;p22"/>
            <p:cNvPicPr preferRelativeResize="0"/>
            <p:nvPr/>
          </p:nvPicPr>
          <p:blipFill rotWithShape="1">
            <a:blip r:embed="rId12">
              <a:alphaModFix/>
            </a:blip>
            <a:srcRect b="0" l="0" r="0" t="0"/>
            <a:stretch/>
          </p:blipFill>
          <p:spPr>
            <a:xfrm rot="10800000">
              <a:off x="7829202" y="5156615"/>
              <a:ext cx="878334" cy="1705001"/>
            </a:xfrm>
            <a:prstGeom prst="rect">
              <a:avLst/>
            </a:prstGeom>
            <a:noFill/>
            <a:ln>
              <a:noFill/>
            </a:ln>
          </p:spPr>
        </p:pic>
        <p:sp>
          <p:nvSpPr>
            <p:cNvPr id="408" name="Google Shape;408;p22"/>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grpSp>
      <p:pic>
        <p:nvPicPr>
          <p:cNvPr descr="A group of people working on a computer&#10;&#10;Description automatically generated" id="409" name="Google Shape;409;p22"/>
          <p:cNvPicPr preferRelativeResize="0"/>
          <p:nvPr>
            <p:ph idx="2" type="pic"/>
          </p:nvPr>
        </p:nvPicPr>
        <p:blipFill rotWithShape="1">
          <a:blip r:embed="rId13">
            <a:alphaModFix/>
          </a:blip>
          <a:srcRect b="0" l="13161" r="13161" t="0"/>
          <a:stretch/>
        </p:blipFill>
        <p:spPr>
          <a:xfrm flipH="1">
            <a:off x="7163691" y="0"/>
            <a:ext cx="5024825" cy="6858000"/>
          </a:xfrm>
          <a:prstGeom prst="rect">
            <a:avLst/>
          </a:prstGeom>
          <a:solidFill>
            <a:schemeClr val="lt2"/>
          </a:solidFill>
          <a:ln>
            <a:noFill/>
          </a:ln>
        </p:spPr>
      </p:pic>
      <p:pic>
        <p:nvPicPr>
          <p:cNvPr id="410" name="Google Shape;410;p22"/>
          <p:cNvPicPr preferRelativeResize="0"/>
          <p:nvPr/>
        </p:nvPicPr>
        <p:blipFill rotWithShape="1">
          <a:blip r:embed="rId14">
            <a:alphaModFix/>
          </a:blip>
          <a:srcRect b="0" l="0" r="0" t="0"/>
          <a:stretch/>
        </p:blipFill>
        <p:spPr>
          <a:xfrm>
            <a:off x="9509575" y="108400"/>
            <a:ext cx="2553075" cy="472250"/>
          </a:xfrm>
          <a:prstGeom prst="rect">
            <a:avLst/>
          </a:prstGeom>
          <a:noFill/>
          <a:ln>
            <a:noFill/>
          </a:ln>
        </p:spPr>
      </p:pic>
      <p:sp>
        <p:nvSpPr>
          <p:cNvPr id="411" name="Google Shape;411;p22"/>
          <p:cNvSpPr txBox="1"/>
          <p:nvPr>
            <p:ph idx="12"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23"/>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3600"/>
              <a:buFont typeface="Book Antiqua"/>
              <a:buNone/>
            </a:pPr>
            <a:r>
              <a:rPr lang="en-US">
                <a:solidFill>
                  <a:schemeClr val="accent1"/>
                </a:solidFill>
              </a:rPr>
              <a:t>Registrazione: </a:t>
            </a:r>
            <a:r>
              <a:rPr lang="en-US"/>
              <a:t>Come iscriversi e altre informazioni pratiche</a:t>
            </a:r>
            <a:endParaRPr/>
          </a:p>
        </p:txBody>
      </p:sp>
      <p:sp>
        <p:nvSpPr>
          <p:cNvPr id="417" name="Google Shape;417;p23"/>
          <p:cNvSpPr txBox="1"/>
          <p:nvPr>
            <p:ph idx="1" type="body"/>
          </p:nvPr>
        </p:nvSpPr>
        <p:spPr>
          <a:xfrm>
            <a:off x="796322" y="2252076"/>
            <a:ext cx="5797550" cy="305176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Char char=" "/>
            </a:pPr>
            <a:r>
              <a:rPr lang="en-US"/>
              <a:t>La procedura di registrazione specifica per la formazione Cybersecurity Essentials and Management può variare a seconda dell'ente di formazione o dell'istituzione. Tuttavia, le fasi generali sono generalmente semplici e possono essere completate online o di persona.</a:t>
            </a:r>
            <a:endParaRPr/>
          </a:p>
          <a:p>
            <a:pPr indent="-2538" lvl="0" marL="91440" rtl="0" algn="l">
              <a:lnSpc>
                <a:spcPct val="100000"/>
              </a:lnSpc>
              <a:spcBef>
                <a:spcPts val="1400"/>
              </a:spcBef>
              <a:spcAft>
                <a:spcPts val="0"/>
              </a:spcAft>
              <a:buSzPts val="1400"/>
              <a:buNone/>
            </a:pPr>
            <a:r>
              <a:t/>
            </a:r>
            <a:endParaRPr/>
          </a:p>
          <a:p>
            <a:pPr indent="-342900" lvl="0" marL="342900" rtl="0" algn="l">
              <a:lnSpc>
                <a:spcPct val="100000"/>
              </a:lnSpc>
              <a:spcBef>
                <a:spcPts val="1400"/>
              </a:spcBef>
              <a:spcAft>
                <a:spcPts val="0"/>
              </a:spcAft>
              <a:buSzPts val="1400"/>
              <a:buFont typeface="Book Antiqua"/>
              <a:buAutoNum type="arabicPeriod"/>
            </a:pPr>
            <a:r>
              <a:rPr lang="en-US"/>
              <a:t>Registrazione online</a:t>
            </a:r>
            <a:endParaRPr/>
          </a:p>
          <a:p>
            <a:pPr indent="-342900" lvl="0" marL="342900" rtl="0" algn="l">
              <a:lnSpc>
                <a:spcPct val="100000"/>
              </a:lnSpc>
              <a:spcBef>
                <a:spcPts val="1400"/>
              </a:spcBef>
              <a:spcAft>
                <a:spcPts val="0"/>
              </a:spcAft>
              <a:buSzPts val="1400"/>
              <a:buFont typeface="Book Antiqua"/>
              <a:buAutoNum type="arabicPeriod"/>
            </a:pPr>
            <a:r>
              <a:rPr lang="en-US"/>
              <a:t>Registrazione di persona</a:t>
            </a:r>
            <a:endParaRPr/>
          </a:p>
          <a:p>
            <a:pPr indent="-342900" lvl="0" marL="342900" rtl="0" algn="l">
              <a:lnSpc>
                <a:spcPct val="100000"/>
              </a:lnSpc>
              <a:spcBef>
                <a:spcPts val="1400"/>
              </a:spcBef>
              <a:spcAft>
                <a:spcPts val="0"/>
              </a:spcAft>
              <a:buSzPts val="1400"/>
              <a:buFont typeface="Book Antiqua"/>
              <a:buAutoNum type="arabicPeriod"/>
            </a:pPr>
            <a:r>
              <a:rPr lang="en-US"/>
              <a:t>Ulteriori informazioni pratiche</a:t>
            </a:r>
            <a:endParaRPr/>
          </a:p>
          <a:p>
            <a:pPr indent="-2538" lvl="0" marL="91440" rtl="0" algn="l">
              <a:lnSpc>
                <a:spcPct val="100000"/>
              </a:lnSpc>
              <a:spcBef>
                <a:spcPts val="1400"/>
              </a:spcBef>
              <a:spcAft>
                <a:spcPts val="0"/>
              </a:spcAft>
              <a:buSzPts val="1400"/>
              <a:buNone/>
            </a:pPr>
            <a:r>
              <a:t/>
            </a:r>
            <a:endParaRPr/>
          </a:p>
          <a:p>
            <a:pPr indent="-2538" lvl="0" marL="91440" rtl="0" algn="l">
              <a:lnSpc>
                <a:spcPct val="100000"/>
              </a:lnSpc>
              <a:spcBef>
                <a:spcPts val="1400"/>
              </a:spcBef>
              <a:spcAft>
                <a:spcPts val="0"/>
              </a:spcAft>
              <a:buSzPts val="1400"/>
              <a:buNone/>
            </a:pPr>
            <a:r>
              <a:t/>
            </a:r>
            <a:endParaRPr/>
          </a:p>
          <a:p>
            <a:pPr indent="-2538" lvl="0" marL="91440" rtl="0" algn="l">
              <a:lnSpc>
                <a:spcPct val="100000"/>
              </a:lnSpc>
              <a:spcBef>
                <a:spcPts val="1400"/>
              </a:spcBef>
              <a:spcAft>
                <a:spcPts val="0"/>
              </a:spcAft>
              <a:buSzPts val="1400"/>
              <a:buNone/>
            </a:pPr>
            <a:r>
              <a:t/>
            </a:r>
            <a:endParaRPr/>
          </a:p>
          <a:p>
            <a:pPr indent="-2538" lvl="0" marL="91440" rtl="0" algn="l">
              <a:lnSpc>
                <a:spcPct val="100000"/>
              </a:lnSpc>
              <a:spcBef>
                <a:spcPts val="1400"/>
              </a:spcBef>
              <a:spcAft>
                <a:spcPts val="0"/>
              </a:spcAft>
              <a:buSzPts val="1400"/>
              <a:buNone/>
            </a:pPr>
            <a:r>
              <a:t/>
            </a:r>
            <a:endParaRPr/>
          </a:p>
        </p:txBody>
      </p:sp>
      <p:pic>
        <p:nvPicPr>
          <p:cNvPr descr="A person working at a desk" id="418" name="Google Shape;418;p23"/>
          <p:cNvPicPr preferRelativeResize="0"/>
          <p:nvPr>
            <p:ph idx="2" type="pic"/>
          </p:nvPr>
        </p:nvPicPr>
        <p:blipFill rotWithShape="1">
          <a:blip r:embed="rId3">
            <a:alphaModFix/>
          </a:blip>
          <a:srcRect b="0" l="3565" r="3565" t="0"/>
          <a:stretch/>
        </p:blipFill>
        <p:spPr>
          <a:xfrm flipH="1">
            <a:off x="7163691" y="0"/>
            <a:ext cx="5024825" cy="6858000"/>
          </a:xfrm>
          <a:prstGeom prst="rect">
            <a:avLst/>
          </a:prstGeom>
          <a:solidFill>
            <a:schemeClr val="lt2"/>
          </a:solidFill>
          <a:ln>
            <a:noFill/>
          </a:ln>
        </p:spPr>
      </p:pic>
      <p:sp>
        <p:nvSpPr>
          <p:cNvPr id="419" name="Google Shape;419;p23"/>
          <p:cNvSpPr/>
          <p:nvPr/>
        </p:nvSpPr>
        <p:spPr>
          <a:xfrm>
            <a:off x="7370364" y="-321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id="420" name="Google Shape;420;p23"/>
          <p:cNvPicPr preferRelativeResize="0"/>
          <p:nvPr/>
        </p:nvPicPr>
        <p:blipFill rotWithShape="1">
          <a:blip r:embed="rId4">
            <a:alphaModFix/>
          </a:blip>
          <a:srcRect b="0" l="0" r="0" t="0"/>
          <a:stretch/>
        </p:blipFill>
        <p:spPr>
          <a:xfrm rot="10800000">
            <a:off x="7829202" y="5156615"/>
            <a:ext cx="878334" cy="1705001"/>
          </a:xfrm>
          <a:prstGeom prst="rect">
            <a:avLst/>
          </a:prstGeom>
          <a:noFill/>
          <a:ln>
            <a:noFill/>
          </a:ln>
        </p:spPr>
      </p:pic>
      <p:sp>
        <p:nvSpPr>
          <p:cNvPr id="421" name="Google Shape;421;p2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pic>
        <p:nvPicPr>
          <p:cNvPr id="422" name="Google Shape;422;p23"/>
          <p:cNvPicPr preferRelativeResize="0"/>
          <p:nvPr/>
        </p:nvPicPr>
        <p:blipFill rotWithShape="1">
          <a:blip r:embed="rId5">
            <a:alphaModFix/>
          </a:blip>
          <a:srcRect b="0" l="0" r="0" t="0"/>
          <a:stretch/>
        </p:blipFill>
        <p:spPr>
          <a:xfrm>
            <a:off x="9509575" y="108400"/>
            <a:ext cx="2553075" cy="4722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pic>
        <p:nvPicPr>
          <p:cNvPr descr="A person raising his hand" id="427" name="Google Shape;427;p17"/>
          <p:cNvPicPr preferRelativeResize="0"/>
          <p:nvPr>
            <p:ph idx="2" type="pic"/>
          </p:nvPr>
        </p:nvPicPr>
        <p:blipFill rotWithShape="1">
          <a:blip r:embed="rId3">
            <a:alphaModFix/>
          </a:blip>
          <a:srcRect b="0" l="8333" r="8333" t="0"/>
          <a:stretch/>
        </p:blipFill>
        <p:spPr>
          <a:xfrm flipH="1">
            <a:off x="7485901" y="0"/>
            <a:ext cx="4702614" cy="6858000"/>
          </a:xfrm>
          <a:prstGeom prst="rect">
            <a:avLst/>
          </a:prstGeom>
          <a:solidFill>
            <a:schemeClr val="lt2"/>
          </a:solidFill>
          <a:ln>
            <a:noFill/>
          </a:ln>
        </p:spPr>
      </p:pic>
      <p:sp>
        <p:nvSpPr>
          <p:cNvPr id="428" name="Google Shape;428;p17"/>
          <p:cNvSpPr txBox="1"/>
          <p:nvPr>
            <p:ph type="ctrTitle"/>
          </p:nvPr>
        </p:nvSpPr>
        <p:spPr>
          <a:xfrm>
            <a:off x="365760" y="320040"/>
            <a:ext cx="6732237" cy="101714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Progressi del corso</a:t>
            </a:r>
            <a:endParaRPr/>
          </a:p>
        </p:txBody>
      </p:sp>
      <p:sp>
        <p:nvSpPr>
          <p:cNvPr id="429" name="Google Shape;429;p17"/>
          <p:cNvSpPr txBox="1"/>
          <p:nvPr>
            <p:ph idx="1" type="body"/>
          </p:nvPr>
        </p:nvSpPr>
        <p:spPr>
          <a:xfrm>
            <a:off x="365760" y="1520879"/>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rgbClr val="000000"/>
              </a:buClr>
              <a:buSzPts val="5400"/>
              <a:buFont typeface="Arial"/>
              <a:buNone/>
            </a:pPr>
            <a:r>
              <a:rPr lang="en-US" sz="5400"/>
              <a:t>o1.</a:t>
            </a:r>
            <a:endParaRPr sz="5400"/>
          </a:p>
        </p:txBody>
      </p:sp>
      <p:sp>
        <p:nvSpPr>
          <p:cNvPr id="430" name="Google Shape;430;p17"/>
          <p:cNvSpPr txBox="1"/>
          <p:nvPr>
            <p:ph idx="3" type="body"/>
          </p:nvPr>
        </p:nvSpPr>
        <p:spPr>
          <a:xfrm>
            <a:off x="1097280" y="1749479"/>
            <a:ext cx="7943967" cy="533400"/>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rgbClr val="000000"/>
              </a:buClr>
              <a:buSzPts val="2400"/>
              <a:buFont typeface="Arial"/>
              <a:buNone/>
            </a:pPr>
            <a:r>
              <a:rPr lang="en-US" sz="2400">
                <a:solidFill>
                  <a:schemeClr val="dk1"/>
                </a:solidFill>
              </a:rPr>
              <a:t>Introduzione alla sicurezza informatica nel settore energetico</a:t>
            </a:r>
            <a:endParaRPr/>
          </a:p>
        </p:txBody>
      </p:sp>
      <p:sp>
        <p:nvSpPr>
          <p:cNvPr id="431" name="Google Shape;431;p17"/>
          <p:cNvSpPr txBox="1"/>
          <p:nvPr>
            <p:ph idx="4" type="body"/>
          </p:nvPr>
        </p:nvSpPr>
        <p:spPr>
          <a:xfrm>
            <a:off x="365760" y="2225635"/>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rgbClr val="000000"/>
              </a:buClr>
              <a:buSzPts val="4400"/>
              <a:buFont typeface="Arial"/>
              <a:buNone/>
            </a:pPr>
            <a:r>
              <a:rPr lang="en-US" sz="4400"/>
              <a:t>o2.</a:t>
            </a:r>
            <a:endParaRPr sz="4400"/>
          </a:p>
        </p:txBody>
      </p:sp>
      <p:sp>
        <p:nvSpPr>
          <p:cNvPr id="432" name="Google Shape;432;p17"/>
          <p:cNvSpPr txBox="1"/>
          <p:nvPr>
            <p:ph idx="5" type="body"/>
          </p:nvPr>
        </p:nvSpPr>
        <p:spPr>
          <a:xfrm>
            <a:off x="1097280" y="2378035"/>
            <a:ext cx="5885179" cy="533400"/>
          </a:xfrm>
          <a:prstGeom prst="rect">
            <a:avLst/>
          </a:prstGeom>
          <a:noFill/>
          <a:ln>
            <a:noFill/>
          </a:ln>
        </p:spPr>
        <p:txBody>
          <a:bodyPr anchorCtr="0" anchor="b" bIns="0" lIns="0" spcFirstLastPara="1" rIns="0" wrap="square" tIns="45700">
            <a:normAutofit/>
          </a:bodyPr>
          <a:lstStyle/>
          <a:p>
            <a:pPr indent="0" lvl="0" marL="0" marR="0" rtl="0" algn="l">
              <a:lnSpc>
                <a:spcPct val="100000"/>
              </a:lnSpc>
              <a:spcBef>
                <a:spcPts val="0"/>
              </a:spcBef>
              <a:spcAft>
                <a:spcPts val="0"/>
              </a:spcAft>
              <a:buClr>
                <a:srgbClr val="000000"/>
              </a:buClr>
              <a:buSzPts val="2000"/>
              <a:buFont typeface="Arial"/>
              <a:buNone/>
            </a:pPr>
            <a:r>
              <a:rPr lang="en-US" sz="2000">
                <a:solidFill>
                  <a:srgbClr val="7F7F7F"/>
                </a:solidFill>
              </a:rPr>
              <a:t>Gestione e segnalazione delle vulnerabilità</a:t>
            </a:r>
            <a:endParaRPr/>
          </a:p>
        </p:txBody>
      </p:sp>
      <p:sp>
        <p:nvSpPr>
          <p:cNvPr id="433" name="Google Shape;433;p17"/>
          <p:cNvSpPr txBox="1"/>
          <p:nvPr>
            <p:ph idx="6" type="body"/>
          </p:nvPr>
        </p:nvSpPr>
        <p:spPr>
          <a:xfrm>
            <a:off x="365760" y="2854509"/>
            <a:ext cx="788700"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US"/>
              <a:t>o3.</a:t>
            </a:r>
            <a:endParaRPr/>
          </a:p>
        </p:txBody>
      </p:sp>
      <p:sp>
        <p:nvSpPr>
          <p:cNvPr id="434" name="Google Shape;434;p17"/>
          <p:cNvSpPr txBox="1"/>
          <p:nvPr>
            <p:ph idx="7" type="body"/>
          </p:nvPr>
        </p:nvSpPr>
        <p:spPr>
          <a:xfrm>
            <a:off x="1097280" y="3009613"/>
            <a:ext cx="5885179" cy="533400"/>
          </a:xfrm>
          <a:prstGeom prst="rect">
            <a:avLst/>
          </a:prstGeom>
          <a:noFill/>
          <a:ln>
            <a:noFill/>
          </a:ln>
        </p:spPr>
        <p:txBody>
          <a:bodyPr anchorCtr="0" anchor="b" bIns="0" lIns="0" spcFirstLastPara="1" rIns="0" wrap="square" tIns="45700">
            <a:normAutofit/>
          </a:bodyPr>
          <a:lstStyle/>
          <a:p>
            <a:pPr indent="0" lvl="0" marL="0" rtl="0" algn="l">
              <a:lnSpc>
                <a:spcPct val="100000"/>
              </a:lnSpc>
              <a:spcBef>
                <a:spcPts val="0"/>
              </a:spcBef>
              <a:spcAft>
                <a:spcPts val="0"/>
              </a:spcAft>
              <a:buSzPts val="2000"/>
              <a:buNone/>
            </a:pPr>
            <a:r>
              <a:rPr lang="en-US">
                <a:highlight>
                  <a:schemeClr val="lt1"/>
                </a:highlight>
              </a:rPr>
              <a:t>Notifiche e risposte alle minacce in tempo reale</a:t>
            </a:r>
            <a:endParaRPr/>
          </a:p>
        </p:txBody>
      </p:sp>
      <p:sp>
        <p:nvSpPr>
          <p:cNvPr id="435" name="Google Shape;435;p17"/>
          <p:cNvSpPr txBox="1"/>
          <p:nvPr>
            <p:ph idx="8" type="body"/>
          </p:nvPr>
        </p:nvSpPr>
        <p:spPr>
          <a:xfrm>
            <a:off x="365760" y="3483383"/>
            <a:ext cx="788700"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US"/>
              <a:t>o4.</a:t>
            </a:r>
            <a:endParaRPr/>
          </a:p>
        </p:txBody>
      </p:sp>
      <p:sp>
        <p:nvSpPr>
          <p:cNvPr id="436" name="Google Shape;436;p17"/>
          <p:cNvSpPr txBox="1"/>
          <p:nvPr>
            <p:ph idx="9" type="body"/>
          </p:nvPr>
        </p:nvSpPr>
        <p:spPr>
          <a:xfrm>
            <a:off x="1097279" y="3638169"/>
            <a:ext cx="7405697" cy="533400"/>
          </a:xfrm>
          <a:prstGeom prst="rect">
            <a:avLst/>
          </a:prstGeom>
          <a:noFill/>
          <a:ln>
            <a:noFill/>
          </a:ln>
        </p:spPr>
        <p:txBody>
          <a:bodyPr anchorCtr="0" anchor="b" bIns="0" lIns="0" spcFirstLastPara="1" rIns="0" wrap="square" tIns="45700">
            <a:normAutofit fontScale="92500"/>
          </a:bodyPr>
          <a:lstStyle/>
          <a:p>
            <a:pPr indent="0" lvl="0" marL="0" rtl="0" algn="l">
              <a:lnSpc>
                <a:spcPct val="100000"/>
              </a:lnSpc>
              <a:spcBef>
                <a:spcPts val="0"/>
              </a:spcBef>
              <a:spcAft>
                <a:spcPts val="0"/>
              </a:spcAft>
              <a:buSzPct val="98280"/>
              <a:buNone/>
            </a:pPr>
            <a:r>
              <a:rPr lang="en-US">
                <a:highlight>
                  <a:schemeClr val="lt1"/>
                </a:highlight>
              </a:rPr>
              <a:t>Monitoraggio continuo dell'infrastruttura </a:t>
            </a:r>
            <a:r>
              <a:rPr lang="en-US" sz="2200">
                <a:solidFill>
                  <a:srgbClr val="757070"/>
                </a:solidFill>
              </a:rPr>
              <a:t>con strumenti basati sul cloud</a:t>
            </a:r>
            <a:endParaRPr sz="2200">
              <a:solidFill>
                <a:srgbClr val="757070"/>
              </a:solidFill>
            </a:endParaRPr>
          </a:p>
        </p:txBody>
      </p:sp>
      <p:sp>
        <p:nvSpPr>
          <p:cNvPr id="437" name="Google Shape;437;p17"/>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grpSp>
        <p:nvGrpSpPr>
          <p:cNvPr id="438" name="Google Shape;438;p17"/>
          <p:cNvGrpSpPr/>
          <p:nvPr/>
        </p:nvGrpSpPr>
        <p:grpSpPr>
          <a:xfrm>
            <a:off x="7370364" y="-23539"/>
            <a:ext cx="2562565" cy="6885155"/>
            <a:chOff x="7370364" y="-23539"/>
            <a:chExt cx="2562565" cy="6885155"/>
          </a:xfrm>
        </p:grpSpPr>
        <p:pic>
          <p:nvPicPr>
            <p:cNvPr id="439" name="Google Shape;439;p17"/>
            <p:cNvPicPr preferRelativeResize="0"/>
            <p:nvPr/>
          </p:nvPicPr>
          <p:blipFill rotWithShape="1">
            <a:blip r:embed="rId4">
              <a:alphaModFix/>
            </a:blip>
            <a:srcRect b="0" l="0" r="0" t="0"/>
            <a:stretch/>
          </p:blipFill>
          <p:spPr>
            <a:xfrm rot="10800000">
              <a:off x="7829202" y="5156615"/>
              <a:ext cx="878334" cy="1705001"/>
            </a:xfrm>
            <a:prstGeom prst="rect">
              <a:avLst/>
            </a:prstGeom>
            <a:noFill/>
            <a:ln>
              <a:noFill/>
            </a:ln>
          </p:spPr>
        </p:pic>
        <p:sp>
          <p:nvSpPr>
            <p:cNvPr id="440" name="Google Shape;440;p17"/>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grpSp>
      <p:pic>
        <p:nvPicPr>
          <p:cNvPr id="441" name="Google Shape;441;p17"/>
          <p:cNvPicPr preferRelativeResize="0"/>
          <p:nvPr/>
        </p:nvPicPr>
        <p:blipFill rotWithShape="1">
          <a:blip r:embed="rId5">
            <a:alphaModFix/>
          </a:blip>
          <a:srcRect b="0" l="0" r="0" t="0"/>
          <a:stretch/>
        </p:blipFill>
        <p:spPr>
          <a:xfrm>
            <a:off x="9509575" y="108400"/>
            <a:ext cx="2553075" cy="472250"/>
          </a:xfrm>
          <a:prstGeom prst="rect">
            <a:avLst/>
          </a:prstGeom>
          <a:noFill/>
          <a:ln>
            <a:noFill/>
          </a:ln>
        </p:spPr>
      </p:pic>
      <p:sp>
        <p:nvSpPr>
          <p:cNvPr id="442" name="Google Shape;442;p17"/>
          <p:cNvSpPr txBox="1"/>
          <p:nvPr/>
        </p:nvSpPr>
        <p:spPr>
          <a:xfrm>
            <a:off x="365760" y="4114800"/>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o5.</a:t>
            </a:r>
            <a:endParaRPr/>
          </a:p>
        </p:txBody>
      </p:sp>
      <p:sp>
        <p:nvSpPr>
          <p:cNvPr id="443" name="Google Shape;443;p17"/>
          <p:cNvSpPr txBox="1"/>
          <p:nvPr/>
        </p:nvSpPr>
        <p:spPr>
          <a:xfrm>
            <a:off x="1097280" y="4242816"/>
            <a:ext cx="7405697" cy="533400"/>
          </a:xfrm>
          <a:prstGeom prst="rect">
            <a:avLst/>
          </a:prstGeom>
          <a:noFill/>
          <a:ln>
            <a:noFill/>
          </a:ln>
        </p:spPr>
        <p:txBody>
          <a:bodyPr anchorCtr="0" anchor="b" bIns="0" lIns="0" spcFirstLastPara="1" rIns="0" wrap="square" tIns="45700">
            <a:normAutofit/>
          </a:bodyPr>
          <a:lstStyle/>
          <a:p>
            <a:pPr indent="0" lvl="0" marL="0" marR="0" rtl="0" algn="l">
              <a:lnSpc>
                <a:spcPct val="100000"/>
              </a:lnSpc>
              <a:spcBef>
                <a:spcPts val="0"/>
              </a:spcBef>
              <a:spcAft>
                <a:spcPts val="0"/>
              </a:spcAft>
              <a:buClr>
                <a:schemeClr val="accent1"/>
              </a:buClr>
              <a:buSzPts val="2000"/>
              <a:buFont typeface="Calibri"/>
              <a:buNone/>
            </a:pPr>
            <a:r>
              <a:rPr b="0" i="0" lang="en-US" sz="2000" u="none" cap="none" strike="noStrike">
                <a:solidFill>
                  <a:srgbClr val="7F7F7F"/>
                </a:solidFill>
                <a:highlight>
                  <a:schemeClr val="lt1"/>
                </a:highlight>
                <a:latin typeface="Century Gothic"/>
                <a:ea typeface="Century Gothic"/>
                <a:cs typeface="Century Gothic"/>
                <a:sym typeface="Century Gothic"/>
              </a:rPr>
              <a:t>Collaborazione e condivisione delle conoscenze.</a:t>
            </a:r>
            <a:endParaRPr b="0" i="0" sz="2000" u="none" cap="none" strike="noStrike">
              <a:solidFill>
                <a:srgbClr val="757070"/>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g2c5a591c0c4_0_113"/>
          <p:cNvPicPr preferRelativeResize="0"/>
          <p:nvPr/>
        </p:nvPicPr>
        <p:blipFill rotWithShape="1">
          <a:blip r:embed="rId3">
            <a:alphaModFix/>
          </a:blip>
          <a:srcRect b="0" l="0" r="0" t="0"/>
          <a:stretch/>
        </p:blipFill>
        <p:spPr>
          <a:xfrm>
            <a:off x="9509575" y="108400"/>
            <a:ext cx="2553075" cy="472250"/>
          </a:xfrm>
          <a:prstGeom prst="rect">
            <a:avLst/>
          </a:prstGeom>
          <a:noFill/>
          <a:ln>
            <a:noFill/>
          </a:ln>
        </p:spPr>
      </p:pic>
      <p:sp>
        <p:nvSpPr>
          <p:cNvPr id="202" name="Google Shape;202;g2c5a591c0c4_0_113"/>
          <p:cNvSpPr txBox="1"/>
          <p:nvPr>
            <p:ph idx="12"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pic>
        <p:nvPicPr>
          <p:cNvPr id="203" name="Google Shape;203;g2c5a591c0c4_0_113"/>
          <p:cNvPicPr preferRelativeResize="0"/>
          <p:nvPr/>
        </p:nvPicPr>
        <p:blipFill rotWithShape="1">
          <a:blip r:embed="rId4">
            <a:alphaModFix/>
          </a:blip>
          <a:srcRect b="0" l="0" r="0" t="0"/>
          <a:stretch/>
        </p:blipFill>
        <p:spPr>
          <a:xfrm>
            <a:off x="152400" y="1325025"/>
            <a:ext cx="11887202" cy="420794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g2c46ccb187e_0_158"/>
          <p:cNvSpPr txBox="1"/>
          <p:nvPr>
            <p:ph type="ctrTitle"/>
          </p:nvPr>
        </p:nvSpPr>
        <p:spPr>
          <a:xfrm>
            <a:off x="182880" y="731520"/>
            <a:ext cx="10791000" cy="6615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Introduzione alla sicurezza informatica nel settore energetico</a:t>
            </a:r>
            <a:endParaRPr/>
          </a:p>
        </p:txBody>
      </p:sp>
      <p:pic>
        <p:nvPicPr>
          <p:cNvPr id="449" name="Google Shape;449;g2c46ccb187e_0_158"/>
          <p:cNvPicPr preferRelativeResize="0"/>
          <p:nvPr/>
        </p:nvPicPr>
        <p:blipFill rotWithShape="1">
          <a:blip r:embed="rId3">
            <a:alphaModFix/>
          </a:blip>
          <a:srcRect b="0" l="0" r="0" t="0"/>
          <a:stretch/>
        </p:blipFill>
        <p:spPr>
          <a:xfrm>
            <a:off x="9509575" y="108400"/>
            <a:ext cx="2553075" cy="472250"/>
          </a:xfrm>
          <a:prstGeom prst="rect">
            <a:avLst/>
          </a:prstGeom>
          <a:noFill/>
          <a:ln>
            <a:noFill/>
          </a:ln>
        </p:spPr>
      </p:pic>
      <p:sp>
        <p:nvSpPr>
          <p:cNvPr id="450" name="Google Shape;450;g2c46ccb187e_0_158"/>
          <p:cNvSpPr txBox="1"/>
          <p:nvPr>
            <p:ph idx="12" type="sldNum"/>
          </p:nvPr>
        </p:nvSpPr>
        <p:spPr>
          <a:xfrm>
            <a:off x="10920946" y="64431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pic>
        <p:nvPicPr>
          <p:cNvPr id="451" name="Google Shape;451;g2c46ccb187e_0_158"/>
          <p:cNvPicPr preferRelativeResize="0"/>
          <p:nvPr/>
        </p:nvPicPr>
        <p:blipFill rotWithShape="1">
          <a:blip r:embed="rId4">
            <a:alphaModFix/>
          </a:blip>
          <a:srcRect b="0" l="0" r="0" t="0"/>
          <a:stretch/>
        </p:blipFill>
        <p:spPr>
          <a:xfrm>
            <a:off x="5994400" y="1699292"/>
            <a:ext cx="5886291" cy="4437610"/>
          </a:xfrm>
          <a:prstGeom prst="rect">
            <a:avLst/>
          </a:prstGeom>
          <a:noFill/>
          <a:ln>
            <a:noFill/>
          </a:ln>
        </p:spPr>
      </p:pic>
      <p:sp>
        <p:nvSpPr>
          <p:cNvPr id="452" name="Google Shape;452;g2c46ccb187e_0_158"/>
          <p:cNvSpPr txBox="1"/>
          <p:nvPr/>
        </p:nvSpPr>
        <p:spPr>
          <a:xfrm>
            <a:off x="311310" y="2377440"/>
            <a:ext cx="5156618" cy="3066671"/>
          </a:xfrm>
          <a:prstGeom prst="rect">
            <a:avLst/>
          </a:prstGeom>
          <a:noFill/>
          <a:ln>
            <a:noFill/>
          </a:ln>
        </p:spPr>
        <p:txBody>
          <a:bodyPr anchorCtr="0" anchor="t" bIns="45700" lIns="0" spcFirstLastPara="1" rIns="0" wrap="square" tIns="0">
            <a:noAutofit/>
          </a:bodyPr>
          <a:lstStyle/>
          <a:p>
            <a:pPr indent="-274320" lvl="0" marL="274320" marR="0" rtl="0" algn="l">
              <a:lnSpc>
                <a:spcPct val="100000"/>
              </a:lnSpc>
              <a:spcBef>
                <a:spcPts val="600"/>
              </a:spcBef>
              <a:spcAft>
                <a:spcPts val="0"/>
              </a:spcAft>
              <a:buClr>
                <a:schemeClr val="dk2"/>
              </a:buClr>
              <a:buSzPts val="1200"/>
              <a:buFont typeface="Noto Sans Symbols"/>
              <a:buChar char="⮚"/>
            </a:pPr>
            <a:r>
              <a:rPr b="0" i="0" lang="en-US" sz="2400" u="none" cap="none" strike="noStrike">
                <a:solidFill>
                  <a:schemeClr val="dk1"/>
                </a:solidFill>
                <a:latin typeface="Century Gothic"/>
                <a:ea typeface="Century Gothic"/>
                <a:cs typeface="Century Gothic"/>
                <a:sym typeface="Century Gothic"/>
              </a:rPr>
              <a:t>Il settore energetico è fondamentale per la </a:t>
            </a:r>
            <a:r>
              <a:rPr b="1" i="0" lang="en-US" sz="2400" u="none" cap="none" strike="noStrike">
                <a:solidFill>
                  <a:schemeClr val="dk1"/>
                </a:solidFill>
                <a:latin typeface="Century Gothic"/>
                <a:ea typeface="Century Gothic"/>
                <a:cs typeface="Century Gothic"/>
                <a:sym typeface="Century Gothic"/>
              </a:rPr>
              <a:t>sicurezza nazionale</a:t>
            </a:r>
            <a:r>
              <a:rPr b="0" i="0" lang="en-US" sz="2400" u="none" cap="none" strike="noStrike">
                <a:solidFill>
                  <a:schemeClr val="dk1"/>
                </a:solidFill>
                <a:latin typeface="Century Gothic"/>
                <a:ea typeface="Century Gothic"/>
                <a:cs typeface="Century Gothic"/>
                <a:sym typeface="Century Gothic"/>
              </a:rPr>
              <a:t>, la </a:t>
            </a:r>
            <a:r>
              <a:rPr b="1" i="0" lang="en-US" sz="2400" u="none" cap="none" strike="noStrike">
                <a:solidFill>
                  <a:schemeClr val="dk1"/>
                </a:solidFill>
                <a:latin typeface="Century Gothic"/>
                <a:ea typeface="Century Gothic"/>
                <a:cs typeface="Century Gothic"/>
                <a:sym typeface="Century Gothic"/>
              </a:rPr>
              <a:t>stabilità economica </a:t>
            </a:r>
            <a:r>
              <a:rPr b="0" i="0" lang="en-US" sz="2400" u="none" cap="none" strike="noStrike">
                <a:solidFill>
                  <a:schemeClr val="dk1"/>
                </a:solidFill>
                <a:latin typeface="Century Gothic"/>
                <a:ea typeface="Century Gothic"/>
                <a:cs typeface="Century Gothic"/>
                <a:sym typeface="Century Gothic"/>
              </a:rPr>
              <a:t>e la </a:t>
            </a:r>
            <a:r>
              <a:rPr b="1" i="0" lang="en-US" sz="2400" u="none" cap="none" strike="noStrike">
                <a:solidFill>
                  <a:schemeClr val="dk1"/>
                </a:solidFill>
                <a:latin typeface="Century Gothic"/>
                <a:ea typeface="Century Gothic"/>
                <a:cs typeface="Century Gothic"/>
                <a:sym typeface="Century Gothic"/>
              </a:rPr>
              <a:t>sicurezza pubblica</a:t>
            </a:r>
            <a:r>
              <a:rPr b="0" i="0" lang="en-US" sz="2400" u="none" cap="none" strike="noStrike">
                <a:solidFill>
                  <a:schemeClr val="dk1"/>
                </a:solidFill>
                <a:latin typeface="Century Gothic"/>
                <a:ea typeface="Century Gothic"/>
                <a:cs typeface="Century Gothic"/>
                <a:sym typeface="Century Gothic"/>
              </a:rPr>
              <a:t>.</a:t>
            </a:r>
            <a:endParaRPr/>
          </a:p>
          <a:p>
            <a:pPr indent="-198120" lvl="0" marL="274320" marR="0" rtl="0" algn="l">
              <a:lnSpc>
                <a:spcPct val="100000"/>
              </a:lnSpc>
              <a:spcBef>
                <a:spcPts val="1200"/>
              </a:spcBef>
              <a:spcAft>
                <a:spcPts val="0"/>
              </a:spcAft>
              <a:buClr>
                <a:schemeClr val="dk2"/>
              </a:buClr>
              <a:buSzPts val="1200"/>
              <a:buFont typeface="Noto Sans Symbols"/>
              <a:buNone/>
            </a:pPr>
            <a:r>
              <a:t/>
            </a:r>
            <a:endParaRPr b="0" i="0" sz="2400" u="none" cap="none" strike="noStrike">
              <a:solidFill>
                <a:schemeClr val="dk1"/>
              </a:solidFill>
              <a:latin typeface="Century Gothic"/>
              <a:ea typeface="Century Gothic"/>
              <a:cs typeface="Century Gothic"/>
              <a:sym typeface="Century Gothic"/>
            </a:endParaRPr>
          </a:p>
          <a:p>
            <a:pPr indent="-274320" lvl="0" marL="274320" marR="0" rtl="0" algn="l">
              <a:lnSpc>
                <a:spcPct val="100000"/>
              </a:lnSpc>
              <a:spcBef>
                <a:spcPts val="1200"/>
              </a:spcBef>
              <a:spcAft>
                <a:spcPts val="600"/>
              </a:spcAft>
              <a:buClr>
                <a:schemeClr val="dk2"/>
              </a:buClr>
              <a:buSzPts val="1200"/>
              <a:buFont typeface="Noto Sans Symbols"/>
              <a:buChar char="⮚"/>
            </a:pPr>
            <a:r>
              <a:rPr b="1" i="0" lang="en-US" sz="2400" u="none" cap="none" strike="noStrike">
                <a:solidFill>
                  <a:schemeClr val="dk1"/>
                </a:solidFill>
                <a:latin typeface="Century Gothic"/>
                <a:ea typeface="Century Gothic"/>
                <a:cs typeface="Century Gothic"/>
                <a:sym typeface="Century Gothic"/>
              </a:rPr>
              <a:t>La crescente digitalizzazione </a:t>
            </a:r>
            <a:r>
              <a:rPr b="0" i="0" lang="en-US" sz="2400" u="none" cap="none" strike="noStrike">
                <a:solidFill>
                  <a:schemeClr val="dk1"/>
                </a:solidFill>
                <a:latin typeface="Century Gothic"/>
                <a:ea typeface="Century Gothic"/>
                <a:cs typeface="Century Gothic"/>
                <a:sym typeface="Century Gothic"/>
              </a:rPr>
              <a:t>e </a:t>
            </a:r>
            <a:r>
              <a:rPr b="1" i="0" lang="en-US" sz="2400" u="none" cap="none" strike="noStrike">
                <a:solidFill>
                  <a:schemeClr val="dk1"/>
                </a:solidFill>
                <a:latin typeface="Century Gothic"/>
                <a:ea typeface="Century Gothic"/>
                <a:cs typeface="Century Gothic"/>
                <a:sym typeface="Century Gothic"/>
              </a:rPr>
              <a:t>interconnettività </a:t>
            </a:r>
            <a:r>
              <a:rPr b="0" i="0" lang="en-US" sz="2400" u="none" cap="none" strike="noStrike">
                <a:solidFill>
                  <a:schemeClr val="dk1"/>
                </a:solidFill>
                <a:latin typeface="Century Gothic"/>
                <a:ea typeface="Century Gothic"/>
                <a:cs typeface="Century Gothic"/>
                <a:sym typeface="Century Gothic"/>
              </a:rPr>
              <a:t>espone le infrastrutture energetiche alle minacce informatiche.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24"/>
          <p:cNvSpPr txBox="1"/>
          <p:nvPr>
            <p:ph type="ctrTitle"/>
          </p:nvPr>
        </p:nvSpPr>
        <p:spPr>
          <a:xfrm>
            <a:off x="182880" y="731520"/>
            <a:ext cx="10791000" cy="6615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Introduzione alla sicurezza informatica nel settore energetico</a:t>
            </a:r>
            <a:endParaRPr/>
          </a:p>
        </p:txBody>
      </p:sp>
      <p:pic>
        <p:nvPicPr>
          <p:cNvPr id="458" name="Google Shape;458;p24"/>
          <p:cNvPicPr preferRelativeResize="0"/>
          <p:nvPr/>
        </p:nvPicPr>
        <p:blipFill rotWithShape="1">
          <a:blip r:embed="rId3">
            <a:alphaModFix/>
          </a:blip>
          <a:srcRect b="0" l="0" r="0" t="0"/>
          <a:stretch/>
        </p:blipFill>
        <p:spPr>
          <a:xfrm>
            <a:off x="9509575" y="108400"/>
            <a:ext cx="2553075" cy="472250"/>
          </a:xfrm>
          <a:prstGeom prst="rect">
            <a:avLst/>
          </a:prstGeom>
          <a:noFill/>
          <a:ln>
            <a:noFill/>
          </a:ln>
        </p:spPr>
      </p:pic>
      <p:sp>
        <p:nvSpPr>
          <p:cNvPr id="459" name="Google Shape;459;p24"/>
          <p:cNvSpPr txBox="1"/>
          <p:nvPr>
            <p:ph idx="12" type="sldNum"/>
          </p:nvPr>
        </p:nvSpPr>
        <p:spPr>
          <a:xfrm>
            <a:off x="10920946" y="64431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pic>
        <p:nvPicPr>
          <p:cNvPr id="460" name="Google Shape;460;p24"/>
          <p:cNvPicPr preferRelativeResize="0"/>
          <p:nvPr/>
        </p:nvPicPr>
        <p:blipFill rotWithShape="1">
          <a:blip r:embed="rId4">
            <a:alphaModFix/>
          </a:blip>
          <a:srcRect b="0" l="0" r="0" t="0"/>
          <a:stretch/>
        </p:blipFill>
        <p:spPr>
          <a:xfrm>
            <a:off x="7656945" y="2194560"/>
            <a:ext cx="4223746" cy="3931512"/>
          </a:xfrm>
          <a:prstGeom prst="rect">
            <a:avLst/>
          </a:prstGeom>
          <a:noFill/>
          <a:ln>
            <a:noFill/>
          </a:ln>
        </p:spPr>
      </p:pic>
      <p:sp>
        <p:nvSpPr>
          <p:cNvPr id="461" name="Google Shape;461;p24"/>
          <p:cNvSpPr txBox="1"/>
          <p:nvPr/>
        </p:nvSpPr>
        <p:spPr>
          <a:xfrm>
            <a:off x="182879" y="1920239"/>
            <a:ext cx="7289339" cy="4360487"/>
          </a:xfrm>
          <a:prstGeom prst="rect">
            <a:avLst/>
          </a:prstGeom>
          <a:noFill/>
          <a:ln>
            <a:noFill/>
          </a:ln>
        </p:spPr>
        <p:txBody>
          <a:bodyPr anchorCtr="0" anchor="t" bIns="0" lIns="0" spcFirstLastPara="1" rIns="0" wrap="square" tIns="0">
            <a:noAutofit/>
          </a:bodyPr>
          <a:lstStyle/>
          <a:p>
            <a:pPr indent="-274320" lvl="0" marL="274320" marR="0" rtl="0" algn="l">
              <a:lnSpc>
                <a:spcPct val="100000"/>
              </a:lnSpc>
              <a:spcBef>
                <a:spcPts val="600"/>
              </a:spcBef>
              <a:spcAft>
                <a:spcPts val="0"/>
              </a:spcAft>
              <a:buClr>
                <a:schemeClr val="dk2"/>
              </a:buClr>
              <a:buSzPts val="1200"/>
              <a:buFont typeface="Noto Sans Symbols"/>
              <a:buChar char="⮚"/>
            </a:pPr>
            <a:r>
              <a:rPr b="1" i="0" lang="en-US" sz="2000" u="none" cap="none" strike="noStrike">
                <a:solidFill>
                  <a:schemeClr val="dk1"/>
                </a:solidFill>
                <a:latin typeface="Century Gothic"/>
                <a:ea typeface="Century Gothic"/>
                <a:cs typeface="Century Gothic"/>
                <a:sym typeface="Century Gothic"/>
              </a:rPr>
              <a:t>Complessità dell'infrastruttura</a:t>
            </a:r>
            <a:endParaRPr b="0" i="0" sz="2000" u="none" cap="none" strike="noStrike">
              <a:solidFill>
                <a:schemeClr val="dk1"/>
              </a:solidFill>
              <a:latin typeface="Century Gothic"/>
              <a:ea typeface="Century Gothic"/>
              <a:cs typeface="Century Gothic"/>
              <a:sym typeface="Century Gothic"/>
            </a:endParaRPr>
          </a:p>
          <a:p>
            <a:pPr indent="-287019" lvl="1" marL="731520" marR="0" rtl="0" algn="l">
              <a:lnSpc>
                <a:spcPct val="100000"/>
              </a:lnSpc>
              <a:spcBef>
                <a:spcPts val="600"/>
              </a:spcBef>
              <a:spcAft>
                <a:spcPts val="0"/>
              </a:spcAft>
              <a:buClr>
                <a:schemeClr val="dk2"/>
              </a:buClr>
              <a:buSzPts val="1200"/>
              <a:buFont typeface="Noto Sans Symbols"/>
              <a:buChar char="▪"/>
            </a:pPr>
            <a:r>
              <a:rPr b="0" i="0" lang="en-US" sz="1800" u="none" cap="none" strike="noStrike">
                <a:solidFill>
                  <a:schemeClr val="dk1"/>
                </a:solidFill>
                <a:latin typeface="Century Gothic"/>
                <a:ea typeface="Century Gothic"/>
                <a:cs typeface="Century Gothic"/>
                <a:sym typeface="Century Gothic"/>
              </a:rPr>
              <a:t>Integrazione di sistemi legacy con tecnologie moderne.</a:t>
            </a:r>
            <a:endParaRPr/>
          </a:p>
          <a:p>
            <a:pPr indent="-287019" lvl="1" marL="731520" marR="0" rtl="0" algn="l">
              <a:lnSpc>
                <a:spcPct val="100000"/>
              </a:lnSpc>
              <a:spcBef>
                <a:spcPts val="600"/>
              </a:spcBef>
              <a:spcAft>
                <a:spcPts val="0"/>
              </a:spcAft>
              <a:buClr>
                <a:schemeClr val="dk2"/>
              </a:buClr>
              <a:buSzPts val="1200"/>
              <a:buFont typeface="Noto Sans Symbols"/>
              <a:buChar char="▪"/>
            </a:pPr>
            <a:r>
              <a:rPr b="0" i="0" lang="en-US" sz="1800" u="none" cap="none" strike="noStrike">
                <a:solidFill>
                  <a:schemeClr val="dk1"/>
                </a:solidFill>
                <a:latin typeface="Century Gothic"/>
                <a:ea typeface="Century Gothic"/>
                <a:cs typeface="Century Gothic"/>
                <a:sym typeface="Century Gothic"/>
              </a:rPr>
              <a:t>Diversa gamma di dispositivi e protocolli.</a:t>
            </a:r>
            <a:endParaRPr/>
          </a:p>
          <a:p>
            <a:pPr indent="-274320" lvl="0" marL="274320" marR="0" rtl="0" algn="l">
              <a:lnSpc>
                <a:spcPct val="100000"/>
              </a:lnSpc>
              <a:spcBef>
                <a:spcPts val="600"/>
              </a:spcBef>
              <a:spcAft>
                <a:spcPts val="0"/>
              </a:spcAft>
              <a:buClr>
                <a:schemeClr val="dk2"/>
              </a:buClr>
              <a:buSzPts val="1200"/>
              <a:buFont typeface="Noto Sans Symbols"/>
              <a:buChar char="⮚"/>
            </a:pPr>
            <a:r>
              <a:rPr b="1" i="0" lang="en-US" sz="2000" u="none" cap="none" strike="noStrike">
                <a:solidFill>
                  <a:schemeClr val="dk1"/>
                </a:solidFill>
                <a:latin typeface="Century Gothic"/>
                <a:ea typeface="Century Gothic"/>
                <a:cs typeface="Century Gothic"/>
                <a:sym typeface="Century Gothic"/>
              </a:rPr>
              <a:t>Obiettivi di alto valore</a:t>
            </a:r>
            <a:endParaRPr/>
          </a:p>
          <a:p>
            <a:pPr indent="-287019" lvl="1" marL="731520" marR="0" rtl="0" algn="l">
              <a:lnSpc>
                <a:spcPct val="100000"/>
              </a:lnSpc>
              <a:spcBef>
                <a:spcPts val="600"/>
              </a:spcBef>
              <a:spcAft>
                <a:spcPts val="0"/>
              </a:spcAft>
              <a:buClr>
                <a:schemeClr val="dk2"/>
              </a:buClr>
              <a:buSzPts val="1200"/>
              <a:buFont typeface="Noto Sans Symbols"/>
              <a:buChar char="▪"/>
            </a:pPr>
            <a:r>
              <a:rPr b="0" i="0" lang="en-US" sz="1800" u="none" cap="none" strike="noStrike">
                <a:solidFill>
                  <a:schemeClr val="dk1"/>
                </a:solidFill>
                <a:latin typeface="Century Gothic"/>
                <a:ea typeface="Century Gothic"/>
                <a:cs typeface="Century Gothic"/>
                <a:sym typeface="Century Gothic"/>
              </a:rPr>
              <a:t>Le infrastrutture energetiche sono un obiettivo primario per gli attori degli Stati nazionali e i criminali informatici.</a:t>
            </a:r>
            <a:endParaRPr/>
          </a:p>
          <a:p>
            <a:pPr indent="-287019" lvl="1" marL="731520" marR="0" rtl="0" algn="l">
              <a:lnSpc>
                <a:spcPct val="100000"/>
              </a:lnSpc>
              <a:spcBef>
                <a:spcPts val="600"/>
              </a:spcBef>
              <a:spcAft>
                <a:spcPts val="0"/>
              </a:spcAft>
              <a:buClr>
                <a:schemeClr val="dk2"/>
              </a:buClr>
              <a:buSzPts val="1200"/>
              <a:buFont typeface="Noto Sans Symbols"/>
              <a:buChar char="▪"/>
            </a:pPr>
            <a:r>
              <a:rPr b="0" i="0" lang="en-US" sz="1800" u="none" cap="none" strike="noStrike">
                <a:solidFill>
                  <a:schemeClr val="dk1"/>
                </a:solidFill>
                <a:latin typeface="Century Gothic"/>
                <a:ea typeface="Century Gothic"/>
                <a:cs typeface="Century Gothic"/>
                <a:sym typeface="Century Gothic"/>
              </a:rPr>
              <a:t>Potenziale di interruzioni su larga scala e impatto economico.</a:t>
            </a:r>
            <a:endParaRPr/>
          </a:p>
          <a:p>
            <a:pPr indent="-274320" lvl="0" marL="274320" marR="0" rtl="0" algn="l">
              <a:lnSpc>
                <a:spcPct val="100000"/>
              </a:lnSpc>
              <a:spcBef>
                <a:spcPts val="600"/>
              </a:spcBef>
              <a:spcAft>
                <a:spcPts val="0"/>
              </a:spcAft>
              <a:buClr>
                <a:schemeClr val="dk2"/>
              </a:buClr>
              <a:buSzPts val="1200"/>
              <a:buFont typeface="Noto Sans Symbols"/>
              <a:buChar char="⮚"/>
            </a:pPr>
            <a:r>
              <a:rPr b="1" i="0" lang="en-US" sz="2000" u="none" cap="none" strike="noStrike">
                <a:solidFill>
                  <a:schemeClr val="dk1"/>
                </a:solidFill>
                <a:latin typeface="Century Gothic"/>
                <a:ea typeface="Century Gothic"/>
                <a:cs typeface="Century Gothic"/>
                <a:sym typeface="Century Gothic"/>
              </a:rPr>
              <a:t>Conformità normativa</a:t>
            </a:r>
            <a:endParaRPr/>
          </a:p>
          <a:p>
            <a:pPr indent="-287019" lvl="1" marL="731520" marR="0" rtl="0" algn="l">
              <a:lnSpc>
                <a:spcPct val="100000"/>
              </a:lnSpc>
              <a:spcBef>
                <a:spcPts val="600"/>
              </a:spcBef>
              <a:spcAft>
                <a:spcPts val="0"/>
              </a:spcAft>
              <a:buClr>
                <a:schemeClr val="dk2"/>
              </a:buClr>
              <a:buSzPts val="1200"/>
              <a:buFont typeface="Noto Sans Symbols"/>
              <a:buChar char="▪"/>
            </a:pPr>
            <a:r>
              <a:rPr b="0" i="0" lang="en-US" sz="1800" u="none" cap="none" strike="noStrike">
                <a:solidFill>
                  <a:schemeClr val="dk1"/>
                </a:solidFill>
                <a:latin typeface="Century Gothic"/>
                <a:ea typeface="Century Gothic"/>
                <a:cs typeface="Century Gothic"/>
                <a:sym typeface="Century Gothic"/>
              </a:rPr>
              <a:t>Regolamenti e standard rigorosi (ad esempio, NERC CIP, ISO 27001).</a:t>
            </a:r>
            <a:endParaRPr/>
          </a:p>
          <a:p>
            <a:pPr indent="-287019" lvl="1" marL="731520" marR="0" rtl="0" algn="l">
              <a:lnSpc>
                <a:spcPct val="100000"/>
              </a:lnSpc>
              <a:spcBef>
                <a:spcPts val="600"/>
              </a:spcBef>
              <a:spcAft>
                <a:spcPts val="0"/>
              </a:spcAft>
              <a:buClr>
                <a:schemeClr val="dk2"/>
              </a:buClr>
              <a:buSzPts val="1200"/>
              <a:buFont typeface="Noto Sans Symbols"/>
              <a:buChar char="▪"/>
            </a:pPr>
            <a:r>
              <a:rPr b="0" i="0" lang="en-US" sz="1800" u="none" cap="none" strike="noStrike">
                <a:solidFill>
                  <a:schemeClr val="dk1"/>
                </a:solidFill>
                <a:latin typeface="Century Gothic"/>
                <a:ea typeface="Century Gothic"/>
                <a:cs typeface="Century Gothic"/>
                <a:sym typeface="Century Gothic"/>
              </a:rPr>
              <a:t>Garantire la conformità mantenendo l'efficienza operativa.</a:t>
            </a:r>
            <a:endParaRPr/>
          </a:p>
        </p:txBody>
      </p:sp>
      <p:sp>
        <p:nvSpPr>
          <p:cNvPr id="462" name="Google Shape;462;p24"/>
          <p:cNvSpPr txBox="1"/>
          <p:nvPr/>
        </p:nvSpPr>
        <p:spPr>
          <a:xfrm>
            <a:off x="182880" y="1463040"/>
            <a:ext cx="3197629" cy="270843"/>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Sfide principali</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25"/>
          <p:cNvSpPr txBox="1"/>
          <p:nvPr>
            <p:ph type="ctrTitle"/>
          </p:nvPr>
        </p:nvSpPr>
        <p:spPr>
          <a:xfrm>
            <a:off x="182880" y="731520"/>
            <a:ext cx="10791000" cy="6615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Introduzione alla sicurezza informatica nel settore energetico</a:t>
            </a:r>
            <a:endParaRPr/>
          </a:p>
        </p:txBody>
      </p:sp>
      <p:pic>
        <p:nvPicPr>
          <p:cNvPr id="468" name="Google Shape;468;p25"/>
          <p:cNvPicPr preferRelativeResize="0"/>
          <p:nvPr/>
        </p:nvPicPr>
        <p:blipFill rotWithShape="1">
          <a:blip r:embed="rId3">
            <a:alphaModFix/>
          </a:blip>
          <a:srcRect b="0" l="0" r="0" t="0"/>
          <a:stretch/>
        </p:blipFill>
        <p:spPr>
          <a:xfrm>
            <a:off x="9509575" y="108400"/>
            <a:ext cx="2553075" cy="472250"/>
          </a:xfrm>
          <a:prstGeom prst="rect">
            <a:avLst/>
          </a:prstGeom>
          <a:noFill/>
          <a:ln>
            <a:noFill/>
          </a:ln>
        </p:spPr>
      </p:pic>
      <p:sp>
        <p:nvSpPr>
          <p:cNvPr id="469" name="Google Shape;469;p25"/>
          <p:cNvSpPr txBox="1"/>
          <p:nvPr>
            <p:ph idx="12" type="sldNum"/>
          </p:nvPr>
        </p:nvSpPr>
        <p:spPr>
          <a:xfrm>
            <a:off x="10920946" y="64431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pic>
        <p:nvPicPr>
          <p:cNvPr id="470" name="Google Shape;470;p25"/>
          <p:cNvPicPr preferRelativeResize="0"/>
          <p:nvPr/>
        </p:nvPicPr>
        <p:blipFill rotWithShape="1">
          <a:blip r:embed="rId4">
            <a:alphaModFix/>
          </a:blip>
          <a:srcRect b="0" l="0" r="0" t="0"/>
          <a:stretch/>
        </p:blipFill>
        <p:spPr>
          <a:xfrm>
            <a:off x="6665716" y="1699292"/>
            <a:ext cx="5214975" cy="3931512"/>
          </a:xfrm>
          <a:prstGeom prst="rect">
            <a:avLst/>
          </a:prstGeom>
          <a:noFill/>
          <a:ln>
            <a:noFill/>
          </a:ln>
        </p:spPr>
      </p:pic>
      <p:sp>
        <p:nvSpPr>
          <p:cNvPr id="471" name="Google Shape;471;p25"/>
          <p:cNvSpPr txBox="1"/>
          <p:nvPr/>
        </p:nvSpPr>
        <p:spPr>
          <a:xfrm>
            <a:off x="182879" y="2011680"/>
            <a:ext cx="6319521" cy="3619124"/>
          </a:xfrm>
          <a:prstGeom prst="rect">
            <a:avLst/>
          </a:prstGeom>
          <a:noFill/>
          <a:ln>
            <a:noFill/>
          </a:ln>
        </p:spPr>
        <p:txBody>
          <a:bodyPr anchorCtr="0" anchor="t" bIns="0" lIns="0" spcFirstLastPara="1" rIns="0" wrap="square" tIns="0">
            <a:noAutofit/>
          </a:bodyPr>
          <a:lstStyle/>
          <a:p>
            <a:pPr indent="-274320" lvl="0" marL="274320" marR="0" rtl="0" algn="l">
              <a:lnSpc>
                <a:spcPct val="100000"/>
              </a:lnSpc>
              <a:spcBef>
                <a:spcPts val="600"/>
              </a:spcBef>
              <a:spcAft>
                <a:spcPts val="0"/>
              </a:spcAft>
              <a:buClr>
                <a:schemeClr val="dk2"/>
              </a:buClr>
              <a:buSzPts val="1200"/>
              <a:buFont typeface="Noto Sans Symbols"/>
              <a:buChar char="⮚"/>
            </a:pPr>
            <a:r>
              <a:rPr b="1" i="0" lang="en-US" sz="2000" u="none" cap="none" strike="noStrike">
                <a:solidFill>
                  <a:schemeClr val="dk1"/>
                </a:solidFill>
                <a:latin typeface="Century Gothic"/>
                <a:ea typeface="Century Gothic"/>
                <a:cs typeface="Century Gothic"/>
                <a:sym typeface="Century Gothic"/>
              </a:rPr>
              <a:t>Minacce persistenti avanzate (APT)</a:t>
            </a:r>
            <a:endParaRPr/>
          </a:p>
          <a:p>
            <a:pPr indent="-287019" lvl="1" marL="731520" marR="0" rtl="0" algn="l">
              <a:lnSpc>
                <a:spcPct val="100000"/>
              </a:lnSpc>
              <a:spcBef>
                <a:spcPts val="600"/>
              </a:spcBef>
              <a:spcAft>
                <a:spcPts val="0"/>
              </a:spcAft>
              <a:buClr>
                <a:schemeClr val="dk2"/>
              </a:buClr>
              <a:buSzPts val="1200"/>
              <a:buFont typeface="Noto Sans Symbols"/>
              <a:buChar char="▪"/>
            </a:pPr>
            <a:r>
              <a:rPr b="0" i="0" lang="en-US" sz="1800" u="none" cap="none" strike="noStrike">
                <a:solidFill>
                  <a:schemeClr val="dk1"/>
                </a:solidFill>
                <a:latin typeface="Century Gothic"/>
                <a:ea typeface="Century Gothic"/>
                <a:cs typeface="Century Gothic"/>
                <a:sym typeface="Century Gothic"/>
              </a:rPr>
              <a:t>Attacchi informatici sofisticati e a lungo termine che mirano a rubare dati o a interrompere le operazioni.</a:t>
            </a:r>
            <a:endParaRPr/>
          </a:p>
          <a:p>
            <a:pPr indent="-287019" lvl="1" marL="731520" marR="0" rtl="0" algn="l">
              <a:lnSpc>
                <a:spcPct val="100000"/>
              </a:lnSpc>
              <a:spcBef>
                <a:spcPts val="600"/>
              </a:spcBef>
              <a:spcAft>
                <a:spcPts val="0"/>
              </a:spcAft>
              <a:buClr>
                <a:schemeClr val="dk2"/>
              </a:buClr>
              <a:buSzPts val="1200"/>
              <a:buFont typeface="Noto Sans Symbols"/>
              <a:buChar char="▪"/>
            </a:pPr>
            <a:r>
              <a:rPr b="0" i="0" lang="en-US" sz="1800" u="none" cap="none" strike="noStrike">
                <a:solidFill>
                  <a:schemeClr val="dk1"/>
                </a:solidFill>
                <a:latin typeface="Century Gothic"/>
                <a:ea typeface="Century Gothic"/>
                <a:cs typeface="Century Gothic"/>
                <a:sym typeface="Century Gothic"/>
              </a:rPr>
              <a:t>Spesso coinvolgono più vettori di attacco e tecniche di evasione.</a:t>
            </a:r>
            <a:endParaRPr/>
          </a:p>
          <a:p>
            <a:pPr indent="-274320" lvl="0" marL="274320" marR="0" rtl="0" algn="l">
              <a:lnSpc>
                <a:spcPct val="100000"/>
              </a:lnSpc>
              <a:spcBef>
                <a:spcPts val="600"/>
              </a:spcBef>
              <a:spcAft>
                <a:spcPts val="0"/>
              </a:spcAft>
              <a:buClr>
                <a:schemeClr val="dk2"/>
              </a:buClr>
              <a:buSzPts val="1200"/>
              <a:buFont typeface="Noto Sans Symbols"/>
              <a:buChar char="⮚"/>
            </a:pPr>
            <a:r>
              <a:rPr b="1" i="0" lang="en-US" sz="2000" u="none" cap="none" strike="noStrike">
                <a:solidFill>
                  <a:schemeClr val="dk1"/>
                </a:solidFill>
                <a:latin typeface="Century Gothic"/>
                <a:ea typeface="Century Gothic"/>
                <a:cs typeface="Century Gothic"/>
                <a:sym typeface="Century Gothic"/>
              </a:rPr>
              <a:t>Minacce interne</a:t>
            </a:r>
            <a:endParaRPr/>
          </a:p>
          <a:p>
            <a:pPr indent="-287019" lvl="1" marL="731520" marR="0" rtl="0" algn="l">
              <a:lnSpc>
                <a:spcPct val="100000"/>
              </a:lnSpc>
              <a:spcBef>
                <a:spcPts val="600"/>
              </a:spcBef>
              <a:spcAft>
                <a:spcPts val="0"/>
              </a:spcAft>
              <a:buClr>
                <a:schemeClr val="dk2"/>
              </a:buClr>
              <a:buSzPts val="1200"/>
              <a:buFont typeface="Noto Sans Symbols"/>
              <a:buChar char="▪"/>
            </a:pPr>
            <a:r>
              <a:rPr b="0" i="0" lang="en-US" sz="1800" u="none" cap="none" strike="noStrike">
                <a:solidFill>
                  <a:schemeClr val="dk1"/>
                </a:solidFill>
                <a:latin typeface="Century Gothic"/>
                <a:ea typeface="Century Gothic"/>
                <a:cs typeface="Century Gothic"/>
                <a:sym typeface="Century Gothic"/>
              </a:rPr>
              <a:t>Rischi derivanti da dipendenti o appaltatori con accesso privilegiato.</a:t>
            </a:r>
            <a:endParaRPr/>
          </a:p>
          <a:p>
            <a:pPr indent="-287019" lvl="1" marL="731520" marR="0" rtl="0" algn="l">
              <a:lnSpc>
                <a:spcPct val="100000"/>
              </a:lnSpc>
              <a:spcBef>
                <a:spcPts val="600"/>
              </a:spcBef>
              <a:spcAft>
                <a:spcPts val="0"/>
              </a:spcAft>
              <a:buClr>
                <a:schemeClr val="dk2"/>
              </a:buClr>
              <a:buSzPts val="1200"/>
              <a:buFont typeface="Noto Sans Symbols"/>
              <a:buChar char="▪"/>
            </a:pPr>
            <a:r>
              <a:rPr b="0" i="0" lang="en-US" sz="1800" u="none" cap="none" strike="noStrike">
                <a:solidFill>
                  <a:schemeClr val="dk1"/>
                </a:solidFill>
                <a:latin typeface="Century Gothic"/>
                <a:ea typeface="Century Gothic"/>
                <a:cs typeface="Century Gothic"/>
                <a:sym typeface="Century Gothic"/>
              </a:rPr>
              <a:t>Potenziale di azioni accidentali o dolose che portano a violazioni della sicurezza.</a:t>
            </a:r>
            <a:endParaRPr/>
          </a:p>
        </p:txBody>
      </p:sp>
      <p:sp>
        <p:nvSpPr>
          <p:cNvPr id="472" name="Google Shape;472;p25"/>
          <p:cNvSpPr txBox="1"/>
          <p:nvPr/>
        </p:nvSpPr>
        <p:spPr>
          <a:xfrm>
            <a:off x="182880" y="1554480"/>
            <a:ext cx="3197629" cy="270843"/>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Sfide principali</a:t>
            </a:r>
            <a:endParaRPr b="0" baseline="-25000" i="0" sz="4400" u="none" cap="none" strike="noStrike">
              <a:solidFill>
                <a:schemeClr val="dk2"/>
              </a:solidFill>
              <a:latin typeface="Century Gothic"/>
              <a:ea typeface="Century Gothic"/>
              <a:cs typeface="Century Gothic"/>
              <a:sym typeface="Century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cxnSp>
        <p:nvCxnSpPr>
          <p:cNvPr id="477" name="Google Shape;477;p26"/>
          <p:cNvCxnSpPr/>
          <p:nvPr/>
        </p:nvCxnSpPr>
        <p:spPr>
          <a:xfrm>
            <a:off x="0" y="2946400"/>
            <a:ext cx="11988800" cy="3911600"/>
          </a:xfrm>
          <a:prstGeom prst="straightConnector1">
            <a:avLst/>
          </a:prstGeom>
          <a:noFill/>
          <a:ln cap="flat" cmpd="sng" w="15875">
            <a:solidFill>
              <a:schemeClr val="dk2"/>
            </a:solidFill>
            <a:prstDash val="solid"/>
            <a:round/>
            <a:headEnd len="sm" w="sm" type="none"/>
            <a:tailEnd len="sm" w="sm" type="none"/>
          </a:ln>
        </p:spPr>
      </p:cxnSp>
      <p:sp>
        <p:nvSpPr>
          <p:cNvPr id="478" name="Google Shape;478;p26"/>
          <p:cNvSpPr txBox="1"/>
          <p:nvPr>
            <p:ph type="ctrTitle"/>
          </p:nvPr>
        </p:nvSpPr>
        <p:spPr>
          <a:xfrm>
            <a:off x="182880" y="274320"/>
            <a:ext cx="10791000" cy="6615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dk1"/>
              </a:buClr>
              <a:buSzPts val="3600"/>
              <a:buFont typeface="Book Antiqua"/>
              <a:buNone/>
            </a:pPr>
            <a:r>
              <a:rPr lang="en-US"/>
              <a:t>Introduzione alla sicurezza informatica nel settore energetico</a:t>
            </a:r>
            <a:endParaRPr/>
          </a:p>
        </p:txBody>
      </p:sp>
      <p:pic>
        <p:nvPicPr>
          <p:cNvPr id="479" name="Google Shape;479;p26"/>
          <p:cNvPicPr preferRelativeResize="0"/>
          <p:nvPr/>
        </p:nvPicPr>
        <p:blipFill rotWithShape="1">
          <a:blip r:embed="rId3">
            <a:alphaModFix/>
          </a:blip>
          <a:srcRect b="0" l="0" r="0" t="0"/>
          <a:stretch/>
        </p:blipFill>
        <p:spPr>
          <a:xfrm>
            <a:off x="9509575" y="108400"/>
            <a:ext cx="2553075" cy="472250"/>
          </a:xfrm>
          <a:prstGeom prst="rect">
            <a:avLst/>
          </a:prstGeom>
          <a:noFill/>
          <a:ln>
            <a:noFill/>
          </a:ln>
        </p:spPr>
      </p:pic>
      <p:sp>
        <p:nvSpPr>
          <p:cNvPr id="480" name="Google Shape;480;p26"/>
          <p:cNvSpPr txBox="1"/>
          <p:nvPr>
            <p:ph idx="12" type="sldNum"/>
          </p:nvPr>
        </p:nvSpPr>
        <p:spPr>
          <a:xfrm>
            <a:off x="10920946" y="6443174"/>
            <a:ext cx="618000" cy="365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100"/>
              <a:buFont typeface="Arial"/>
              <a:buNone/>
            </a:pPr>
            <a:fld id="{00000000-1234-1234-1234-123412341234}" type="slidenum">
              <a:rPr b="0" i="0" lang="en-US" sz="1100" u="none" cap="none" strike="noStrike">
                <a:solidFill>
                  <a:srgbClr val="000000"/>
                </a:solidFill>
                <a:latin typeface="Century Gothic"/>
                <a:ea typeface="Century Gothic"/>
                <a:cs typeface="Century Gothic"/>
                <a:sym typeface="Century Gothic"/>
              </a:rPr>
              <a:t>‹#›</a:t>
            </a:fld>
            <a:endParaRPr b="0" i="0" sz="1100" u="none" cap="none" strike="noStrike">
              <a:solidFill>
                <a:srgbClr val="000000"/>
              </a:solidFill>
              <a:latin typeface="Century Gothic"/>
              <a:ea typeface="Century Gothic"/>
              <a:cs typeface="Century Gothic"/>
              <a:sym typeface="Century Gothic"/>
            </a:endParaRPr>
          </a:p>
        </p:txBody>
      </p:sp>
      <p:sp>
        <p:nvSpPr>
          <p:cNvPr id="481" name="Google Shape;481;p26"/>
          <p:cNvSpPr txBox="1"/>
          <p:nvPr/>
        </p:nvSpPr>
        <p:spPr>
          <a:xfrm>
            <a:off x="822960" y="1645920"/>
            <a:ext cx="7223760" cy="1970116"/>
          </a:xfrm>
          <a:prstGeom prst="rect">
            <a:avLst/>
          </a:prstGeom>
          <a:noFill/>
          <a:ln>
            <a:noFill/>
          </a:ln>
        </p:spPr>
        <p:txBody>
          <a:bodyPr anchorCtr="0" anchor="t" bIns="45700" lIns="0" spcFirstLastPara="1" rIns="0" wrap="square" tIns="0">
            <a:noAutofit/>
          </a:bodyPr>
          <a:lstStyle/>
          <a:p>
            <a:pPr indent="-274320" lvl="0" marL="274320" marR="0" rtl="0" algn="l">
              <a:lnSpc>
                <a:spcPct val="100000"/>
              </a:lnSpc>
              <a:spcBef>
                <a:spcPts val="600"/>
              </a:spcBef>
              <a:spcAft>
                <a:spcPts val="0"/>
              </a:spcAft>
              <a:buClr>
                <a:srgbClr val="D87A1A"/>
              </a:buClr>
              <a:buSzPts val="1200"/>
              <a:buFont typeface="Courier New"/>
              <a:buChar char="o"/>
            </a:pPr>
            <a:r>
              <a:rPr b="1" i="0" lang="en-US" sz="1800" u="none" cap="none" strike="noStrike">
                <a:solidFill>
                  <a:srgbClr val="000000"/>
                </a:solidFill>
                <a:latin typeface="Century Gothic"/>
                <a:ea typeface="Century Gothic"/>
                <a:cs typeface="Century Gothic"/>
                <a:sym typeface="Century Gothic"/>
              </a:rPr>
              <a:t>Descrizione</a:t>
            </a:r>
            <a:r>
              <a:rPr b="0" i="0" lang="en-US" sz="1800" u="none" cap="none" strike="noStrike">
                <a:solidFill>
                  <a:srgbClr val="000000"/>
                </a:solidFill>
                <a:latin typeface="Century Gothic"/>
                <a:ea typeface="Century Gothic"/>
                <a:cs typeface="Century Gothic"/>
                <a:sym typeface="Century Gothic"/>
              </a:rPr>
              <a:t>: Cyberattacco coordinato alla rete elettrica ucraina che ha causato interruzioni diffuse.</a:t>
            </a:r>
            <a:endParaRPr b="0" i="0" sz="1800" u="none" cap="none" strike="noStrike">
              <a:solidFill>
                <a:srgbClr val="000000"/>
              </a:solidFill>
              <a:latin typeface="Century Gothic"/>
              <a:ea typeface="Century Gothic"/>
              <a:cs typeface="Century Gothic"/>
              <a:sym typeface="Century Gothic"/>
            </a:endParaRPr>
          </a:p>
          <a:p>
            <a:pPr indent="-274320" lvl="0" marL="274320" marR="0" rtl="0" algn="l">
              <a:lnSpc>
                <a:spcPct val="100000"/>
              </a:lnSpc>
              <a:spcBef>
                <a:spcPts val="600"/>
              </a:spcBef>
              <a:spcAft>
                <a:spcPts val="0"/>
              </a:spcAft>
              <a:buClr>
                <a:srgbClr val="D87A1A"/>
              </a:buClr>
              <a:buSzPts val="1200"/>
              <a:buFont typeface="Courier New"/>
              <a:buChar char="o"/>
            </a:pPr>
            <a:r>
              <a:rPr b="1" i="0" lang="en-US" sz="1800" u="none" cap="none" strike="noStrike">
                <a:solidFill>
                  <a:srgbClr val="000000"/>
                </a:solidFill>
                <a:latin typeface="Century Gothic"/>
                <a:ea typeface="Century Gothic"/>
                <a:cs typeface="Century Gothic"/>
                <a:sym typeface="Century Gothic"/>
              </a:rPr>
              <a:t>Impatto: </a:t>
            </a:r>
            <a:r>
              <a:rPr b="0" i="0" lang="en-US" sz="1800" u="none" cap="none" strike="noStrike">
                <a:solidFill>
                  <a:srgbClr val="000000"/>
                </a:solidFill>
                <a:latin typeface="Century Gothic"/>
                <a:ea typeface="Century Gothic"/>
                <a:cs typeface="Century Gothic"/>
                <a:sym typeface="Century Gothic"/>
              </a:rPr>
              <a:t>Interruzione della fornitura di energia elettrica a circa 230.000 persone.</a:t>
            </a:r>
            <a:endParaRPr b="0" i="0" sz="1800" u="none" cap="none" strike="noStrike">
              <a:solidFill>
                <a:srgbClr val="000000"/>
              </a:solidFill>
              <a:latin typeface="Century Gothic"/>
              <a:ea typeface="Century Gothic"/>
              <a:cs typeface="Century Gothic"/>
              <a:sym typeface="Century Gothic"/>
            </a:endParaRPr>
          </a:p>
          <a:p>
            <a:pPr indent="-274320" lvl="0" marL="274320" marR="0" rtl="0" algn="l">
              <a:lnSpc>
                <a:spcPct val="100000"/>
              </a:lnSpc>
              <a:spcBef>
                <a:spcPts val="600"/>
              </a:spcBef>
              <a:spcAft>
                <a:spcPts val="0"/>
              </a:spcAft>
              <a:buClr>
                <a:srgbClr val="D87A1A"/>
              </a:buClr>
              <a:buSzPts val="1200"/>
              <a:buFont typeface="Noto Sans Symbols"/>
              <a:buChar char="✔"/>
            </a:pPr>
            <a:r>
              <a:rPr b="1" i="0" lang="en-US" sz="1800" u="none" cap="none" strike="noStrike">
                <a:solidFill>
                  <a:srgbClr val="000000"/>
                </a:solidFill>
                <a:latin typeface="Century Gothic"/>
                <a:ea typeface="Century Gothic"/>
                <a:cs typeface="Century Gothic"/>
                <a:sym typeface="Century Gothic"/>
              </a:rPr>
              <a:t>Lezioni apprese: </a:t>
            </a:r>
            <a:r>
              <a:rPr b="0" i="0" lang="en-US" sz="1800" u="none" cap="none" strike="noStrike">
                <a:solidFill>
                  <a:srgbClr val="000000"/>
                </a:solidFill>
                <a:latin typeface="Century Gothic"/>
                <a:ea typeface="Century Gothic"/>
                <a:cs typeface="Century Gothic"/>
                <a:sym typeface="Century Gothic"/>
              </a:rPr>
              <a:t>Importanza dei piani di risposta agli incidenti e del monitoraggio in tempo reale.</a:t>
            </a:r>
            <a:endParaRPr/>
          </a:p>
        </p:txBody>
      </p:sp>
      <p:sp>
        <p:nvSpPr>
          <p:cNvPr id="482" name="Google Shape;482;p26"/>
          <p:cNvSpPr txBox="1"/>
          <p:nvPr/>
        </p:nvSpPr>
        <p:spPr>
          <a:xfrm>
            <a:off x="457200" y="1280160"/>
            <a:ext cx="8379229" cy="221599"/>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0"/>
              </a:spcBef>
              <a:spcAft>
                <a:spcPts val="0"/>
              </a:spcAft>
              <a:buClr>
                <a:srgbClr val="FFBA00"/>
              </a:buClr>
              <a:buSzPts val="4400"/>
              <a:buFont typeface="Calibri"/>
              <a:buNone/>
            </a:pPr>
            <a:r>
              <a:rPr b="0" baseline="-25000" i="0" lang="en-US" sz="3600" u="none" cap="none" strike="noStrike">
                <a:solidFill>
                  <a:srgbClr val="D87A1A"/>
                </a:solidFill>
                <a:latin typeface="Century Gothic"/>
                <a:ea typeface="Century Gothic"/>
                <a:cs typeface="Century Gothic"/>
                <a:sym typeface="Century Gothic"/>
              </a:rPr>
              <a:t>Caso di studio 1: Attacco alla rete elettrica in Ucraina (2015)</a:t>
            </a:r>
            <a:endParaRPr/>
          </a:p>
        </p:txBody>
      </p:sp>
      <p:sp>
        <p:nvSpPr>
          <p:cNvPr id="483" name="Google Shape;483;p26"/>
          <p:cNvSpPr txBox="1"/>
          <p:nvPr/>
        </p:nvSpPr>
        <p:spPr>
          <a:xfrm>
            <a:off x="7863840" y="1494710"/>
            <a:ext cx="3999346" cy="1107996"/>
          </a:xfrm>
          <a:prstGeom prst="rect">
            <a:avLst/>
          </a:prstGeom>
          <a:noFill/>
          <a:ln>
            <a:noFill/>
          </a:ln>
        </p:spPr>
        <p:txBody>
          <a:bodyPr anchorCtr="0" anchor="ctr" bIns="0" lIns="0" spcFirstLastPara="1" rIns="0" wrap="square" tIns="0">
            <a:spAutoFit/>
          </a:bodyPr>
          <a:lstStyle/>
          <a:p>
            <a:pPr indent="-228600" lvl="0" marL="457200" marR="0" rtl="0" algn="r">
              <a:lnSpc>
                <a:spcPct val="100000"/>
              </a:lnSpc>
              <a:spcBef>
                <a:spcPts val="0"/>
              </a:spcBef>
              <a:spcAft>
                <a:spcPts val="0"/>
              </a:spcAft>
              <a:buClr>
                <a:srgbClr val="FFBA00"/>
              </a:buClr>
              <a:buSzPts val="4400"/>
              <a:buFont typeface="Calibri"/>
              <a:buNone/>
            </a:pPr>
            <a:r>
              <a:rPr b="0" baseline="-25000" i="0" lang="en-US" sz="3600" u="none" cap="none" strike="noStrike">
                <a:solidFill>
                  <a:srgbClr val="D87A1A"/>
                </a:solidFill>
                <a:latin typeface="Century Gothic"/>
                <a:ea typeface="Century Gothic"/>
                <a:cs typeface="Century Gothic"/>
                <a:sym typeface="Century Gothic"/>
              </a:rPr>
              <a:t>Caso di studio 2: Attacco Ransomware a Colonial Pipeline (2021)</a:t>
            </a:r>
            <a:endParaRPr/>
          </a:p>
        </p:txBody>
      </p:sp>
      <p:sp>
        <p:nvSpPr>
          <p:cNvPr id="484" name="Google Shape;484;p26"/>
          <p:cNvSpPr txBox="1"/>
          <p:nvPr/>
        </p:nvSpPr>
        <p:spPr>
          <a:xfrm>
            <a:off x="7961745" y="2651760"/>
            <a:ext cx="3912528" cy="3706880"/>
          </a:xfrm>
          <a:prstGeom prst="rect">
            <a:avLst/>
          </a:prstGeom>
          <a:noFill/>
          <a:ln>
            <a:noFill/>
          </a:ln>
        </p:spPr>
        <p:txBody>
          <a:bodyPr anchorCtr="0" anchor="t" bIns="45700" lIns="0" spcFirstLastPara="1" rIns="0" wrap="square" tIns="0">
            <a:noAutofit/>
          </a:bodyPr>
          <a:lstStyle/>
          <a:p>
            <a:pPr indent="-274320" lvl="0" marL="274320" marR="0" rtl="0" algn="r">
              <a:lnSpc>
                <a:spcPct val="100000"/>
              </a:lnSpc>
              <a:spcBef>
                <a:spcPts val="600"/>
              </a:spcBef>
              <a:spcAft>
                <a:spcPts val="0"/>
              </a:spcAft>
              <a:buClr>
                <a:srgbClr val="D87A1A"/>
              </a:buClr>
              <a:buSzPts val="1200"/>
              <a:buFont typeface="Courier New"/>
              <a:buChar char="o"/>
            </a:pPr>
            <a:r>
              <a:rPr b="1" i="0" lang="en-US" sz="1600" u="none" cap="none" strike="noStrike">
                <a:solidFill>
                  <a:srgbClr val="000000"/>
                </a:solidFill>
                <a:latin typeface="Century Gothic"/>
                <a:ea typeface="Century Gothic"/>
                <a:cs typeface="Century Gothic"/>
                <a:sym typeface="Century Gothic"/>
              </a:rPr>
              <a:t>Descrizione: </a:t>
            </a:r>
            <a:r>
              <a:rPr b="0" i="0" lang="en-US" sz="1600" u="none" cap="none" strike="noStrike">
                <a:solidFill>
                  <a:srgbClr val="000000"/>
                </a:solidFill>
                <a:latin typeface="Century Gothic"/>
                <a:ea typeface="Century Gothic"/>
                <a:cs typeface="Century Gothic"/>
                <a:sym typeface="Century Gothic"/>
              </a:rPr>
              <a:t>Attacco ransomware che ha portato alla chiusura di un importante oleodotto statunitense.</a:t>
            </a:r>
            <a:endParaRPr/>
          </a:p>
          <a:p>
            <a:pPr indent="-274320" lvl="0" marL="274320" marR="0" rtl="0" algn="r">
              <a:lnSpc>
                <a:spcPct val="100000"/>
              </a:lnSpc>
              <a:spcBef>
                <a:spcPts val="1200"/>
              </a:spcBef>
              <a:spcAft>
                <a:spcPts val="0"/>
              </a:spcAft>
              <a:buClr>
                <a:srgbClr val="D87A1A"/>
              </a:buClr>
              <a:buSzPts val="1200"/>
              <a:buFont typeface="Courier New"/>
              <a:buChar char="o"/>
            </a:pPr>
            <a:r>
              <a:rPr b="1" i="0" lang="en-US" sz="1600" u="none" cap="none" strike="noStrike">
                <a:solidFill>
                  <a:srgbClr val="000000"/>
                </a:solidFill>
                <a:latin typeface="Century Gothic"/>
                <a:ea typeface="Century Gothic"/>
                <a:cs typeface="Century Gothic"/>
                <a:sym typeface="Century Gothic"/>
              </a:rPr>
              <a:t>Impatto:</a:t>
            </a:r>
            <a:r>
              <a:rPr b="0" i="0" lang="en-US" sz="1600" u="none" cap="none" strike="noStrike">
                <a:solidFill>
                  <a:srgbClr val="000000"/>
                </a:solidFill>
                <a:latin typeface="Century Gothic"/>
                <a:ea typeface="Century Gothic"/>
                <a:cs typeface="Century Gothic"/>
                <a:sym typeface="Century Gothic"/>
              </a:rPr>
              <a:t> Carenza di carburante e gravi perturbazioni economiche.</a:t>
            </a:r>
            <a:endParaRPr b="0" i="0" sz="1600" u="none" cap="none" strike="noStrike">
              <a:solidFill>
                <a:srgbClr val="000000"/>
              </a:solidFill>
              <a:latin typeface="Century Gothic"/>
              <a:ea typeface="Century Gothic"/>
              <a:cs typeface="Century Gothic"/>
              <a:sym typeface="Century Gothic"/>
            </a:endParaRPr>
          </a:p>
          <a:p>
            <a:pPr indent="-274320" lvl="0" marL="274320" marR="0" rtl="0" algn="r">
              <a:lnSpc>
                <a:spcPct val="100000"/>
              </a:lnSpc>
              <a:spcBef>
                <a:spcPts val="1200"/>
              </a:spcBef>
              <a:spcAft>
                <a:spcPts val="600"/>
              </a:spcAft>
              <a:buClr>
                <a:srgbClr val="D87A1A"/>
              </a:buClr>
              <a:buSzPts val="1200"/>
              <a:buFont typeface="Noto Sans Symbols"/>
              <a:buChar char="✔"/>
            </a:pPr>
            <a:r>
              <a:rPr b="1" i="0" lang="en-US" sz="1600" u="none" cap="none" strike="noStrike">
                <a:solidFill>
                  <a:srgbClr val="000000"/>
                </a:solidFill>
                <a:latin typeface="Century Gothic"/>
                <a:ea typeface="Century Gothic"/>
                <a:cs typeface="Century Gothic"/>
                <a:sym typeface="Century Gothic"/>
              </a:rPr>
              <a:t>Lezioni apprese: </a:t>
            </a:r>
            <a:r>
              <a:rPr b="0" i="0" lang="en-US" sz="1600" u="none" cap="none" strike="noStrike">
                <a:solidFill>
                  <a:srgbClr val="000000"/>
                </a:solidFill>
                <a:latin typeface="Century Gothic"/>
                <a:ea typeface="Century Gothic"/>
                <a:cs typeface="Century Gothic"/>
                <a:sym typeface="Century Gothic"/>
              </a:rPr>
              <a:t>Necessità di solide misure di sicurezza informatica e di piani di emergenza.</a:t>
            </a:r>
            <a:endParaRPr/>
          </a:p>
        </p:txBody>
      </p:sp>
      <p:sp>
        <p:nvSpPr>
          <p:cNvPr id="485" name="Google Shape;485;p26"/>
          <p:cNvSpPr txBox="1"/>
          <p:nvPr/>
        </p:nvSpPr>
        <p:spPr>
          <a:xfrm>
            <a:off x="91440" y="3567995"/>
            <a:ext cx="8287789" cy="944874"/>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600"/>
              </a:spcBef>
              <a:spcAft>
                <a:spcPts val="0"/>
              </a:spcAft>
              <a:buClr>
                <a:srgbClr val="FFBA00"/>
              </a:buClr>
              <a:buSzPts val="4400"/>
              <a:buFont typeface="Calibri"/>
              <a:buNone/>
            </a:pPr>
            <a:r>
              <a:rPr b="0" baseline="-25000" i="0" lang="en-US" sz="3600" u="none" cap="none" strike="noStrike">
                <a:solidFill>
                  <a:srgbClr val="D87A1A"/>
                </a:solidFill>
                <a:latin typeface="Century Gothic"/>
                <a:ea typeface="Century Gothic"/>
                <a:cs typeface="Century Gothic"/>
                <a:sym typeface="Century Gothic"/>
              </a:rPr>
              <a:t>Studio di caso 3:</a:t>
            </a:r>
            <a:endParaRPr/>
          </a:p>
          <a:p>
            <a:pPr indent="-228600" lvl="0" marL="457200" marR="0" rtl="0" algn="l">
              <a:lnSpc>
                <a:spcPct val="60000"/>
              </a:lnSpc>
              <a:spcBef>
                <a:spcPts val="600"/>
              </a:spcBef>
              <a:spcAft>
                <a:spcPts val="0"/>
              </a:spcAft>
              <a:buClr>
                <a:srgbClr val="FFBA00"/>
              </a:buClr>
              <a:buSzPts val="4400"/>
              <a:buFont typeface="Calibri"/>
              <a:buNone/>
            </a:pPr>
            <a:r>
              <a:rPr b="0" baseline="-25000" i="0" lang="en-US" sz="3600" u="none" cap="none" strike="noStrike">
                <a:solidFill>
                  <a:srgbClr val="D87A1A"/>
                </a:solidFill>
                <a:latin typeface="Century Gothic"/>
                <a:ea typeface="Century Gothic"/>
                <a:cs typeface="Century Gothic"/>
                <a:sym typeface="Century Gothic"/>
              </a:rPr>
              <a:t> Incidente del malware Triton </a:t>
            </a:r>
            <a:endParaRPr/>
          </a:p>
          <a:p>
            <a:pPr indent="-228600" lvl="0" marL="457200" marR="0" rtl="0" algn="l">
              <a:lnSpc>
                <a:spcPct val="60000"/>
              </a:lnSpc>
              <a:spcBef>
                <a:spcPts val="600"/>
              </a:spcBef>
              <a:spcAft>
                <a:spcPts val="0"/>
              </a:spcAft>
              <a:buClr>
                <a:srgbClr val="FFBA00"/>
              </a:buClr>
              <a:buSzPts val="4400"/>
              <a:buFont typeface="Calibri"/>
              <a:buNone/>
            </a:pPr>
            <a:r>
              <a:rPr b="0" baseline="-25000" i="0" lang="en-US" sz="3600" u="none" cap="none" strike="noStrike">
                <a:solidFill>
                  <a:srgbClr val="D87A1A"/>
                </a:solidFill>
                <a:latin typeface="Century Gothic"/>
                <a:ea typeface="Century Gothic"/>
                <a:cs typeface="Century Gothic"/>
                <a:sym typeface="Century Gothic"/>
              </a:rPr>
              <a:t>(2017</a:t>
            </a:r>
            <a:r>
              <a:rPr b="0" baseline="-25000" i="0" lang="en-US" sz="4400" u="none" cap="none" strike="noStrike">
                <a:solidFill>
                  <a:srgbClr val="D87A1A"/>
                </a:solidFill>
                <a:latin typeface="Century Gothic"/>
                <a:ea typeface="Century Gothic"/>
                <a:cs typeface="Century Gothic"/>
                <a:sym typeface="Century Gothic"/>
              </a:rPr>
              <a:t>)</a:t>
            </a:r>
            <a:endParaRPr/>
          </a:p>
        </p:txBody>
      </p:sp>
      <p:sp>
        <p:nvSpPr>
          <p:cNvPr id="486" name="Google Shape;486;p26"/>
          <p:cNvSpPr txBox="1"/>
          <p:nvPr/>
        </p:nvSpPr>
        <p:spPr>
          <a:xfrm>
            <a:off x="317727" y="4572000"/>
            <a:ext cx="7034418" cy="2236802"/>
          </a:xfrm>
          <a:prstGeom prst="rect">
            <a:avLst/>
          </a:prstGeom>
          <a:noFill/>
          <a:ln>
            <a:noFill/>
          </a:ln>
        </p:spPr>
        <p:txBody>
          <a:bodyPr anchorCtr="0" anchor="t" bIns="0" lIns="0" spcFirstLastPara="1" rIns="0" wrap="square" tIns="0">
            <a:noAutofit/>
          </a:bodyPr>
          <a:lstStyle/>
          <a:p>
            <a:pPr indent="-274320" lvl="0" marL="274320" marR="0" rtl="0" algn="l">
              <a:lnSpc>
                <a:spcPct val="100000"/>
              </a:lnSpc>
              <a:spcBef>
                <a:spcPts val="600"/>
              </a:spcBef>
              <a:spcAft>
                <a:spcPts val="0"/>
              </a:spcAft>
              <a:buClr>
                <a:srgbClr val="D87A1A"/>
              </a:buClr>
              <a:buSzPts val="1200"/>
              <a:buFont typeface="Courier New"/>
              <a:buChar char="o"/>
            </a:pPr>
            <a:r>
              <a:rPr b="1" i="0" lang="en-US" sz="1800" u="none" cap="none" strike="noStrike">
                <a:solidFill>
                  <a:srgbClr val="000000"/>
                </a:solidFill>
                <a:latin typeface="Century Gothic"/>
                <a:ea typeface="Century Gothic"/>
                <a:cs typeface="Century Gothic"/>
                <a:sym typeface="Century Gothic"/>
              </a:rPr>
              <a:t>Descrizione: </a:t>
            </a:r>
            <a:r>
              <a:rPr b="0" i="0" lang="en-US" sz="1800" u="none" cap="none" strike="noStrike">
                <a:solidFill>
                  <a:srgbClr val="000000"/>
                </a:solidFill>
                <a:latin typeface="Century Gothic"/>
                <a:ea typeface="Century Gothic"/>
                <a:cs typeface="Century Gothic"/>
                <a:sym typeface="Century Gothic"/>
              </a:rPr>
              <a:t>Malware che prende di mira l'industria </a:t>
            </a:r>
            <a:endParaRPr/>
          </a:p>
          <a:p>
            <a:pPr indent="0" lvl="0" marL="0" marR="0" rtl="0" algn="l">
              <a:lnSpc>
                <a:spcPct val="100000"/>
              </a:lnSpc>
              <a:spcBef>
                <a:spcPts val="0"/>
              </a:spcBef>
              <a:spcAft>
                <a:spcPts val="0"/>
              </a:spcAft>
              <a:buClr>
                <a:srgbClr val="D87A1A"/>
              </a:buClr>
              <a:buSzPts val="1200"/>
              <a:buFont typeface="Calibri"/>
              <a:buNone/>
            </a:pPr>
            <a:r>
              <a:rPr b="0" i="0" lang="en-US" sz="1800" u="none" cap="none" strike="noStrike">
                <a:solidFill>
                  <a:srgbClr val="000000"/>
                </a:solidFill>
                <a:latin typeface="Century Gothic"/>
                <a:ea typeface="Century Gothic"/>
                <a:cs typeface="Century Gothic"/>
                <a:sym typeface="Century Gothic"/>
              </a:rPr>
              <a:t>     sistemi di controllo (ICS) in un impianto petrolchimico.</a:t>
            </a:r>
            <a:endParaRPr/>
          </a:p>
          <a:p>
            <a:pPr indent="-274320" lvl="0" marL="274320" marR="0" rtl="0" algn="l">
              <a:lnSpc>
                <a:spcPct val="100000"/>
              </a:lnSpc>
              <a:spcBef>
                <a:spcPts val="1200"/>
              </a:spcBef>
              <a:spcAft>
                <a:spcPts val="0"/>
              </a:spcAft>
              <a:buClr>
                <a:srgbClr val="D87A1A"/>
              </a:buClr>
              <a:buSzPts val="1200"/>
              <a:buFont typeface="Courier New"/>
              <a:buChar char="o"/>
            </a:pPr>
            <a:r>
              <a:rPr b="1" i="0" lang="en-US" sz="1800" u="none" cap="none" strike="noStrike">
                <a:solidFill>
                  <a:srgbClr val="000000"/>
                </a:solidFill>
                <a:latin typeface="Century Gothic"/>
                <a:ea typeface="Century Gothic"/>
                <a:cs typeface="Century Gothic"/>
                <a:sym typeface="Century Gothic"/>
              </a:rPr>
              <a:t>Impatto: </a:t>
            </a:r>
            <a:r>
              <a:rPr b="0" i="0" lang="en-US" sz="1800" u="none" cap="none" strike="noStrike">
                <a:solidFill>
                  <a:srgbClr val="000000"/>
                </a:solidFill>
                <a:latin typeface="Century Gothic"/>
                <a:ea typeface="Century Gothic"/>
                <a:cs typeface="Century Gothic"/>
                <a:sym typeface="Century Gothic"/>
              </a:rPr>
              <a:t>Tentativo di causare danni fisici disabilitando i sistemi di sicurezza.</a:t>
            </a:r>
            <a:endParaRPr/>
          </a:p>
          <a:p>
            <a:pPr indent="-274320" lvl="0" marL="274320" marR="0" rtl="0" algn="l">
              <a:lnSpc>
                <a:spcPct val="100000"/>
              </a:lnSpc>
              <a:spcBef>
                <a:spcPts val="1200"/>
              </a:spcBef>
              <a:spcAft>
                <a:spcPts val="600"/>
              </a:spcAft>
              <a:buClr>
                <a:srgbClr val="D87A1A"/>
              </a:buClr>
              <a:buSzPts val="1200"/>
              <a:buFont typeface="Noto Sans Symbols"/>
              <a:buChar char="✔"/>
            </a:pPr>
            <a:r>
              <a:rPr b="1" i="0" lang="en-US" sz="1800" u="none" cap="none" strike="noStrike">
                <a:solidFill>
                  <a:srgbClr val="000000"/>
                </a:solidFill>
                <a:latin typeface="Century Gothic"/>
                <a:ea typeface="Century Gothic"/>
                <a:cs typeface="Century Gothic"/>
                <a:sym typeface="Century Gothic"/>
              </a:rPr>
              <a:t>Lezioni apprese: </a:t>
            </a:r>
            <a:r>
              <a:rPr b="0" i="0" lang="en-US" sz="1800" u="none" cap="none" strike="noStrike">
                <a:solidFill>
                  <a:srgbClr val="000000"/>
                </a:solidFill>
                <a:latin typeface="Century Gothic"/>
                <a:ea typeface="Century Gothic"/>
                <a:cs typeface="Century Gothic"/>
                <a:sym typeface="Century Gothic"/>
              </a:rPr>
              <a:t>Criticità della messa in sicurezza degli ICS e dell'implementazione di difese a più livelli.</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90" name="Shape 490"/>
        <p:cNvGrpSpPr/>
        <p:nvPr/>
      </p:nvGrpSpPr>
      <p:grpSpPr>
        <a:xfrm>
          <a:off x="0" y="0"/>
          <a:ext cx="0" cy="0"/>
          <a:chOff x="0" y="0"/>
          <a:chExt cx="0" cy="0"/>
        </a:xfrm>
      </p:grpSpPr>
      <p:sp>
        <p:nvSpPr>
          <p:cNvPr id="491" name="Google Shape;491;p46"/>
          <p:cNvSpPr txBox="1"/>
          <p:nvPr>
            <p:ph type="ctrTitle"/>
          </p:nvPr>
        </p:nvSpPr>
        <p:spPr>
          <a:xfrm>
            <a:off x="182880" y="731520"/>
            <a:ext cx="10791000" cy="6615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Introduzione alla sicurezza informatica nel settore energetico</a:t>
            </a:r>
            <a:endParaRPr/>
          </a:p>
        </p:txBody>
      </p:sp>
      <p:pic>
        <p:nvPicPr>
          <p:cNvPr id="492" name="Google Shape;492;p46"/>
          <p:cNvPicPr preferRelativeResize="0"/>
          <p:nvPr/>
        </p:nvPicPr>
        <p:blipFill rotWithShape="1">
          <a:blip r:embed="rId3">
            <a:alphaModFix/>
          </a:blip>
          <a:srcRect b="0" l="0" r="0" t="0"/>
          <a:stretch/>
        </p:blipFill>
        <p:spPr>
          <a:xfrm>
            <a:off x="9509575" y="108400"/>
            <a:ext cx="2553075" cy="472250"/>
          </a:xfrm>
          <a:prstGeom prst="rect">
            <a:avLst/>
          </a:prstGeom>
          <a:noFill/>
          <a:ln>
            <a:noFill/>
          </a:ln>
        </p:spPr>
      </p:pic>
      <p:sp>
        <p:nvSpPr>
          <p:cNvPr id="493" name="Google Shape;493;p46"/>
          <p:cNvSpPr txBox="1"/>
          <p:nvPr>
            <p:ph idx="12" type="sldNum"/>
          </p:nvPr>
        </p:nvSpPr>
        <p:spPr>
          <a:xfrm>
            <a:off x="10920946" y="64431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sp>
        <p:nvSpPr>
          <p:cNvPr id="494" name="Google Shape;494;p46"/>
          <p:cNvSpPr txBox="1"/>
          <p:nvPr/>
        </p:nvSpPr>
        <p:spPr>
          <a:xfrm>
            <a:off x="182880" y="1554480"/>
            <a:ext cx="8379229" cy="270843"/>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Panoramica delle gamme informatiche e degli strumenti SIEM</a:t>
            </a:r>
            <a:endParaRPr/>
          </a:p>
        </p:txBody>
      </p:sp>
      <p:sp>
        <p:nvSpPr>
          <p:cNvPr id="495" name="Google Shape;495;p46"/>
          <p:cNvSpPr txBox="1"/>
          <p:nvPr/>
        </p:nvSpPr>
        <p:spPr>
          <a:xfrm>
            <a:off x="8686800" y="2377440"/>
            <a:ext cx="2899685" cy="270843"/>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Gamme cibernetiche</a:t>
            </a:r>
            <a:endParaRPr/>
          </a:p>
        </p:txBody>
      </p:sp>
      <p:sp>
        <p:nvSpPr>
          <p:cNvPr id="496" name="Google Shape;496;p46"/>
          <p:cNvSpPr txBox="1"/>
          <p:nvPr/>
        </p:nvSpPr>
        <p:spPr>
          <a:xfrm>
            <a:off x="274320" y="2286000"/>
            <a:ext cx="2973623" cy="270843"/>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Strumenti SIEM</a:t>
            </a:r>
            <a:endParaRPr/>
          </a:p>
        </p:txBody>
      </p:sp>
      <p:sp>
        <p:nvSpPr>
          <p:cNvPr id="497" name="Google Shape;497;p46"/>
          <p:cNvSpPr txBox="1"/>
          <p:nvPr/>
        </p:nvSpPr>
        <p:spPr>
          <a:xfrm>
            <a:off x="1985818" y="3429000"/>
            <a:ext cx="4036291"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Immagini?</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Diagramma che illustra il funzionamento di un cyber-range.</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Diagramma di flusso che mostra le funzionalità degli strumenti SIEM all'interno di un raggio d'azione informatico.</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pic>
        <p:nvPicPr>
          <p:cNvPr descr="A person raising his hand" id="502" name="Google Shape;502;p47"/>
          <p:cNvPicPr preferRelativeResize="0"/>
          <p:nvPr>
            <p:ph idx="2" type="pic"/>
          </p:nvPr>
        </p:nvPicPr>
        <p:blipFill rotWithShape="1">
          <a:blip r:embed="rId3">
            <a:alphaModFix/>
          </a:blip>
          <a:srcRect b="0" l="8333" r="8333" t="0"/>
          <a:stretch/>
        </p:blipFill>
        <p:spPr>
          <a:xfrm flipH="1">
            <a:off x="7485901" y="0"/>
            <a:ext cx="4702614" cy="6858000"/>
          </a:xfrm>
          <a:prstGeom prst="rect">
            <a:avLst/>
          </a:prstGeom>
          <a:solidFill>
            <a:schemeClr val="lt2"/>
          </a:solidFill>
          <a:ln>
            <a:noFill/>
          </a:ln>
        </p:spPr>
      </p:pic>
      <p:sp>
        <p:nvSpPr>
          <p:cNvPr id="503" name="Google Shape;503;p47"/>
          <p:cNvSpPr txBox="1"/>
          <p:nvPr>
            <p:ph type="ctrTitle"/>
          </p:nvPr>
        </p:nvSpPr>
        <p:spPr>
          <a:xfrm>
            <a:off x="365760" y="320040"/>
            <a:ext cx="6732237" cy="101714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Progressi del corso</a:t>
            </a:r>
            <a:endParaRPr/>
          </a:p>
        </p:txBody>
      </p:sp>
      <p:sp>
        <p:nvSpPr>
          <p:cNvPr id="504" name="Google Shape;504;p47"/>
          <p:cNvSpPr txBox="1"/>
          <p:nvPr>
            <p:ph idx="1" type="body"/>
          </p:nvPr>
        </p:nvSpPr>
        <p:spPr>
          <a:xfrm>
            <a:off x="365760" y="1520879"/>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rgbClr val="000000"/>
              </a:buClr>
              <a:buSzPts val="5400"/>
              <a:buFont typeface="Arial"/>
              <a:buNone/>
            </a:pPr>
            <a:r>
              <a:rPr lang="en-US" sz="5400"/>
              <a:t>o1.</a:t>
            </a:r>
            <a:endParaRPr sz="5400"/>
          </a:p>
        </p:txBody>
      </p:sp>
      <p:sp>
        <p:nvSpPr>
          <p:cNvPr id="505" name="Google Shape;505;p47"/>
          <p:cNvSpPr txBox="1"/>
          <p:nvPr>
            <p:ph idx="3" type="body"/>
          </p:nvPr>
        </p:nvSpPr>
        <p:spPr>
          <a:xfrm>
            <a:off x="1097280" y="1682496"/>
            <a:ext cx="7943967" cy="533400"/>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rgbClr val="000000"/>
              </a:buClr>
              <a:buSzPts val="2400"/>
              <a:buFont typeface="Arial"/>
              <a:buNone/>
            </a:pPr>
            <a:r>
              <a:rPr lang="en-US"/>
              <a:t>Introduzione alla sicurezza informatica nel settore energetico</a:t>
            </a:r>
            <a:endParaRPr/>
          </a:p>
        </p:txBody>
      </p:sp>
      <p:sp>
        <p:nvSpPr>
          <p:cNvPr id="506" name="Google Shape;506;p47"/>
          <p:cNvSpPr txBox="1"/>
          <p:nvPr>
            <p:ph idx="4" type="body"/>
          </p:nvPr>
        </p:nvSpPr>
        <p:spPr>
          <a:xfrm>
            <a:off x="365760" y="2225635"/>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rgbClr val="000000"/>
              </a:buClr>
              <a:buSzPts val="4400"/>
              <a:buFont typeface="Arial"/>
              <a:buNone/>
            </a:pPr>
            <a:r>
              <a:rPr lang="en-US" sz="4400"/>
              <a:t>o2.</a:t>
            </a:r>
            <a:endParaRPr sz="4400"/>
          </a:p>
        </p:txBody>
      </p:sp>
      <p:sp>
        <p:nvSpPr>
          <p:cNvPr id="507" name="Google Shape;507;p47"/>
          <p:cNvSpPr txBox="1"/>
          <p:nvPr>
            <p:ph idx="5" type="body"/>
          </p:nvPr>
        </p:nvSpPr>
        <p:spPr>
          <a:xfrm>
            <a:off x="1097280" y="2404872"/>
            <a:ext cx="6596611" cy="533400"/>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rgbClr val="000000"/>
              </a:buClr>
              <a:buSzPts val="2000"/>
              <a:buFont typeface="Arial"/>
              <a:buNone/>
            </a:pPr>
            <a:r>
              <a:rPr lang="en-US">
                <a:solidFill>
                  <a:schemeClr val="dk1"/>
                </a:solidFill>
              </a:rPr>
              <a:t>Gestione e segnalazione delle vulnerabilità</a:t>
            </a:r>
            <a:endParaRPr/>
          </a:p>
        </p:txBody>
      </p:sp>
      <p:sp>
        <p:nvSpPr>
          <p:cNvPr id="508" name="Google Shape;508;p47"/>
          <p:cNvSpPr txBox="1"/>
          <p:nvPr>
            <p:ph idx="6" type="body"/>
          </p:nvPr>
        </p:nvSpPr>
        <p:spPr>
          <a:xfrm>
            <a:off x="365760" y="2854509"/>
            <a:ext cx="788700"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US"/>
              <a:t>o3.</a:t>
            </a:r>
            <a:endParaRPr/>
          </a:p>
        </p:txBody>
      </p:sp>
      <p:sp>
        <p:nvSpPr>
          <p:cNvPr id="509" name="Google Shape;509;p47"/>
          <p:cNvSpPr txBox="1"/>
          <p:nvPr>
            <p:ph idx="7" type="body"/>
          </p:nvPr>
        </p:nvSpPr>
        <p:spPr>
          <a:xfrm>
            <a:off x="1097280" y="3009613"/>
            <a:ext cx="5885179" cy="533400"/>
          </a:xfrm>
          <a:prstGeom prst="rect">
            <a:avLst/>
          </a:prstGeom>
          <a:noFill/>
          <a:ln>
            <a:noFill/>
          </a:ln>
        </p:spPr>
        <p:txBody>
          <a:bodyPr anchorCtr="0" anchor="b" bIns="0" lIns="0" spcFirstLastPara="1" rIns="0" wrap="square" tIns="45700">
            <a:normAutofit/>
          </a:bodyPr>
          <a:lstStyle/>
          <a:p>
            <a:pPr indent="0" lvl="0" marL="0" rtl="0" algn="l">
              <a:lnSpc>
                <a:spcPct val="100000"/>
              </a:lnSpc>
              <a:spcBef>
                <a:spcPts val="0"/>
              </a:spcBef>
              <a:spcAft>
                <a:spcPts val="0"/>
              </a:spcAft>
              <a:buSzPts val="2000"/>
              <a:buNone/>
            </a:pPr>
            <a:r>
              <a:rPr lang="en-US">
                <a:highlight>
                  <a:schemeClr val="lt1"/>
                </a:highlight>
              </a:rPr>
              <a:t>Notifiche e risposte alle minacce in tempo reale</a:t>
            </a:r>
            <a:endParaRPr/>
          </a:p>
        </p:txBody>
      </p:sp>
      <p:sp>
        <p:nvSpPr>
          <p:cNvPr id="510" name="Google Shape;510;p47"/>
          <p:cNvSpPr txBox="1"/>
          <p:nvPr>
            <p:ph idx="8" type="body"/>
          </p:nvPr>
        </p:nvSpPr>
        <p:spPr>
          <a:xfrm>
            <a:off x="365760" y="3483383"/>
            <a:ext cx="788700"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US"/>
              <a:t>o4.</a:t>
            </a:r>
            <a:endParaRPr/>
          </a:p>
        </p:txBody>
      </p:sp>
      <p:sp>
        <p:nvSpPr>
          <p:cNvPr id="511" name="Google Shape;511;p47"/>
          <p:cNvSpPr txBox="1"/>
          <p:nvPr>
            <p:ph idx="9" type="body"/>
          </p:nvPr>
        </p:nvSpPr>
        <p:spPr>
          <a:xfrm>
            <a:off x="1097279" y="3638169"/>
            <a:ext cx="7405697" cy="533400"/>
          </a:xfrm>
          <a:prstGeom prst="rect">
            <a:avLst/>
          </a:prstGeom>
          <a:noFill/>
          <a:ln>
            <a:noFill/>
          </a:ln>
        </p:spPr>
        <p:txBody>
          <a:bodyPr anchorCtr="0" anchor="b" bIns="0" lIns="0" spcFirstLastPara="1" rIns="0" wrap="square" tIns="45700">
            <a:normAutofit fontScale="92500"/>
          </a:bodyPr>
          <a:lstStyle/>
          <a:p>
            <a:pPr indent="0" lvl="0" marL="0" rtl="0" algn="l">
              <a:lnSpc>
                <a:spcPct val="100000"/>
              </a:lnSpc>
              <a:spcBef>
                <a:spcPts val="0"/>
              </a:spcBef>
              <a:spcAft>
                <a:spcPts val="0"/>
              </a:spcAft>
              <a:buSzPct val="98280"/>
              <a:buNone/>
            </a:pPr>
            <a:r>
              <a:rPr lang="en-US">
                <a:highlight>
                  <a:schemeClr val="lt1"/>
                </a:highlight>
              </a:rPr>
              <a:t>Monitoraggio continuo dell'infrastruttura </a:t>
            </a:r>
            <a:r>
              <a:rPr lang="en-US" sz="2200">
                <a:solidFill>
                  <a:srgbClr val="757070"/>
                </a:solidFill>
              </a:rPr>
              <a:t>con strumenti </a:t>
            </a:r>
            <a:r>
              <a:rPr lang="en-US" sz="2200"/>
              <a:t>basati sul cloud</a:t>
            </a:r>
            <a:endParaRPr sz="2200">
              <a:solidFill>
                <a:srgbClr val="757070"/>
              </a:solidFill>
            </a:endParaRPr>
          </a:p>
        </p:txBody>
      </p:sp>
      <p:sp>
        <p:nvSpPr>
          <p:cNvPr id="512" name="Google Shape;512;p47"/>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grpSp>
        <p:nvGrpSpPr>
          <p:cNvPr id="513" name="Google Shape;513;p47"/>
          <p:cNvGrpSpPr/>
          <p:nvPr/>
        </p:nvGrpSpPr>
        <p:grpSpPr>
          <a:xfrm>
            <a:off x="7370364" y="-23539"/>
            <a:ext cx="2562565" cy="6885155"/>
            <a:chOff x="7370364" y="-23539"/>
            <a:chExt cx="2562565" cy="6885155"/>
          </a:xfrm>
        </p:grpSpPr>
        <p:pic>
          <p:nvPicPr>
            <p:cNvPr id="514" name="Google Shape;514;p47"/>
            <p:cNvPicPr preferRelativeResize="0"/>
            <p:nvPr/>
          </p:nvPicPr>
          <p:blipFill rotWithShape="1">
            <a:blip r:embed="rId4">
              <a:alphaModFix/>
            </a:blip>
            <a:srcRect b="0" l="0" r="0" t="0"/>
            <a:stretch/>
          </p:blipFill>
          <p:spPr>
            <a:xfrm rot="10800000">
              <a:off x="7829202" y="5156615"/>
              <a:ext cx="878334" cy="1705001"/>
            </a:xfrm>
            <a:prstGeom prst="rect">
              <a:avLst/>
            </a:prstGeom>
            <a:noFill/>
            <a:ln>
              <a:noFill/>
            </a:ln>
          </p:spPr>
        </p:pic>
        <p:sp>
          <p:nvSpPr>
            <p:cNvPr id="515" name="Google Shape;515;p47"/>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grpSp>
      <p:pic>
        <p:nvPicPr>
          <p:cNvPr id="516" name="Google Shape;516;p47"/>
          <p:cNvPicPr preferRelativeResize="0"/>
          <p:nvPr/>
        </p:nvPicPr>
        <p:blipFill rotWithShape="1">
          <a:blip r:embed="rId5">
            <a:alphaModFix/>
          </a:blip>
          <a:srcRect b="0" l="0" r="0" t="0"/>
          <a:stretch/>
        </p:blipFill>
        <p:spPr>
          <a:xfrm>
            <a:off x="9509575" y="108400"/>
            <a:ext cx="2553075" cy="472250"/>
          </a:xfrm>
          <a:prstGeom prst="rect">
            <a:avLst/>
          </a:prstGeom>
          <a:noFill/>
          <a:ln>
            <a:noFill/>
          </a:ln>
        </p:spPr>
      </p:pic>
      <p:sp>
        <p:nvSpPr>
          <p:cNvPr id="517" name="Google Shape;517;p47"/>
          <p:cNvSpPr txBox="1"/>
          <p:nvPr/>
        </p:nvSpPr>
        <p:spPr>
          <a:xfrm>
            <a:off x="365760" y="4114800"/>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o5.</a:t>
            </a:r>
            <a:endParaRPr/>
          </a:p>
        </p:txBody>
      </p:sp>
      <p:sp>
        <p:nvSpPr>
          <p:cNvPr id="518" name="Google Shape;518;p47"/>
          <p:cNvSpPr txBox="1"/>
          <p:nvPr/>
        </p:nvSpPr>
        <p:spPr>
          <a:xfrm>
            <a:off x="1097280" y="4242816"/>
            <a:ext cx="7405697" cy="533400"/>
          </a:xfrm>
          <a:prstGeom prst="rect">
            <a:avLst/>
          </a:prstGeom>
          <a:noFill/>
          <a:ln>
            <a:noFill/>
          </a:ln>
        </p:spPr>
        <p:txBody>
          <a:bodyPr anchorCtr="0" anchor="b" bIns="0" lIns="0" spcFirstLastPara="1" rIns="0" wrap="square" tIns="45700">
            <a:normAutofit/>
          </a:bodyPr>
          <a:lstStyle/>
          <a:p>
            <a:pPr indent="0" lvl="0" marL="0" marR="0" rtl="0" algn="l">
              <a:lnSpc>
                <a:spcPct val="100000"/>
              </a:lnSpc>
              <a:spcBef>
                <a:spcPts val="0"/>
              </a:spcBef>
              <a:spcAft>
                <a:spcPts val="0"/>
              </a:spcAft>
              <a:buClr>
                <a:schemeClr val="accent1"/>
              </a:buClr>
              <a:buSzPts val="2000"/>
              <a:buFont typeface="Calibri"/>
              <a:buNone/>
            </a:pPr>
            <a:r>
              <a:rPr b="0" i="0" lang="en-US" sz="2000" u="none" cap="none" strike="noStrike">
                <a:solidFill>
                  <a:srgbClr val="7F7F7F"/>
                </a:solidFill>
                <a:highlight>
                  <a:schemeClr val="lt1"/>
                </a:highlight>
                <a:latin typeface="Century Gothic"/>
                <a:ea typeface="Century Gothic"/>
                <a:cs typeface="Century Gothic"/>
                <a:sym typeface="Century Gothic"/>
              </a:rPr>
              <a:t>Collaborazione e condivisione delle conoscenze.</a:t>
            </a:r>
            <a:endParaRPr b="0" i="0" sz="2000" u="none" cap="none" strike="noStrike">
              <a:solidFill>
                <a:srgbClr val="757070"/>
              </a:solidFill>
              <a:latin typeface="Century Gothic"/>
              <a:ea typeface="Century Gothic"/>
              <a:cs typeface="Century Gothic"/>
              <a:sym typeface="Century Gothic"/>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48"/>
          <p:cNvSpPr txBox="1"/>
          <p:nvPr/>
        </p:nvSpPr>
        <p:spPr>
          <a:xfrm>
            <a:off x="349778" y="3019116"/>
            <a:ext cx="3163120" cy="1600438"/>
          </a:xfrm>
          <a:prstGeom prst="rect">
            <a:avLst/>
          </a:prstGeom>
          <a:solidFill>
            <a:schemeClr val="lt1"/>
          </a:solid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D87A1A"/>
              </a:buClr>
              <a:buSzPts val="1200"/>
              <a:buFont typeface="Noto Sans Symbols"/>
              <a:buChar char="⮚"/>
            </a:pPr>
            <a:r>
              <a:rPr b="1" i="0" lang="en-US" sz="1400" u="none" cap="none" strike="noStrike">
                <a:solidFill>
                  <a:srgbClr val="000000"/>
                </a:solidFill>
                <a:latin typeface="Century Gothic"/>
                <a:ea typeface="Century Gothic"/>
                <a:cs typeface="Century Gothic"/>
                <a:sym typeface="Century Gothic"/>
              </a:rPr>
              <a:t>La gestione delle vulnerabilità </a:t>
            </a:r>
            <a:r>
              <a:rPr b="0" i="0" lang="en-US" sz="1400" u="none" cap="none" strike="noStrike">
                <a:solidFill>
                  <a:srgbClr val="000000"/>
                </a:solidFill>
                <a:latin typeface="Century Gothic"/>
                <a:ea typeface="Century Gothic"/>
                <a:cs typeface="Century Gothic"/>
                <a:sym typeface="Century Gothic"/>
              </a:rPr>
              <a:t>è una componente critica della cybersecurity, finalizzata all'identificazione, alla valutazione e alla mitigazione dei punti deboli della sicurezza all'interno di sistemi e infrastrutture.</a:t>
            </a:r>
            <a:endParaRPr b="0" i="0" sz="1400" u="none" cap="none" strike="noStrike">
              <a:solidFill>
                <a:srgbClr val="000000"/>
              </a:solidFill>
              <a:latin typeface="Century Gothic"/>
              <a:ea typeface="Century Gothic"/>
              <a:cs typeface="Century Gothic"/>
              <a:sym typeface="Century Gothic"/>
            </a:endParaRPr>
          </a:p>
        </p:txBody>
      </p:sp>
      <p:sp>
        <p:nvSpPr>
          <p:cNvPr id="524" name="Google Shape;524;p48"/>
          <p:cNvSpPr txBox="1"/>
          <p:nvPr>
            <p:ph type="ctrTitle"/>
          </p:nvPr>
        </p:nvSpPr>
        <p:spPr>
          <a:xfrm>
            <a:off x="91440" y="365760"/>
            <a:ext cx="10791000" cy="6615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Gestione e segnalazione delle vulnerabilità</a:t>
            </a:r>
            <a:endParaRPr/>
          </a:p>
        </p:txBody>
      </p:sp>
      <p:pic>
        <p:nvPicPr>
          <p:cNvPr id="525" name="Google Shape;525;p48"/>
          <p:cNvPicPr preferRelativeResize="0"/>
          <p:nvPr/>
        </p:nvPicPr>
        <p:blipFill rotWithShape="1">
          <a:blip r:embed="rId3">
            <a:alphaModFix/>
          </a:blip>
          <a:srcRect b="0" l="0" r="0" t="0"/>
          <a:stretch/>
        </p:blipFill>
        <p:spPr>
          <a:xfrm>
            <a:off x="9509575" y="108400"/>
            <a:ext cx="2553075" cy="472250"/>
          </a:xfrm>
          <a:prstGeom prst="rect">
            <a:avLst/>
          </a:prstGeom>
          <a:noFill/>
          <a:ln>
            <a:noFill/>
          </a:ln>
        </p:spPr>
      </p:pic>
      <p:sp>
        <p:nvSpPr>
          <p:cNvPr id="526" name="Google Shape;526;p48"/>
          <p:cNvSpPr txBox="1"/>
          <p:nvPr>
            <p:ph idx="12" type="sldNum"/>
          </p:nvPr>
        </p:nvSpPr>
        <p:spPr>
          <a:xfrm>
            <a:off x="10920946" y="64431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sp>
        <p:nvSpPr>
          <p:cNvPr id="527" name="Google Shape;527;p48"/>
          <p:cNvSpPr txBox="1"/>
          <p:nvPr/>
        </p:nvSpPr>
        <p:spPr>
          <a:xfrm>
            <a:off x="0" y="1183856"/>
            <a:ext cx="8201891" cy="646331"/>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 Principi di gestione delle vulnerabilità </a:t>
            </a:r>
            <a:endParaRPr/>
          </a:p>
          <a:p>
            <a:pPr indent="-228600" lvl="0" marL="457200" marR="0" rtl="0" algn="ctr">
              <a:lnSpc>
                <a:spcPct val="60000"/>
              </a:lnSpc>
              <a:spcBef>
                <a:spcPts val="600"/>
              </a:spcBef>
              <a:spcAft>
                <a:spcPts val="600"/>
              </a:spcAft>
              <a:buClr>
                <a:schemeClr val="accent1"/>
              </a:buClr>
              <a:buSzPts val="4400"/>
              <a:buFont typeface="Calibri"/>
              <a:buNone/>
            </a:pPr>
            <a:r>
              <a:rPr b="0" baseline="-25000" i="0" lang="en-US" sz="3600" u="none" cap="none" strike="noStrike">
                <a:solidFill>
                  <a:schemeClr val="dk2"/>
                </a:solidFill>
                <a:latin typeface="Century Gothic"/>
                <a:ea typeface="Century Gothic"/>
                <a:cs typeface="Century Gothic"/>
                <a:sym typeface="Century Gothic"/>
              </a:rPr>
              <a:t>in Operazioni energetiche</a:t>
            </a:r>
            <a:endParaRPr/>
          </a:p>
        </p:txBody>
      </p:sp>
      <p:pic>
        <p:nvPicPr>
          <p:cNvPr id="528" name="Google Shape;528;p48"/>
          <p:cNvPicPr preferRelativeResize="0"/>
          <p:nvPr/>
        </p:nvPicPr>
        <p:blipFill rotWithShape="1">
          <a:blip r:embed="rId4">
            <a:alphaModFix/>
          </a:blip>
          <a:srcRect b="0" l="0" r="0" t="0"/>
          <a:stretch/>
        </p:blipFill>
        <p:spPr>
          <a:xfrm>
            <a:off x="3586791" y="2262719"/>
            <a:ext cx="5018422" cy="3593523"/>
          </a:xfrm>
          <a:prstGeom prst="rect">
            <a:avLst/>
          </a:prstGeom>
          <a:solidFill>
            <a:schemeClr val="lt1"/>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49"/>
          <p:cNvSpPr txBox="1"/>
          <p:nvPr>
            <p:ph type="ctrTitle"/>
          </p:nvPr>
        </p:nvSpPr>
        <p:spPr>
          <a:xfrm>
            <a:off x="91440" y="182880"/>
            <a:ext cx="10791000" cy="6615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u="sng"/>
              <a:t>Gestione e segnalazione delle vulnerabilità</a:t>
            </a:r>
            <a:endParaRPr/>
          </a:p>
        </p:txBody>
      </p:sp>
      <p:pic>
        <p:nvPicPr>
          <p:cNvPr id="534" name="Google Shape;534;p49"/>
          <p:cNvPicPr preferRelativeResize="0"/>
          <p:nvPr/>
        </p:nvPicPr>
        <p:blipFill rotWithShape="1">
          <a:blip r:embed="rId3">
            <a:alphaModFix/>
          </a:blip>
          <a:srcRect b="0" l="0" r="0" t="0"/>
          <a:stretch/>
        </p:blipFill>
        <p:spPr>
          <a:xfrm>
            <a:off x="9509575" y="108400"/>
            <a:ext cx="2553075" cy="472250"/>
          </a:xfrm>
          <a:prstGeom prst="rect">
            <a:avLst/>
          </a:prstGeom>
          <a:noFill/>
          <a:ln>
            <a:noFill/>
          </a:ln>
        </p:spPr>
      </p:pic>
      <p:sp>
        <p:nvSpPr>
          <p:cNvPr id="535" name="Google Shape;535;p49"/>
          <p:cNvSpPr txBox="1"/>
          <p:nvPr>
            <p:ph idx="12" type="sldNum"/>
          </p:nvPr>
        </p:nvSpPr>
        <p:spPr>
          <a:xfrm>
            <a:off x="10920946" y="64431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pic>
        <p:nvPicPr>
          <p:cNvPr id="536" name="Google Shape;536;p49"/>
          <p:cNvPicPr preferRelativeResize="0"/>
          <p:nvPr/>
        </p:nvPicPr>
        <p:blipFill rotWithShape="1">
          <a:blip r:embed="rId4">
            <a:alphaModFix/>
          </a:blip>
          <a:srcRect b="0" l="0" r="0" t="0"/>
          <a:stretch/>
        </p:blipFill>
        <p:spPr>
          <a:xfrm>
            <a:off x="3586789" y="1920240"/>
            <a:ext cx="5018422" cy="3593523"/>
          </a:xfrm>
          <a:prstGeom prst="rect">
            <a:avLst/>
          </a:prstGeom>
          <a:solidFill>
            <a:schemeClr val="lt1"/>
          </a:solidFill>
          <a:ln>
            <a:noFill/>
          </a:ln>
        </p:spPr>
      </p:pic>
      <p:sp>
        <p:nvSpPr>
          <p:cNvPr id="537" name="Google Shape;537;p49"/>
          <p:cNvSpPr txBox="1"/>
          <p:nvPr/>
        </p:nvSpPr>
        <p:spPr>
          <a:xfrm>
            <a:off x="457200" y="2377440"/>
            <a:ext cx="3565235" cy="238526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Century Gothic"/>
                <a:ea typeface="Century Gothic"/>
                <a:cs typeface="Century Gothic"/>
                <a:sym typeface="Century Gothic"/>
              </a:rPr>
              <a:t>Miglioramento continuo:</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Monitorare costantemente i sistemi per individuare nuove vulnerabilità e rivalutare quelle esistenti.</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Aggiornare i processi e gli strumenti di gestione delle vulnerabilità per adattarsi all'evoluzione delle minacce e delle tecnologie.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Condurre revisioni e audit regolari per garantire l'efficacia e la conformità del programma di gestione delle vulnerabilità</a:t>
            </a:r>
            <a:r>
              <a:rPr b="1" i="0" lang="en-US" sz="1200" u="none" cap="none" strike="noStrike">
                <a:solidFill>
                  <a:srgbClr val="000000"/>
                </a:solidFill>
                <a:latin typeface="Century Gothic"/>
                <a:ea typeface="Century Gothic"/>
                <a:cs typeface="Century Gothic"/>
                <a:sym typeface="Century Gothic"/>
              </a:rPr>
              <a:t>.</a:t>
            </a:r>
            <a:endParaRPr b="0" i="0" sz="1200" u="none" cap="none" strike="noStrike">
              <a:solidFill>
                <a:srgbClr val="000000"/>
              </a:solidFill>
              <a:latin typeface="Century Gothic"/>
              <a:ea typeface="Century Gothic"/>
              <a:cs typeface="Century Gothic"/>
              <a:sym typeface="Century Gothic"/>
            </a:endParaRPr>
          </a:p>
        </p:txBody>
      </p:sp>
      <p:sp>
        <p:nvSpPr>
          <p:cNvPr id="538" name="Google Shape;538;p49"/>
          <p:cNvSpPr txBox="1"/>
          <p:nvPr/>
        </p:nvSpPr>
        <p:spPr>
          <a:xfrm>
            <a:off x="822960" y="914400"/>
            <a:ext cx="7393707"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Century Gothic"/>
                <a:ea typeface="Century Gothic"/>
                <a:cs typeface="Century Gothic"/>
                <a:sym typeface="Century Gothic"/>
              </a:rPr>
              <a:t>Identificazione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Eseguire scansioni regolari e complete per rilevare le vulnerabilità in tutti gli asset, sia negli ambienti IT che in quelli di tecnologia operativa (OT), per identificare le vulnerabilità. </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Utilizzare strumenti automatizzati progettati specificamente per i sistemi di controllo industriale (ICS) e i sistemi SCADA.</a:t>
            </a:r>
            <a:endParaRPr/>
          </a:p>
        </p:txBody>
      </p:sp>
      <p:sp>
        <p:nvSpPr>
          <p:cNvPr id="539" name="Google Shape;539;p49"/>
          <p:cNvSpPr txBox="1"/>
          <p:nvPr/>
        </p:nvSpPr>
        <p:spPr>
          <a:xfrm>
            <a:off x="8605211" y="1179660"/>
            <a:ext cx="3604336" cy="25699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Century Gothic"/>
                <a:ea typeface="Century Gothic"/>
                <a:cs typeface="Century Gothic"/>
                <a:sym typeface="Century Gothic"/>
              </a:rPr>
              <a:t>Valutazione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Dare priorità alle vulnerabilità in base all'impatto potenziale sulle infrastrutture energetiche critiche, alla loro gravità e alla loro sfruttabilità.</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Applicare metodologie di valutazione del rischio per determinare l'urgenza degli interventi di ripristino, nel contesto della sicurezza informatica e fisica.</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Considerare i fattori specifici delle operazioni energetiche, come la criticità dei sistemi interessati e i requisiti normativi.</a:t>
            </a:r>
            <a:endParaRPr b="0" i="0" sz="1200" u="none" cap="none" strike="noStrike">
              <a:solidFill>
                <a:srgbClr val="000000"/>
              </a:solidFill>
              <a:latin typeface="Century Gothic"/>
              <a:ea typeface="Century Gothic"/>
              <a:cs typeface="Century Gothic"/>
              <a:sym typeface="Century Gothic"/>
            </a:endParaRPr>
          </a:p>
        </p:txBody>
      </p:sp>
      <p:sp>
        <p:nvSpPr>
          <p:cNvPr id="540" name="Google Shape;540;p49"/>
          <p:cNvSpPr txBox="1"/>
          <p:nvPr/>
        </p:nvSpPr>
        <p:spPr>
          <a:xfrm>
            <a:off x="8595360" y="4114800"/>
            <a:ext cx="3604336" cy="238526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Century Gothic"/>
                <a:ea typeface="Century Gothic"/>
                <a:cs typeface="Century Gothic"/>
                <a:sym typeface="Century Gothic"/>
              </a:rPr>
              <a:t>Bonifica</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Sviluppare e implementare un piano di rimedio che includa la gestione delle patch, le modifiche alla configurazione e altre azioni correttive.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Coordinarsi con vari team, tra cui IT, OT e compliance, per garantire una riparazione tempestiva ed efficace.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Stabilire una tempistica per la bonifica in base alla valutazione del rischio e alla criticità degli asset.</a:t>
            </a:r>
            <a:endParaRPr b="0" i="0" sz="1200" u="none" cap="none" strike="noStrike">
              <a:solidFill>
                <a:srgbClr val="000000"/>
              </a:solidFill>
              <a:latin typeface="Century Gothic"/>
              <a:ea typeface="Century Gothic"/>
              <a:cs typeface="Century Gothic"/>
              <a:sym typeface="Century Gothic"/>
            </a:endParaRPr>
          </a:p>
        </p:txBody>
      </p:sp>
      <p:sp>
        <p:nvSpPr>
          <p:cNvPr id="541" name="Google Shape;541;p49"/>
          <p:cNvSpPr txBox="1"/>
          <p:nvPr/>
        </p:nvSpPr>
        <p:spPr>
          <a:xfrm>
            <a:off x="378692" y="5212080"/>
            <a:ext cx="6668653" cy="164660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Century Gothic"/>
                <a:ea typeface="Century Gothic"/>
                <a:cs typeface="Century Gothic"/>
                <a:sym typeface="Century Gothic"/>
              </a:rPr>
              <a:t>Segnalazione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Mantenere registri dettagliati delle vulnerabilità identificate, dei risultati della valutazione e delle azioni di rimedio.</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Fornire relazioni periodiche alle parti interessate, compresi i dirigenti e gli enti normativi (ad esempio, il NERC CIP) per dimostrare la conformità e la trasparenza. </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200" u="none" cap="none" strike="noStrike">
                <a:solidFill>
                  <a:srgbClr val="000000"/>
                </a:solidFill>
                <a:latin typeface="Century Gothic"/>
                <a:ea typeface="Century Gothic"/>
                <a:cs typeface="Century Gothic"/>
                <a:sym typeface="Century Gothic"/>
              </a:rPr>
              <a:t>Utilizzare dashboard e visualizzazioni per monitorare e comunicare lo stato delle attività di gestione delle vulnerabilità.</a:t>
            </a:r>
            <a:endParaRPr b="0" i="0" sz="1200" u="none" cap="none" strike="noStrike">
              <a:solidFill>
                <a:srgbClr val="000000"/>
              </a:solidFill>
              <a:latin typeface="Century Gothic"/>
              <a:ea typeface="Century Gothic"/>
              <a:cs typeface="Century Gothic"/>
              <a:sym typeface="Century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50"/>
          <p:cNvSpPr txBox="1"/>
          <p:nvPr/>
        </p:nvSpPr>
        <p:spPr>
          <a:xfrm>
            <a:off x="457200" y="1645920"/>
            <a:ext cx="11440369" cy="4616648"/>
          </a:xfrm>
          <a:prstGeom prst="rect">
            <a:avLst/>
          </a:prstGeom>
          <a:solidFill>
            <a:schemeClr val="lt1"/>
          </a:solidFill>
          <a:ln>
            <a:noFill/>
          </a:ln>
        </p:spPr>
        <p:txBody>
          <a:bodyPr anchorCtr="0" anchor="t" bIns="0" lIns="0" spcFirstLastPara="1" rIns="0" wrap="square" tIns="0">
            <a:spAutoFit/>
          </a:bodyPr>
          <a:lstStyle/>
          <a:p>
            <a:pPr indent="-285750" lvl="0" marL="285750" marR="0" rtl="0" algn="l">
              <a:lnSpc>
                <a:spcPct val="100000"/>
              </a:lnSpc>
              <a:spcBef>
                <a:spcPts val="0"/>
              </a:spcBef>
              <a:spcAft>
                <a:spcPts val="0"/>
              </a:spcAft>
              <a:buClr>
                <a:srgbClr val="D87A1A"/>
              </a:buClr>
              <a:buSzPts val="1200"/>
              <a:buFont typeface="Noto Sans Symbols"/>
              <a:buChar char="⮚"/>
            </a:pPr>
            <a:r>
              <a:rPr b="1" i="0" lang="en-US" sz="1400" u="none" cap="none" strike="noStrike">
                <a:solidFill>
                  <a:srgbClr val="000000"/>
                </a:solidFill>
                <a:latin typeface="Century Gothic"/>
                <a:ea typeface="Century Gothic"/>
                <a:cs typeface="Century Gothic"/>
                <a:sym typeface="Century Gothic"/>
              </a:rPr>
              <a:t>Scansione e monitoraggio regolari</a:t>
            </a:r>
            <a:endParaRPr/>
          </a:p>
          <a:p>
            <a:pPr indent="0" lvl="8" marL="0" marR="0" rtl="0" algn="l">
              <a:lnSpc>
                <a:spcPct val="100000"/>
              </a:lnSpc>
              <a:spcBef>
                <a:spcPts val="0"/>
              </a:spcBef>
              <a:spcAft>
                <a:spcPts val="0"/>
              </a:spcAft>
              <a:buNone/>
            </a:pPr>
            <a:r>
              <a:rPr b="0" i="0" lang="en-US" sz="1400" u="none" cap="none" strike="noStrike">
                <a:solidFill>
                  <a:srgbClr val="000000"/>
                </a:solidFill>
                <a:latin typeface="Century Gothic"/>
                <a:ea typeface="Century Gothic"/>
                <a:cs typeface="Century Gothic"/>
                <a:sym typeface="Century Gothic"/>
              </a:rPr>
              <a:t>Programmate frequenti scansioni delle vulnerabilità e un monitoraggio continuo per rilevare tempestivamente nuove vulnerabilità.</a:t>
            </a:r>
            <a:endParaRPr/>
          </a:p>
          <a:p>
            <a:pPr indent="0" lvl="8" marL="0" marR="0" rtl="0" algn="l">
              <a:lnSpc>
                <a:spcPct val="100000"/>
              </a:lnSpc>
              <a:spcBef>
                <a:spcPts val="0"/>
              </a:spcBef>
              <a:spcAft>
                <a:spcPts val="0"/>
              </a:spcAft>
              <a:buNone/>
            </a:pPr>
            <a:r>
              <a:rPr b="0" i="0" lang="en-US" sz="1400" u="none" cap="none" strike="noStrike">
                <a:solidFill>
                  <a:srgbClr val="000000"/>
                </a:solidFill>
                <a:latin typeface="Century Gothic"/>
                <a:ea typeface="Century Gothic"/>
                <a:cs typeface="Century Gothic"/>
                <a:sym typeface="Century Gothic"/>
              </a:rPr>
              <a:t>Utilizzate sia strumenti automatici che revisioni manuali per garantire una copertura completa. </a:t>
            </a:r>
            <a:endParaRPr/>
          </a:p>
          <a:p>
            <a:pPr indent="0" lvl="8" marL="0" marR="0" rtl="0" algn="l">
              <a:lnSpc>
                <a:spcPct val="100000"/>
              </a:lnSpc>
              <a:spcBef>
                <a:spcPts val="0"/>
              </a:spcBef>
              <a:spcAft>
                <a:spcPts val="0"/>
              </a:spcAft>
              <a:buNone/>
            </a:pPr>
            <a:r>
              <a:rPr b="0" i="0" lang="en-US" sz="1400" u="none" cap="none" strike="noStrike">
                <a:solidFill>
                  <a:srgbClr val="000000"/>
                </a:solidFill>
                <a:latin typeface="Century Gothic"/>
                <a:ea typeface="Century Gothic"/>
                <a:cs typeface="Century Gothic"/>
                <a:sym typeface="Century Gothic"/>
              </a:rPr>
              <a:t>Utilizzare strumenti specializzati per il monitoraggio dei sistemi di controllo industriale (ICS).</a:t>
            </a:r>
            <a:endParaRPr/>
          </a:p>
          <a:p>
            <a:pPr indent="-285750" lvl="0" marL="285750" marR="0" rtl="0" algn="l">
              <a:lnSpc>
                <a:spcPct val="100000"/>
              </a:lnSpc>
              <a:spcBef>
                <a:spcPts val="600"/>
              </a:spcBef>
              <a:spcAft>
                <a:spcPts val="0"/>
              </a:spcAft>
              <a:buClr>
                <a:srgbClr val="D87A1A"/>
              </a:buClr>
              <a:buSzPts val="1200"/>
              <a:buFont typeface="Noto Sans Symbols"/>
              <a:buChar char="⮚"/>
            </a:pPr>
            <a:r>
              <a:rPr b="1" i="0" lang="en-US" sz="1400" u="none" cap="none" strike="noStrike">
                <a:solidFill>
                  <a:srgbClr val="000000"/>
                </a:solidFill>
                <a:latin typeface="Century Gothic"/>
                <a:ea typeface="Century Gothic"/>
                <a:cs typeface="Century Gothic"/>
                <a:sym typeface="Century Gothic"/>
              </a:rPr>
              <a:t>Gestione delle patch</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Century Gothic"/>
                <a:ea typeface="Century Gothic"/>
                <a:cs typeface="Century Gothic"/>
                <a:sym typeface="Century Gothic"/>
              </a:rPr>
              <a:t>Stabilire un processo sistematico di gestione delle patch per applicare tempestivamente gli aggiornamenti di sicurezza, garantendo un'interruzione minima delle operazioni critiche.</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Century Gothic"/>
                <a:ea typeface="Century Gothic"/>
                <a:cs typeface="Century Gothic"/>
                <a:sym typeface="Century Gothic"/>
              </a:rPr>
              <a:t>Testate le patch in un ambiente controllato prima della distribuzione per evitare di interrompere le operazioni critiche.</a:t>
            </a:r>
            <a:endParaRPr/>
          </a:p>
          <a:p>
            <a:pPr indent="-285750" lvl="0" marL="285750" marR="0" rtl="0" algn="l">
              <a:lnSpc>
                <a:spcPct val="100000"/>
              </a:lnSpc>
              <a:spcBef>
                <a:spcPts val="600"/>
              </a:spcBef>
              <a:spcAft>
                <a:spcPts val="0"/>
              </a:spcAft>
              <a:buClr>
                <a:srgbClr val="D87A1A"/>
              </a:buClr>
              <a:buSzPts val="1200"/>
              <a:buFont typeface="Noto Sans Symbols"/>
              <a:buChar char="⮚"/>
            </a:pPr>
            <a:r>
              <a:rPr b="1" i="0" lang="en-US" sz="1400" u="none" cap="none" strike="noStrike">
                <a:solidFill>
                  <a:srgbClr val="000000"/>
                </a:solidFill>
                <a:latin typeface="Century Gothic"/>
                <a:ea typeface="Century Gothic"/>
                <a:cs typeface="Century Gothic"/>
                <a:sym typeface="Century Gothic"/>
              </a:rPr>
              <a:t>Approccio basato sul rischio</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Century Gothic"/>
                <a:ea typeface="Century Gothic"/>
                <a:cs typeface="Century Gothic"/>
                <a:sym typeface="Century Gothic"/>
              </a:rPr>
              <a:t>Dare priorità alle vulnerabilità in base al rischio, concentrandosi su quelle che rappresentano la minaccia più elevata per le infrastrutture critiche.</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Century Gothic"/>
                <a:ea typeface="Century Gothic"/>
                <a:cs typeface="Century Gothic"/>
                <a:sym typeface="Century Gothic"/>
              </a:rPr>
              <a:t>Utilizzate metriche di rischio come i punteggi CVSS, l'impatto potenziale e la disponibilità di exploit.</a:t>
            </a:r>
            <a:endParaRPr/>
          </a:p>
          <a:p>
            <a:pPr indent="-285750" lvl="0" marL="285750" marR="0" rtl="0" algn="l">
              <a:lnSpc>
                <a:spcPct val="100000"/>
              </a:lnSpc>
              <a:spcBef>
                <a:spcPts val="600"/>
              </a:spcBef>
              <a:spcAft>
                <a:spcPts val="0"/>
              </a:spcAft>
              <a:buClr>
                <a:srgbClr val="D87A1A"/>
              </a:buClr>
              <a:buSzPts val="1200"/>
              <a:buFont typeface="Noto Sans Symbols"/>
              <a:buChar char="⮚"/>
            </a:pPr>
            <a:r>
              <a:rPr b="1" i="0" lang="en-US" sz="1400" u="none" cap="none" strike="noStrike">
                <a:solidFill>
                  <a:srgbClr val="000000"/>
                </a:solidFill>
                <a:latin typeface="Century Gothic"/>
                <a:ea typeface="Century Gothic"/>
                <a:cs typeface="Century Gothic"/>
                <a:sym typeface="Century Gothic"/>
              </a:rPr>
              <a:t>Collaborazione interfunzionale</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Century Gothic"/>
                <a:ea typeface="Century Gothic"/>
                <a:cs typeface="Century Gothic"/>
                <a:sym typeface="Century Gothic"/>
              </a:rPr>
              <a:t>Promuovere la collaborazione tra i team IT, OT e di sicurezza per affrontare le vulnerabilità in modo efficace.</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Century Gothic"/>
                <a:ea typeface="Century Gothic"/>
                <a:cs typeface="Century Gothic"/>
                <a:sym typeface="Century Gothic"/>
              </a:rPr>
              <a:t>Assicurarsi che tutti gli stakeholder siano consapevoli dei loro ruoli e delle loro responsabilità nel processo di gestione delle vulnerabilità.</a:t>
            </a:r>
            <a:endParaRPr/>
          </a:p>
          <a:p>
            <a:pPr indent="-285750" lvl="0" marL="285750" marR="0" rtl="0" algn="l">
              <a:lnSpc>
                <a:spcPct val="100000"/>
              </a:lnSpc>
              <a:spcBef>
                <a:spcPts val="600"/>
              </a:spcBef>
              <a:spcAft>
                <a:spcPts val="0"/>
              </a:spcAft>
              <a:buClr>
                <a:srgbClr val="D87A1A"/>
              </a:buClr>
              <a:buSzPts val="1200"/>
              <a:buFont typeface="Noto Sans Symbols"/>
              <a:buChar char="⮚"/>
            </a:pPr>
            <a:r>
              <a:rPr b="1" i="0" lang="en-US" sz="1400" u="none" cap="none" strike="noStrike">
                <a:solidFill>
                  <a:srgbClr val="000000"/>
                </a:solidFill>
                <a:latin typeface="Century Gothic"/>
                <a:ea typeface="Century Gothic"/>
                <a:cs typeface="Century Gothic"/>
                <a:sym typeface="Century Gothic"/>
              </a:rPr>
              <a:t>Integrazione della risposta agli incidenti</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Century Gothic"/>
                <a:ea typeface="Century Gothic"/>
                <a:cs typeface="Century Gothic"/>
                <a:sym typeface="Century Gothic"/>
              </a:rPr>
              <a:t>Integrare la gestione delle vulnerabilità con il piano di risposta agli incidenti per garantire un'azione rapida quando le vulnerabilità vengono sfruttate.</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Century Gothic"/>
                <a:ea typeface="Century Gothic"/>
                <a:cs typeface="Century Gothic"/>
                <a:sym typeface="Century Gothic"/>
              </a:rPr>
              <a:t>Condurre esercitazioni e simulazioni congiunte per migliorare il coordinamento e le capacità di risposta.</a:t>
            </a:r>
            <a:endParaRPr/>
          </a:p>
          <a:p>
            <a:pPr indent="-285750" lvl="0" marL="285750" marR="0" rtl="0" algn="l">
              <a:lnSpc>
                <a:spcPct val="100000"/>
              </a:lnSpc>
              <a:spcBef>
                <a:spcPts val="0"/>
              </a:spcBef>
              <a:spcAft>
                <a:spcPts val="0"/>
              </a:spcAft>
              <a:buClr>
                <a:schemeClr val="dk2"/>
              </a:buClr>
              <a:buSzPts val="1400"/>
              <a:buFont typeface="Noto Sans Symbols"/>
              <a:buChar char="⮚"/>
            </a:pPr>
            <a:r>
              <a:rPr b="1" i="0" lang="en-US" sz="1400" u="none" cap="none" strike="noStrike">
                <a:solidFill>
                  <a:srgbClr val="000000"/>
                </a:solidFill>
                <a:latin typeface="Century Gothic"/>
                <a:ea typeface="Century Gothic"/>
                <a:cs typeface="Century Gothic"/>
                <a:sym typeface="Century Gothic"/>
              </a:rPr>
              <a:t>Conformità normativa</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Century Gothic"/>
                <a:ea typeface="Century Gothic"/>
                <a:cs typeface="Century Gothic"/>
                <a:sym typeface="Century Gothic"/>
              </a:rPr>
              <a:t>Garantire la conformità alle normative e agli standard specifici del settore, quali NERC CIP, ISO 27001 e IEC 62443.</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Century Gothic"/>
                <a:ea typeface="Century Gothic"/>
                <a:cs typeface="Century Gothic"/>
                <a:sym typeface="Century Gothic"/>
              </a:rPr>
              <a:t>Mantenere la documentazione e le prove di conformità per facilitare gli audit e dimostrare l'impegno per la sicurezza.</a:t>
            </a:r>
            <a:endParaRPr/>
          </a:p>
        </p:txBody>
      </p:sp>
      <p:sp>
        <p:nvSpPr>
          <p:cNvPr id="547" name="Google Shape;547;p50"/>
          <p:cNvSpPr txBox="1"/>
          <p:nvPr>
            <p:ph type="ctrTitle"/>
          </p:nvPr>
        </p:nvSpPr>
        <p:spPr>
          <a:xfrm>
            <a:off x="91440" y="182880"/>
            <a:ext cx="10791000" cy="661500"/>
          </a:xfrm>
          <a:prstGeom prst="rect">
            <a:avLst/>
          </a:prstGeom>
          <a:solidFill>
            <a:schemeClr val="lt1"/>
          </a:solid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Gestione e segnalazione delle vulnerabilità</a:t>
            </a:r>
            <a:endParaRPr/>
          </a:p>
        </p:txBody>
      </p:sp>
      <p:pic>
        <p:nvPicPr>
          <p:cNvPr id="548" name="Google Shape;548;p50"/>
          <p:cNvPicPr preferRelativeResize="0"/>
          <p:nvPr/>
        </p:nvPicPr>
        <p:blipFill rotWithShape="1">
          <a:blip r:embed="rId3">
            <a:alphaModFix/>
          </a:blip>
          <a:srcRect b="0" l="0" r="0" t="0"/>
          <a:stretch/>
        </p:blipFill>
        <p:spPr>
          <a:xfrm>
            <a:off x="9509575" y="108400"/>
            <a:ext cx="2553075" cy="472250"/>
          </a:xfrm>
          <a:prstGeom prst="rect">
            <a:avLst/>
          </a:prstGeom>
          <a:noFill/>
          <a:ln>
            <a:noFill/>
          </a:ln>
        </p:spPr>
      </p:pic>
      <p:sp>
        <p:nvSpPr>
          <p:cNvPr id="549" name="Google Shape;549;p50"/>
          <p:cNvSpPr txBox="1"/>
          <p:nvPr>
            <p:ph idx="12" type="sldNum"/>
          </p:nvPr>
        </p:nvSpPr>
        <p:spPr>
          <a:xfrm>
            <a:off x="10920946" y="64431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sp>
        <p:nvSpPr>
          <p:cNvPr id="550" name="Google Shape;550;p50"/>
          <p:cNvSpPr txBox="1"/>
          <p:nvPr/>
        </p:nvSpPr>
        <p:spPr>
          <a:xfrm>
            <a:off x="0" y="1005840"/>
            <a:ext cx="12062650" cy="347788"/>
          </a:xfrm>
          <a:prstGeom prst="rect">
            <a:avLst/>
          </a:prstGeom>
          <a:solidFill>
            <a:schemeClr val="lt1"/>
          </a:solidFill>
          <a:ln>
            <a:noFill/>
          </a:ln>
        </p:spPr>
        <p:txBody>
          <a:bodyPr anchorCtr="0" anchor="ctr" bIns="0" lIns="0" spcFirstLastPara="1" rIns="0" wrap="square" tIns="0">
            <a:spAutoFit/>
          </a:bodyPr>
          <a:lstStyle/>
          <a:p>
            <a:pPr indent="-228600" lvl="0" marL="457200" marR="0" rtl="0" algn="ctr">
              <a:lnSpc>
                <a:spcPct val="60000"/>
              </a:lnSpc>
              <a:spcBef>
                <a:spcPts val="0"/>
              </a:spcBef>
              <a:spcAft>
                <a:spcPts val="60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 Migliori pratiche di gestione delle vulnerabilità </a:t>
            </a:r>
            <a:r>
              <a:rPr b="0" baseline="-25000" i="0" lang="en-US" sz="4000" u="none" cap="none" strike="noStrike">
                <a:solidFill>
                  <a:schemeClr val="dk2"/>
                </a:solidFill>
                <a:latin typeface="Century Gothic"/>
                <a:ea typeface="Century Gothic"/>
                <a:cs typeface="Century Gothic"/>
                <a:sym typeface="Century Gothic"/>
              </a:rPr>
              <a:t>per il settore energetico</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pic>
        <p:nvPicPr>
          <p:cNvPr descr="A person raising his hand" id="555" name="Google Shape;555;p51"/>
          <p:cNvPicPr preferRelativeResize="0"/>
          <p:nvPr>
            <p:ph idx="2" type="pic"/>
          </p:nvPr>
        </p:nvPicPr>
        <p:blipFill rotWithShape="1">
          <a:blip r:embed="rId3">
            <a:alphaModFix/>
          </a:blip>
          <a:srcRect b="0" l="8333" r="8333" t="0"/>
          <a:stretch/>
        </p:blipFill>
        <p:spPr>
          <a:xfrm flipH="1">
            <a:off x="7485901" y="0"/>
            <a:ext cx="4702614" cy="6858000"/>
          </a:xfrm>
          <a:prstGeom prst="rect">
            <a:avLst/>
          </a:prstGeom>
          <a:solidFill>
            <a:schemeClr val="lt2"/>
          </a:solidFill>
          <a:ln>
            <a:noFill/>
          </a:ln>
        </p:spPr>
      </p:pic>
      <p:sp>
        <p:nvSpPr>
          <p:cNvPr id="556" name="Google Shape;556;p51"/>
          <p:cNvSpPr txBox="1"/>
          <p:nvPr>
            <p:ph type="ctrTitle"/>
          </p:nvPr>
        </p:nvSpPr>
        <p:spPr>
          <a:xfrm>
            <a:off x="365760" y="320040"/>
            <a:ext cx="6732237" cy="101714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Progressi del corso</a:t>
            </a:r>
            <a:endParaRPr/>
          </a:p>
        </p:txBody>
      </p:sp>
      <p:sp>
        <p:nvSpPr>
          <p:cNvPr id="557" name="Google Shape;557;p51"/>
          <p:cNvSpPr txBox="1"/>
          <p:nvPr>
            <p:ph idx="1" type="body"/>
          </p:nvPr>
        </p:nvSpPr>
        <p:spPr>
          <a:xfrm>
            <a:off x="365760" y="1520879"/>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rgbClr val="000000"/>
              </a:buClr>
              <a:buSzPts val="5400"/>
              <a:buFont typeface="Arial"/>
              <a:buNone/>
            </a:pPr>
            <a:r>
              <a:rPr lang="en-US" sz="5400"/>
              <a:t>o1.</a:t>
            </a:r>
            <a:endParaRPr sz="5400"/>
          </a:p>
        </p:txBody>
      </p:sp>
      <p:sp>
        <p:nvSpPr>
          <p:cNvPr id="558" name="Google Shape;558;p51"/>
          <p:cNvSpPr txBox="1"/>
          <p:nvPr>
            <p:ph idx="3" type="body"/>
          </p:nvPr>
        </p:nvSpPr>
        <p:spPr>
          <a:xfrm>
            <a:off x="1097280" y="1682496"/>
            <a:ext cx="7943967" cy="533400"/>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rgbClr val="000000"/>
              </a:buClr>
              <a:buSzPts val="2400"/>
              <a:buFont typeface="Arial"/>
              <a:buNone/>
            </a:pPr>
            <a:r>
              <a:rPr lang="en-US"/>
              <a:t>Introduzione alla sicurezza informatica nel settore energetico</a:t>
            </a:r>
            <a:endParaRPr/>
          </a:p>
        </p:txBody>
      </p:sp>
      <p:sp>
        <p:nvSpPr>
          <p:cNvPr id="559" name="Google Shape;559;p51"/>
          <p:cNvSpPr txBox="1"/>
          <p:nvPr>
            <p:ph idx="4" type="body"/>
          </p:nvPr>
        </p:nvSpPr>
        <p:spPr>
          <a:xfrm>
            <a:off x="365760" y="2225635"/>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rgbClr val="000000"/>
              </a:buClr>
              <a:buSzPts val="4400"/>
              <a:buFont typeface="Arial"/>
              <a:buNone/>
            </a:pPr>
            <a:r>
              <a:rPr lang="en-US" sz="4400"/>
              <a:t>o2.</a:t>
            </a:r>
            <a:endParaRPr sz="4400"/>
          </a:p>
        </p:txBody>
      </p:sp>
      <p:sp>
        <p:nvSpPr>
          <p:cNvPr id="560" name="Google Shape;560;p51"/>
          <p:cNvSpPr txBox="1"/>
          <p:nvPr>
            <p:ph idx="5" type="body"/>
          </p:nvPr>
        </p:nvSpPr>
        <p:spPr>
          <a:xfrm>
            <a:off x="1097280" y="2368296"/>
            <a:ext cx="6596611" cy="533400"/>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rgbClr val="000000"/>
              </a:buClr>
              <a:buSzPts val="2000"/>
              <a:buFont typeface="Arial"/>
              <a:buNone/>
            </a:pPr>
            <a:r>
              <a:rPr lang="en-US" sz="2000">
                <a:solidFill>
                  <a:srgbClr val="757070"/>
                </a:solidFill>
              </a:rPr>
              <a:t>Gestione e segnalazione delle vulnerabilità</a:t>
            </a:r>
            <a:endParaRPr/>
          </a:p>
        </p:txBody>
      </p:sp>
      <p:sp>
        <p:nvSpPr>
          <p:cNvPr id="561" name="Google Shape;561;p51"/>
          <p:cNvSpPr txBox="1"/>
          <p:nvPr>
            <p:ph idx="6" type="body"/>
          </p:nvPr>
        </p:nvSpPr>
        <p:spPr>
          <a:xfrm>
            <a:off x="365760" y="2854509"/>
            <a:ext cx="788700"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US"/>
              <a:t>o3.</a:t>
            </a:r>
            <a:endParaRPr/>
          </a:p>
        </p:txBody>
      </p:sp>
      <p:sp>
        <p:nvSpPr>
          <p:cNvPr id="562" name="Google Shape;562;p51"/>
          <p:cNvSpPr txBox="1"/>
          <p:nvPr>
            <p:ph idx="7" type="body"/>
          </p:nvPr>
        </p:nvSpPr>
        <p:spPr>
          <a:xfrm>
            <a:off x="1097280" y="3063240"/>
            <a:ext cx="6910647" cy="5334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SzPts val="2000"/>
              <a:buNone/>
            </a:pPr>
            <a:r>
              <a:rPr lang="en-US" sz="2400">
                <a:solidFill>
                  <a:schemeClr val="dk1"/>
                </a:solidFill>
                <a:highlight>
                  <a:schemeClr val="lt1"/>
                </a:highlight>
              </a:rPr>
              <a:t>Notifiche e risposte alle minacce in tempo reale</a:t>
            </a:r>
            <a:endParaRPr/>
          </a:p>
        </p:txBody>
      </p:sp>
      <p:sp>
        <p:nvSpPr>
          <p:cNvPr id="563" name="Google Shape;563;p51"/>
          <p:cNvSpPr txBox="1"/>
          <p:nvPr>
            <p:ph idx="8" type="body"/>
          </p:nvPr>
        </p:nvSpPr>
        <p:spPr>
          <a:xfrm>
            <a:off x="365760" y="3483383"/>
            <a:ext cx="788700"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US"/>
              <a:t>o4.</a:t>
            </a:r>
            <a:endParaRPr/>
          </a:p>
        </p:txBody>
      </p:sp>
      <p:sp>
        <p:nvSpPr>
          <p:cNvPr id="564" name="Google Shape;564;p51"/>
          <p:cNvSpPr txBox="1"/>
          <p:nvPr>
            <p:ph idx="9" type="body"/>
          </p:nvPr>
        </p:nvSpPr>
        <p:spPr>
          <a:xfrm>
            <a:off x="1097279" y="3638169"/>
            <a:ext cx="7405697" cy="533400"/>
          </a:xfrm>
          <a:prstGeom prst="rect">
            <a:avLst/>
          </a:prstGeom>
          <a:noFill/>
          <a:ln>
            <a:noFill/>
          </a:ln>
        </p:spPr>
        <p:txBody>
          <a:bodyPr anchorCtr="0" anchor="b" bIns="0" lIns="0" spcFirstLastPara="1" rIns="0" wrap="square" tIns="45700">
            <a:normAutofit fontScale="92500"/>
          </a:bodyPr>
          <a:lstStyle/>
          <a:p>
            <a:pPr indent="0" lvl="0" marL="0" rtl="0" algn="l">
              <a:lnSpc>
                <a:spcPct val="100000"/>
              </a:lnSpc>
              <a:spcBef>
                <a:spcPts val="0"/>
              </a:spcBef>
              <a:spcAft>
                <a:spcPts val="0"/>
              </a:spcAft>
              <a:buSzPct val="98280"/>
              <a:buNone/>
            </a:pPr>
            <a:r>
              <a:rPr lang="en-US">
                <a:highlight>
                  <a:schemeClr val="lt1"/>
                </a:highlight>
              </a:rPr>
              <a:t>Monitoraggio continuo dell'infrastruttura </a:t>
            </a:r>
            <a:r>
              <a:rPr lang="en-US" sz="2200">
                <a:solidFill>
                  <a:srgbClr val="757070"/>
                </a:solidFill>
              </a:rPr>
              <a:t>con strumenti </a:t>
            </a:r>
            <a:r>
              <a:rPr lang="en-US" sz="2200"/>
              <a:t>basati sul cloud</a:t>
            </a:r>
            <a:endParaRPr sz="2200">
              <a:solidFill>
                <a:srgbClr val="757070"/>
              </a:solidFill>
            </a:endParaRPr>
          </a:p>
        </p:txBody>
      </p:sp>
      <p:sp>
        <p:nvSpPr>
          <p:cNvPr id="565" name="Google Shape;565;p51"/>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grpSp>
        <p:nvGrpSpPr>
          <p:cNvPr id="566" name="Google Shape;566;p51"/>
          <p:cNvGrpSpPr/>
          <p:nvPr/>
        </p:nvGrpSpPr>
        <p:grpSpPr>
          <a:xfrm>
            <a:off x="7370364" y="-23539"/>
            <a:ext cx="2562565" cy="6885155"/>
            <a:chOff x="7370364" y="-23539"/>
            <a:chExt cx="2562565" cy="6885155"/>
          </a:xfrm>
        </p:grpSpPr>
        <p:pic>
          <p:nvPicPr>
            <p:cNvPr id="567" name="Google Shape;567;p51"/>
            <p:cNvPicPr preferRelativeResize="0"/>
            <p:nvPr/>
          </p:nvPicPr>
          <p:blipFill rotWithShape="1">
            <a:blip r:embed="rId4">
              <a:alphaModFix/>
            </a:blip>
            <a:srcRect b="0" l="0" r="0" t="0"/>
            <a:stretch/>
          </p:blipFill>
          <p:spPr>
            <a:xfrm rot="10800000">
              <a:off x="7829202" y="5156615"/>
              <a:ext cx="878334" cy="1705001"/>
            </a:xfrm>
            <a:prstGeom prst="rect">
              <a:avLst/>
            </a:prstGeom>
            <a:noFill/>
            <a:ln>
              <a:noFill/>
            </a:ln>
          </p:spPr>
        </p:pic>
        <p:sp>
          <p:nvSpPr>
            <p:cNvPr id="568" name="Google Shape;568;p51"/>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grpSp>
      <p:pic>
        <p:nvPicPr>
          <p:cNvPr id="569" name="Google Shape;569;p51"/>
          <p:cNvPicPr preferRelativeResize="0"/>
          <p:nvPr/>
        </p:nvPicPr>
        <p:blipFill rotWithShape="1">
          <a:blip r:embed="rId5">
            <a:alphaModFix/>
          </a:blip>
          <a:srcRect b="0" l="0" r="0" t="0"/>
          <a:stretch/>
        </p:blipFill>
        <p:spPr>
          <a:xfrm>
            <a:off x="9509575" y="108400"/>
            <a:ext cx="2553075" cy="472250"/>
          </a:xfrm>
          <a:prstGeom prst="rect">
            <a:avLst/>
          </a:prstGeom>
          <a:noFill/>
          <a:ln>
            <a:noFill/>
          </a:ln>
        </p:spPr>
      </p:pic>
      <p:sp>
        <p:nvSpPr>
          <p:cNvPr id="570" name="Google Shape;570;p51"/>
          <p:cNvSpPr txBox="1"/>
          <p:nvPr/>
        </p:nvSpPr>
        <p:spPr>
          <a:xfrm>
            <a:off x="365760" y="4114800"/>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o5.</a:t>
            </a:r>
            <a:endParaRPr/>
          </a:p>
        </p:txBody>
      </p:sp>
      <p:sp>
        <p:nvSpPr>
          <p:cNvPr id="571" name="Google Shape;571;p51"/>
          <p:cNvSpPr txBox="1"/>
          <p:nvPr/>
        </p:nvSpPr>
        <p:spPr>
          <a:xfrm>
            <a:off x="1097280" y="4242816"/>
            <a:ext cx="7405697" cy="533400"/>
          </a:xfrm>
          <a:prstGeom prst="rect">
            <a:avLst/>
          </a:prstGeom>
          <a:noFill/>
          <a:ln>
            <a:noFill/>
          </a:ln>
        </p:spPr>
        <p:txBody>
          <a:bodyPr anchorCtr="0" anchor="b" bIns="0" lIns="0" spcFirstLastPara="1" rIns="0" wrap="square" tIns="45700">
            <a:normAutofit/>
          </a:bodyPr>
          <a:lstStyle/>
          <a:p>
            <a:pPr indent="0" lvl="0" marL="0" marR="0" rtl="0" algn="l">
              <a:lnSpc>
                <a:spcPct val="100000"/>
              </a:lnSpc>
              <a:spcBef>
                <a:spcPts val="0"/>
              </a:spcBef>
              <a:spcAft>
                <a:spcPts val="0"/>
              </a:spcAft>
              <a:buClr>
                <a:schemeClr val="accent1"/>
              </a:buClr>
              <a:buSzPts val="2000"/>
              <a:buFont typeface="Calibri"/>
              <a:buNone/>
            </a:pPr>
            <a:r>
              <a:rPr b="0" i="0" lang="en-US" sz="2000" u="none" cap="none" strike="noStrike">
                <a:solidFill>
                  <a:srgbClr val="7F7F7F"/>
                </a:solidFill>
                <a:highlight>
                  <a:schemeClr val="lt1"/>
                </a:highlight>
                <a:latin typeface="Century Gothic"/>
                <a:ea typeface="Century Gothic"/>
                <a:cs typeface="Century Gothic"/>
                <a:sym typeface="Century Gothic"/>
              </a:rPr>
              <a:t>Collaborazione e condivisione delle conoscenze</a:t>
            </a:r>
            <a:endParaRPr b="0" i="0" sz="2000" u="none" cap="none" strike="noStrike">
              <a:solidFill>
                <a:srgbClr val="757070"/>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
          <p:cNvSpPr txBox="1"/>
          <p:nvPr>
            <p:ph type="title"/>
          </p:nvPr>
        </p:nvSpPr>
        <p:spPr>
          <a:xfrm>
            <a:off x="1097280" y="286603"/>
            <a:ext cx="10058400" cy="145075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accent1"/>
              </a:buClr>
              <a:buSzPts val="3600"/>
              <a:buFont typeface="Book Antiqua"/>
              <a:buNone/>
            </a:pPr>
            <a:r>
              <a:rPr lang="en-US">
                <a:solidFill>
                  <a:schemeClr val="accent1"/>
                </a:solidFill>
              </a:rPr>
              <a:t>Obiettivi: </a:t>
            </a:r>
            <a:r>
              <a:rPr lang="en-US" sz="3600">
                <a:solidFill>
                  <a:srgbClr val="FFFFFF"/>
                </a:solidFill>
                <a:latin typeface="Arial"/>
                <a:ea typeface="Arial"/>
                <a:cs typeface="Arial"/>
                <a:sym typeface="Arial"/>
              </a:rPr>
              <a:t>Chi-Cosa-Perché è necessario partecipare a questa formazione </a:t>
            </a:r>
            <a:endParaRPr/>
          </a:p>
        </p:txBody>
      </p:sp>
      <p:sp>
        <p:nvSpPr>
          <p:cNvPr id="209" name="Google Shape;209;p3"/>
          <p:cNvSpPr/>
          <p:nvPr>
            <p:ph idx="1" type="body"/>
          </p:nvPr>
        </p:nvSpPr>
        <p:spPr>
          <a:xfrm>
            <a:off x="1318352"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US"/>
              <a:t>CHI</a:t>
            </a:r>
            <a:endParaRPr/>
          </a:p>
        </p:txBody>
      </p:sp>
      <p:sp>
        <p:nvSpPr>
          <p:cNvPr id="210" name="Google Shape;210;p3"/>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rPr lang="en-US"/>
              <a:t>Professionisti del settore energetico</a:t>
            </a:r>
            <a:endParaRPr/>
          </a:p>
          <a:p>
            <a:pPr indent="0" lvl="0" marL="0" rtl="0" algn="ctr">
              <a:lnSpc>
                <a:spcPct val="100000"/>
              </a:lnSpc>
              <a:spcBef>
                <a:spcPts val="0"/>
              </a:spcBef>
              <a:spcAft>
                <a:spcPts val="0"/>
              </a:spcAft>
              <a:buSzPts val="1400"/>
              <a:buNone/>
            </a:pPr>
            <a:r>
              <a:rPr lang="en-US"/>
              <a:t>e/o professionisti IT con conoscenze informatiche di base</a:t>
            </a:r>
            <a:endParaRPr/>
          </a:p>
        </p:txBody>
      </p:sp>
      <p:sp>
        <p:nvSpPr>
          <p:cNvPr id="211" name="Google Shape;211;p3"/>
          <p:cNvSpPr/>
          <p:nvPr>
            <p:ph idx="4" type="body"/>
          </p:nvPr>
        </p:nvSpPr>
        <p:spPr>
          <a:xfrm>
            <a:off x="4651092"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US"/>
              <a:t>COSA</a:t>
            </a:r>
            <a:endParaRPr/>
          </a:p>
        </p:txBody>
      </p:sp>
      <p:sp>
        <p:nvSpPr>
          <p:cNvPr id="212" name="Google Shape;212;p3"/>
          <p:cNvSpPr txBox="1"/>
          <p:nvPr>
            <p:ph idx="6" type="body"/>
          </p:nvPr>
        </p:nvSpPr>
        <p:spPr>
          <a:xfrm>
            <a:off x="4745736" y="3748088"/>
            <a:ext cx="2615183" cy="1135079"/>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rPr lang="en-US"/>
              <a:t>Strategie di cybersecurity su misura per il settore energetico e </a:t>
            </a:r>
            <a:r>
              <a:rPr b="1" lang="en-US"/>
              <a:t>dimostrazione </a:t>
            </a:r>
            <a:r>
              <a:rPr lang="en-US"/>
              <a:t>di reporting e monitoraggio degli avvisi tramite lo strumento di gestione delle informazioni e degli eventi di sicurezza.</a:t>
            </a:r>
            <a:endParaRPr/>
          </a:p>
        </p:txBody>
      </p:sp>
      <p:sp>
        <p:nvSpPr>
          <p:cNvPr id="213" name="Google Shape;213;p3"/>
          <p:cNvSpPr/>
          <p:nvPr>
            <p:ph idx="7" type="body"/>
          </p:nvPr>
        </p:nvSpPr>
        <p:spPr>
          <a:xfrm>
            <a:off x="7995403" y="1894376"/>
            <a:ext cx="2847975" cy="3390899"/>
          </a:xfrm>
          <a:prstGeom prst="roundRect">
            <a:avLst>
              <a:gd fmla="val 16667" name="adj"/>
            </a:avLst>
          </a:prstGeom>
          <a:solidFill>
            <a:schemeClr val="dk1"/>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US"/>
              <a:t>PERCHÉ</a:t>
            </a:r>
            <a:endParaRPr/>
          </a:p>
        </p:txBody>
      </p:sp>
      <p:pic>
        <p:nvPicPr>
          <p:cNvPr descr="Circuit" id="214" name="Google Shape;214;p3"/>
          <p:cNvPicPr preferRelativeResize="0"/>
          <p:nvPr>
            <p:ph idx="8" type="pic"/>
          </p:nvPr>
        </p:nvPicPr>
        <p:blipFill rotWithShape="1">
          <a:blip r:embed="rId3">
            <a:alphaModFix/>
          </a:blip>
          <a:srcRect b="4500" l="0" r="0" t="4502"/>
          <a:stretch/>
        </p:blipFill>
        <p:spPr>
          <a:xfrm>
            <a:off x="8916470" y="2675425"/>
            <a:ext cx="1005840" cy="914400"/>
          </a:xfrm>
          <a:prstGeom prst="rect">
            <a:avLst/>
          </a:prstGeom>
          <a:noFill/>
          <a:ln>
            <a:noFill/>
          </a:ln>
        </p:spPr>
      </p:pic>
      <p:sp>
        <p:nvSpPr>
          <p:cNvPr id="215" name="Google Shape;215;p3"/>
          <p:cNvSpPr txBox="1"/>
          <p:nvPr>
            <p:ph idx="9" type="body"/>
          </p:nvPr>
        </p:nvSpPr>
        <p:spPr>
          <a:xfrm>
            <a:off x="8281986" y="3639312"/>
            <a:ext cx="2276762" cy="1243855"/>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rPr lang="en-US"/>
              <a:t>I partecipanti otterranno informazioni pratiche attraverso dimostrazioni su argomenti quali notifiche in tempo reale, rapporti sullo stato dei sistemi e monitoraggio continuo delle infrastrutture critiche.</a:t>
            </a:r>
            <a:endParaRPr/>
          </a:p>
        </p:txBody>
      </p:sp>
      <p:sp>
        <p:nvSpPr>
          <p:cNvPr id="216" name="Google Shape;216;p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pic>
        <p:nvPicPr>
          <p:cNvPr descr="3d Glasses" id="217" name="Google Shape;217;p3"/>
          <p:cNvPicPr preferRelativeResize="0"/>
          <p:nvPr/>
        </p:nvPicPr>
        <p:blipFill rotWithShape="1">
          <a:blip r:embed="rId4">
            <a:alphaModFix/>
          </a:blip>
          <a:srcRect b="4573" l="0" r="0" t="4573"/>
          <a:stretch/>
        </p:blipFill>
        <p:spPr>
          <a:xfrm>
            <a:off x="2239419" y="2833688"/>
            <a:ext cx="1005840" cy="914400"/>
          </a:xfrm>
          <a:prstGeom prst="rect">
            <a:avLst/>
          </a:prstGeom>
          <a:noFill/>
          <a:ln>
            <a:noFill/>
          </a:ln>
        </p:spPr>
      </p:pic>
      <p:pic>
        <p:nvPicPr>
          <p:cNvPr descr="Abacus" id="218" name="Google Shape;218;p3"/>
          <p:cNvPicPr preferRelativeResize="0"/>
          <p:nvPr/>
        </p:nvPicPr>
        <p:blipFill rotWithShape="1">
          <a:blip r:embed="rId5">
            <a:alphaModFix/>
          </a:blip>
          <a:srcRect b="4500" l="0" r="0" t="4502"/>
          <a:stretch/>
        </p:blipFill>
        <p:spPr>
          <a:xfrm>
            <a:off x="5572159" y="2833688"/>
            <a:ext cx="1005840" cy="914400"/>
          </a:xfrm>
          <a:prstGeom prst="rect">
            <a:avLst/>
          </a:prstGeom>
          <a:noFill/>
          <a:ln>
            <a:noFill/>
          </a:ln>
        </p:spPr>
      </p:pic>
      <p:pic>
        <p:nvPicPr>
          <p:cNvPr id="219" name="Google Shape;219;p3"/>
          <p:cNvPicPr preferRelativeResize="0"/>
          <p:nvPr/>
        </p:nvPicPr>
        <p:blipFill rotWithShape="1">
          <a:blip r:embed="rId6">
            <a:alphaModFix/>
          </a:blip>
          <a:srcRect b="0" l="0" r="0" t="0"/>
          <a:stretch/>
        </p:blipFill>
        <p:spPr>
          <a:xfrm>
            <a:off x="9509575" y="108400"/>
            <a:ext cx="2553075" cy="4722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52"/>
          <p:cNvSpPr txBox="1"/>
          <p:nvPr/>
        </p:nvSpPr>
        <p:spPr>
          <a:xfrm>
            <a:off x="378691" y="1828800"/>
            <a:ext cx="11009745" cy="470898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Century Gothic"/>
                <a:ea typeface="Century Gothic"/>
                <a:cs typeface="Century Gothic"/>
                <a:sym typeface="Century Gothic"/>
              </a:rPr>
              <a:t>Attacchi di phishing</a:t>
            </a:r>
            <a:endParaRPr/>
          </a:p>
          <a:p>
            <a:pPr indent="-274320" lvl="0" marL="274320" marR="0" rtl="0" algn="l">
              <a:lnSpc>
                <a:spcPct val="100000"/>
              </a:lnSpc>
              <a:spcBef>
                <a:spcPts val="600"/>
              </a:spcBef>
              <a:spcAft>
                <a:spcPts val="0"/>
              </a:spcAft>
              <a:buClr>
                <a:srgbClr val="D87A1A"/>
              </a:buClr>
              <a:buSzPts val="1200"/>
              <a:buFont typeface="Arial"/>
              <a:buChar char="•"/>
            </a:pPr>
            <a:r>
              <a:rPr b="1" i="0" lang="en-US" sz="1400" u="none" cap="none" strike="noStrike">
                <a:solidFill>
                  <a:srgbClr val="000000"/>
                </a:solidFill>
                <a:latin typeface="Century Gothic"/>
                <a:ea typeface="Century Gothic"/>
                <a:cs typeface="Century Gothic"/>
                <a:sym typeface="Century Gothic"/>
              </a:rPr>
              <a:t>Descrizione: </a:t>
            </a:r>
            <a:r>
              <a:rPr b="0" i="0" lang="en-US" sz="1400" u="none" cap="none" strike="noStrike">
                <a:solidFill>
                  <a:srgbClr val="000000"/>
                </a:solidFill>
                <a:latin typeface="Century Gothic"/>
                <a:ea typeface="Century Gothic"/>
                <a:cs typeface="Century Gothic"/>
                <a:sym typeface="Century Gothic"/>
              </a:rPr>
              <a:t>Email ingannevoli progettate per indurre i destinatari a rivelare informazioni sensibili.</a:t>
            </a:r>
            <a:endParaRPr/>
          </a:p>
          <a:p>
            <a:pPr indent="-274320" lvl="0" marL="274320" marR="0" rtl="0" algn="l">
              <a:lnSpc>
                <a:spcPct val="100000"/>
              </a:lnSpc>
              <a:spcBef>
                <a:spcPts val="600"/>
              </a:spcBef>
              <a:spcAft>
                <a:spcPts val="0"/>
              </a:spcAft>
              <a:buClr>
                <a:srgbClr val="D87A1A"/>
              </a:buClr>
              <a:buSzPts val="1200"/>
              <a:buFont typeface="Arial"/>
              <a:buChar char="•"/>
            </a:pPr>
            <a:r>
              <a:rPr b="1" i="0" lang="en-US" sz="1400" u="none" cap="none" strike="noStrike">
                <a:solidFill>
                  <a:srgbClr val="000000"/>
                </a:solidFill>
                <a:latin typeface="Century Gothic"/>
                <a:ea typeface="Century Gothic"/>
                <a:cs typeface="Century Gothic"/>
                <a:sym typeface="Century Gothic"/>
              </a:rPr>
              <a:t>Impatto: </a:t>
            </a:r>
            <a:r>
              <a:rPr b="0" i="0" lang="en-US" sz="1400" u="none" cap="none" strike="noStrike">
                <a:solidFill>
                  <a:srgbClr val="000000"/>
                </a:solidFill>
                <a:latin typeface="Century Gothic"/>
                <a:ea typeface="Century Gothic"/>
                <a:cs typeface="Century Gothic"/>
                <a:sym typeface="Century Gothic"/>
              </a:rPr>
              <a:t>Può portare all'accesso non autorizzato a reti e sistemi</a:t>
            </a:r>
            <a:r>
              <a:rPr b="1" i="0" lang="en-US" sz="1400" u="none" cap="none" strike="noStrike">
                <a:solidFill>
                  <a:srgbClr val="000000"/>
                </a:solidFill>
                <a:latin typeface="Century Gothic"/>
                <a:ea typeface="Century Gothic"/>
                <a:cs typeface="Century Gothic"/>
                <a:sym typeface="Century Gothic"/>
              </a:rPr>
              <a:t>. </a:t>
            </a:r>
            <a:endParaRPr/>
          </a:p>
          <a:p>
            <a:pPr indent="0" lvl="0" marL="0" marR="0" rtl="0" algn="l">
              <a:lnSpc>
                <a:spcPct val="100000"/>
              </a:lnSpc>
              <a:spcBef>
                <a:spcPts val="1200"/>
              </a:spcBef>
              <a:spcAft>
                <a:spcPts val="0"/>
              </a:spcAft>
              <a:buNone/>
            </a:pPr>
            <a:r>
              <a:rPr b="1" i="0" lang="en-US" sz="1400" u="none" cap="none" strike="noStrike">
                <a:solidFill>
                  <a:srgbClr val="000000"/>
                </a:solidFill>
                <a:latin typeface="Century Gothic"/>
                <a:ea typeface="Century Gothic"/>
                <a:cs typeface="Century Gothic"/>
                <a:sym typeface="Century Gothic"/>
              </a:rPr>
              <a:t>Ransomware</a:t>
            </a:r>
            <a:endParaRPr/>
          </a:p>
          <a:p>
            <a:pPr indent="-274320" lvl="0" marL="274320" marR="0" rtl="0" algn="l">
              <a:lnSpc>
                <a:spcPct val="100000"/>
              </a:lnSpc>
              <a:spcBef>
                <a:spcPts val="600"/>
              </a:spcBef>
              <a:spcAft>
                <a:spcPts val="0"/>
              </a:spcAft>
              <a:buClr>
                <a:srgbClr val="D87A1A"/>
              </a:buClr>
              <a:buSzPts val="1200"/>
              <a:buFont typeface="Arial"/>
              <a:buChar char="•"/>
            </a:pPr>
            <a:r>
              <a:rPr b="1" i="0" lang="en-US" sz="1400" u="none" cap="none" strike="noStrike">
                <a:solidFill>
                  <a:srgbClr val="000000"/>
                </a:solidFill>
                <a:latin typeface="Century Gothic"/>
                <a:ea typeface="Century Gothic"/>
                <a:cs typeface="Century Gothic"/>
                <a:sym typeface="Century Gothic"/>
              </a:rPr>
              <a:t>Descrizione: </a:t>
            </a:r>
            <a:r>
              <a:rPr b="0" i="0" lang="en-US" sz="1400" u="none" cap="none" strike="noStrike">
                <a:solidFill>
                  <a:srgbClr val="000000"/>
                </a:solidFill>
                <a:latin typeface="Century Gothic"/>
                <a:ea typeface="Century Gothic"/>
                <a:cs typeface="Century Gothic"/>
                <a:sym typeface="Century Gothic"/>
              </a:rPr>
              <a:t>Software dannoso che cripta i dati e chiede un riscatto per il loro rilascio.</a:t>
            </a:r>
            <a:endParaRPr/>
          </a:p>
          <a:p>
            <a:pPr indent="-274320" lvl="0" marL="274320" marR="0" rtl="0" algn="l">
              <a:lnSpc>
                <a:spcPct val="100000"/>
              </a:lnSpc>
              <a:spcBef>
                <a:spcPts val="600"/>
              </a:spcBef>
              <a:spcAft>
                <a:spcPts val="0"/>
              </a:spcAft>
              <a:buClr>
                <a:srgbClr val="D87A1A"/>
              </a:buClr>
              <a:buSzPts val="1200"/>
              <a:buFont typeface="Arial"/>
              <a:buChar char="•"/>
            </a:pPr>
            <a:r>
              <a:rPr b="1" i="0" lang="en-US" sz="1400" u="none" cap="none" strike="noStrike">
                <a:solidFill>
                  <a:srgbClr val="000000"/>
                </a:solidFill>
                <a:latin typeface="Century Gothic"/>
                <a:ea typeface="Century Gothic"/>
                <a:cs typeface="Century Gothic"/>
                <a:sym typeface="Century Gothic"/>
              </a:rPr>
              <a:t>Impatto: </a:t>
            </a:r>
            <a:r>
              <a:rPr b="0" i="0" lang="en-US" sz="1400" u="none" cap="none" strike="noStrike">
                <a:solidFill>
                  <a:srgbClr val="000000"/>
                </a:solidFill>
                <a:latin typeface="Century Gothic"/>
                <a:ea typeface="Century Gothic"/>
                <a:cs typeface="Century Gothic"/>
                <a:sym typeface="Century Gothic"/>
              </a:rPr>
              <a:t>Può interrompere le operazioni e causare perdite finanziarie significative.</a:t>
            </a:r>
            <a:endParaRPr/>
          </a:p>
          <a:p>
            <a:pPr indent="0" lvl="0" marL="0" marR="0" rtl="0" algn="l">
              <a:lnSpc>
                <a:spcPct val="100000"/>
              </a:lnSpc>
              <a:spcBef>
                <a:spcPts val="1200"/>
              </a:spcBef>
              <a:spcAft>
                <a:spcPts val="0"/>
              </a:spcAft>
              <a:buNone/>
            </a:pPr>
            <a:r>
              <a:rPr b="1" i="0" lang="en-US" sz="1400" u="none" cap="none" strike="noStrike">
                <a:solidFill>
                  <a:srgbClr val="000000"/>
                </a:solidFill>
                <a:latin typeface="Century Gothic"/>
                <a:ea typeface="Century Gothic"/>
                <a:cs typeface="Century Gothic"/>
                <a:sym typeface="Century Gothic"/>
              </a:rPr>
              <a:t>Minacce persistenti avanzate (APT)</a:t>
            </a:r>
            <a:endParaRPr/>
          </a:p>
          <a:p>
            <a:pPr indent="-274320" lvl="0" marL="274320" marR="0" rtl="0" algn="l">
              <a:lnSpc>
                <a:spcPct val="100000"/>
              </a:lnSpc>
              <a:spcBef>
                <a:spcPts val="600"/>
              </a:spcBef>
              <a:spcAft>
                <a:spcPts val="0"/>
              </a:spcAft>
              <a:buClr>
                <a:srgbClr val="D87A1A"/>
              </a:buClr>
              <a:buSzPts val="1200"/>
              <a:buFont typeface="Arial"/>
              <a:buChar char="•"/>
            </a:pPr>
            <a:r>
              <a:rPr b="1" i="0" lang="en-US" sz="1400" u="none" cap="none" strike="noStrike">
                <a:solidFill>
                  <a:srgbClr val="000000"/>
                </a:solidFill>
                <a:latin typeface="Century Gothic"/>
                <a:ea typeface="Century Gothic"/>
                <a:cs typeface="Century Gothic"/>
                <a:sym typeface="Century Gothic"/>
              </a:rPr>
              <a:t>Descrizione: </a:t>
            </a:r>
            <a:r>
              <a:rPr b="0" i="0" lang="en-US" sz="1400" u="none" cap="none" strike="noStrike">
                <a:solidFill>
                  <a:srgbClr val="000000"/>
                </a:solidFill>
                <a:latin typeface="Century Gothic"/>
                <a:ea typeface="Century Gothic"/>
                <a:cs typeface="Century Gothic"/>
                <a:sym typeface="Century Gothic"/>
              </a:rPr>
              <a:t>Attacchi mirati a lungo termine spesso condotti da attori di Stati nazionali.</a:t>
            </a:r>
            <a:endParaRPr/>
          </a:p>
          <a:p>
            <a:pPr indent="-274320" lvl="0" marL="274320" marR="0" rtl="0" algn="l">
              <a:lnSpc>
                <a:spcPct val="100000"/>
              </a:lnSpc>
              <a:spcBef>
                <a:spcPts val="600"/>
              </a:spcBef>
              <a:spcAft>
                <a:spcPts val="0"/>
              </a:spcAft>
              <a:buClr>
                <a:srgbClr val="D87A1A"/>
              </a:buClr>
              <a:buSzPts val="1200"/>
              <a:buFont typeface="Arial"/>
              <a:buChar char="•"/>
            </a:pPr>
            <a:r>
              <a:rPr b="1" i="0" lang="en-US" sz="1400" u="none" cap="none" strike="noStrike">
                <a:solidFill>
                  <a:srgbClr val="000000"/>
                </a:solidFill>
                <a:latin typeface="Century Gothic"/>
                <a:ea typeface="Century Gothic"/>
                <a:cs typeface="Century Gothic"/>
                <a:sym typeface="Century Gothic"/>
              </a:rPr>
              <a:t>Impatto: </a:t>
            </a:r>
            <a:r>
              <a:rPr b="0" i="0" lang="en-US" sz="1400" u="none" cap="none" strike="noStrike">
                <a:solidFill>
                  <a:srgbClr val="000000"/>
                </a:solidFill>
                <a:latin typeface="Century Gothic"/>
                <a:ea typeface="Century Gothic"/>
                <a:cs typeface="Century Gothic"/>
                <a:sym typeface="Century Gothic"/>
              </a:rPr>
              <a:t>Infiltrazione di reti per rubare informazioni o sabotare operazioni.</a:t>
            </a:r>
            <a:endParaRPr/>
          </a:p>
          <a:p>
            <a:pPr indent="0" lvl="0" marL="0" marR="0" rtl="0" algn="l">
              <a:lnSpc>
                <a:spcPct val="100000"/>
              </a:lnSpc>
              <a:spcBef>
                <a:spcPts val="1200"/>
              </a:spcBef>
              <a:spcAft>
                <a:spcPts val="0"/>
              </a:spcAft>
              <a:buNone/>
            </a:pPr>
            <a:r>
              <a:rPr b="1" i="0" lang="en-US" sz="1400" u="none" cap="none" strike="noStrike">
                <a:solidFill>
                  <a:srgbClr val="000000"/>
                </a:solidFill>
                <a:latin typeface="Century Gothic"/>
                <a:ea typeface="Century Gothic"/>
                <a:cs typeface="Century Gothic"/>
                <a:sym typeface="Century Gothic"/>
              </a:rPr>
              <a:t>Attacchi di negazione del servizio (DoS)</a:t>
            </a:r>
            <a:endParaRPr/>
          </a:p>
          <a:p>
            <a:pPr indent="-274320" lvl="0" marL="274320" marR="0" rtl="0" algn="l">
              <a:lnSpc>
                <a:spcPct val="100000"/>
              </a:lnSpc>
              <a:spcBef>
                <a:spcPts val="600"/>
              </a:spcBef>
              <a:spcAft>
                <a:spcPts val="0"/>
              </a:spcAft>
              <a:buClr>
                <a:srgbClr val="D87A1A"/>
              </a:buClr>
              <a:buSzPts val="1200"/>
              <a:buFont typeface="Arial"/>
              <a:buChar char="•"/>
            </a:pPr>
            <a:r>
              <a:rPr b="1" i="0" lang="en-US" sz="1400" u="none" cap="none" strike="noStrike">
                <a:solidFill>
                  <a:srgbClr val="000000"/>
                </a:solidFill>
                <a:latin typeface="Century Gothic"/>
                <a:ea typeface="Century Gothic"/>
                <a:cs typeface="Century Gothic"/>
                <a:sym typeface="Century Gothic"/>
              </a:rPr>
              <a:t>Descrizione: </a:t>
            </a:r>
            <a:r>
              <a:rPr b="0" i="0" lang="en-US" sz="1400" u="none" cap="none" strike="noStrike">
                <a:solidFill>
                  <a:srgbClr val="000000"/>
                </a:solidFill>
                <a:latin typeface="Century Gothic"/>
                <a:ea typeface="Century Gothic"/>
                <a:cs typeface="Century Gothic"/>
                <a:sym typeface="Century Gothic"/>
              </a:rPr>
              <a:t>Sovraccarico di traffico sui sistemi per renderli non disponibili.</a:t>
            </a:r>
            <a:endParaRPr/>
          </a:p>
          <a:p>
            <a:pPr indent="-274320" lvl="0" marL="274320" marR="0" rtl="0" algn="l">
              <a:lnSpc>
                <a:spcPct val="100000"/>
              </a:lnSpc>
              <a:spcBef>
                <a:spcPts val="600"/>
              </a:spcBef>
              <a:spcAft>
                <a:spcPts val="0"/>
              </a:spcAft>
              <a:buClr>
                <a:srgbClr val="D87A1A"/>
              </a:buClr>
              <a:buSzPts val="1200"/>
              <a:buFont typeface="Arial"/>
              <a:buChar char="•"/>
            </a:pPr>
            <a:r>
              <a:rPr b="1" i="0" lang="en-US" sz="1400" u="none" cap="none" strike="noStrike">
                <a:solidFill>
                  <a:srgbClr val="000000"/>
                </a:solidFill>
                <a:latin typeface="Century Gothic"/>
                <a:ea typeface="Century Gothic"/>
                <a:cs typeface="Century Gothic"/>
                <a:sym typeface="Century Gothic"/>
              </a:rPr>
              <a:t>Impatto: </a:t>
            </a:r>
            <a:r>
              <a:rPr b="0" i="0" lang="en-US" sz="1400" u="none" cap="none" strike="noStrike">
                <a:solidFill>
                  <a:srgbClr val="000000"/>
                </a:solidFill>
                <a:latin typeface="Century Gothic"/>
                <a:ea typeface="Century Gothic"/>
                <a:cs typeface="Century Gothic"/>
                <a:sym typeface="Century Gothic"/>
              </a:rPr>
              <a:t>Può interrompere i servizi e incidere sulla continuità operativa.</a:t>
            </a:r>
            <a:endParaRPr/>
          </a:p>
          <a:p>
            <a:pPr indent="0" lvl="0" marL="0" marR="0" rtl="0" algn="l">
              <a:lnSpc>
                <a:spcPct val="100000"/>
              </a:lnSpc>
              <a:spcBef>
                <a:spcPts val="1200"/>
              </a:spcBef>
              <a:spcAft>
                <a:spcPts val="0"/>
              </a:spcAft>
              <a:buNone/>
            </a:pPr>
            <a:r>
              <a:rPr b="1" i="0" lang="en-US" sz="1400" u="none" cap="none" strike="noStrike">
                <a:solidFill>
                  <a:srgbClr val="000000"/>
                </a:solidFill>
                <a:latin typeface="Century Gothic"/>
                <a:ea typeface="Century Gothic"/>
                <a:cs typeface="Century Gothic"/>
                <a:sym typeface="Century Gothic"/>
              </a:rPr>
              <a:t>Malware</a:t>
            </a:r>
            <a:endParaRPr/>
          </a:p>
          <a:p>
            <a:pPr indent="-274320" lvl="0" marL="274320" marR="0" rtl="0" algn="l">
              <a:lnSpc>
                <a:spcPct val="100000"/>
              </a:lnSpc>
              <a:spcBef>
                <a:spcPts val="600"/>
              </a:spcBef>
              <a:spcAft>
                <a:spcPts val="0"/>
              </a:spcAft>
              <a:buClr>
                <a:srgbClr val="D87A1A"/>
              </a:buClr>
              <a:buSzPts val="1200"/>
              <a:buFont typeface="Arial"/>
              <a:buChar char="•"/>
            </a:pPr>
            <a:r>
              <a:rPr b="1" i="0" lang="en-US" sz="1400" u="none" cap="none" strike="noStrike">
                <a:solidFill>
                  <a:srgbClr val="000000"/>
                </a:solidFill>
                <a:latin typeface="Century Gothic"/>
                <a:ea typeface="Century Gothic"/>
                <a:cs typeface="Century Gothic"/>
                <a:sym typeface="Century Gothic"/>
              </a:rPr>
              <a:t>Descrizione: </a:t>
            </a:r>
            <a:r>
              <a:rPr b="0" i="0" lang="en-US" sz="1400" u="none" cap="none" strike="noStrike">
                <a:solidFill>
                  <a:srgbClr val="000000"/>
                </a:solidFill>
                <a:latin typeface="Century Gothic"/>
                <a:ea typeface="Century Gothic"/>
                <a:cs typeface="Century Gothic"/>
                <a:sym typeface="Century Gothic"/>
              </a:rPr>
              <a:t>Software dannoso progettato per danneggiare o disattivare i sistemi.</a:t>
            </a:r>
            <a:endParaRPr/>
          </a:p>
          <a:p>
            <a:pPr indent="-274320" lvl="0" marL="274320" marR="0" rtl="0" algn="l">
              <a:lnSpc>
                <a:spcPct val="100000"/>
              </a:lnSpc>
              <a:spcBef>
                <a:spcPts val="600"/>
              </a:spcBef>
              <a:spcAft>
                <a:spcPts val="0"/>
              </a:spcAft>
              <a:buClr>
                <a:srgbClr val="D87A1A"/>
              </a:buClr>
              <a:buSzPts val="1200"/>
              <a:buFont typeface="Arial"/>
              <a:buChar char="•"/>
            </a:pPr>
            <a:r>
              <a:rPr b="1" i="0" lang="en-US" sz="1400" u="none" cap="none" strike="noStrike">
                <a:solidFill>
                  <a:srgbClr val="000000"/>
                </a:solidFill>
                <a:latin typeface="Century Gothic"/>
                <a:ea typeface="Century Gothic"/>
                <a:cs typeface="Century Gothic"/>
                <a:sym typeface="Century Gothic"/>
              </a:rPr>
              <a:t>Impatto: </a:t>
            </a:r>
            <a:r>
              <a:rPr b="0" i="0" lang="en-US" sz="1400" u="none" cap="none" strike="noStrike">
                <a:solidFill>
                  <a:srgbClr val="000000"/>
                </a:solidFill>
                <a:latin typeface="Century Gothic"/>
                <a:ea typeface="Century Gothic"/>
                <a:cs typeface="Century Gothic"/>
                <a:sym typeface="Century Gothic"/>
              </a:rPr>
              <a:t>Può compromettere l'integrità e la disponibilità dei sistemi critici.</a:t>
            </a:r>
            <a:endParaRPr/>
          </a:p>
        </p:txBody>
      </p:sp>
      <p:pic>
        <p:nvPicPr>
          <p:cNvPr id="577" name="Google Shape;577;p52"/>
          <p:cNvPicPr preferRelativeResize="0"/>
          <p:nvPr/>
        </p:nvPicPr>
        <p:blipFill rotWithShape="1">
          <a:blip r:embed="rId3">
            <a:alphaModFix/>
          </a:blip>
          <a:srcRect b="0" l="0" r="0" t="0"/>
          <a:stretch/>
        </p:blipFill>
        <p:spPr>
          <a:xfrm>
            <a:off x="8771702" y="1788424"/>
            <a:ext cx="3420298" cy="3184415"/>
          </a:xfrm>
          <a:prstGeom prst="rect">
            <a:avLst/>
          </a:prstGeom>
          <a:noFill/>
          <a:ln>
            <a:noFill/>
          </a:ln>
        </p:spPr>
      </p:pic>
      <p:sp>
        <p:nvSpPr>
          <p:cNvPr id="578" name="Google Shape;578;p52"/>
          <p:cNvSpPr txBox="1"/>
          <p:nvPr>
            <p:ph type="ctrTitle"/>
          </p:nvPr>
        </p:nvSpPr>
        <p:spPr>
          <a:xfrm>
            <a:off x="91440" y="365760"/>
            <a:ext cx="10791000" cy="6615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Notifiche e risposte alle minacce in tempo reale</a:t>
            </a:r>
            <a:endParaRPr/>
          </a:p>
        </p:txBody>
      </p:sp>
      <p:pic>
        <p:nvPicPr>
          <p:cNvPr id="579" name="Google Shape;579;p52"/>
          <p:cNvPicPr preferRelativeResize="0"/>
          <p:nvPr/>
        </p:nvPicPr>
        <p:blipFill rotWithShape="1">
          <a:blip r:embed="rId4">
            <a:alphaModFix/>
          </a:blip>
          <a:srcRect b="0" l="0" r="0" t="0"/>
          <a:stretch/>
        </p:blipFill>
        <p:spPr>
          <a:xfrm>
            <a:off x="9509575" y="108400"/>
            <a:ext cx="2553075" cy="472250"/>
          </a:xfrm>
          <a:prstGeom prst="rect">
            <a:avLst/>
          </a:prstGeom>
          <a:noFill/>
          <a:ln>
            <a:noFill/>
          </a:ln>
        </p:spPr>
      </p:pic>
      <p:sp>
        <p:nvSpPr>
          <p:cNvPr id="580" name="Google Shape;580;p52"/>
          <p:cNvSpPr txBox="1"/>
          <p:nvPr>
            <p:ph idx="12" type="sldNum"/>
          </p:nvPr>
        </p:nvSpPr>
        <p:spPr>
          <a:xfrm>
            <a:off x="10920946" y="64431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sp>
        <p:nvSpPr>
          <p:cNvPr id="581" name="Google Shape;581;p52"/>
          <p:cNvSpPr txBox="1"/>
          <p:nvPr/>
        </p:nvSpPr>
        <p:spPr>
          <a:xfrm>
            <a:off x="0" y="1159234"/>
            <a:ext cx="10143375" cy="695575"/>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0"/>
              </a:spcBef>
              <a:spcAft>
                <a:spcPts val="0"/>
              </a:spcAft>
              <a:buClr>
                <a:schemeClr val="accent1"/>
              </a:buClr>
              <a:buSzPts val="4400"/>
              <a:buFont typeface="Calibri"/>
              <a:buNone/>
            </a:pPr>
            <a:r>
              <a:rPr b="1" baseline="-25000" i="0" lang="en-US" sz="4400" u="none" cap="none" strike="noStrike">
                <a:solidFill>
                  <a:schemeClr val="dk2"/>
                </a:solidFill>
                <a:latin typeface="Century Gothic"/>
                <a:ea typeface="Century Gothic"/>
                <a:cs typeface="Century Gothic"/>
                <a:sym typeface="Century Gothic"/>
              </a:rPr>
              <a:t>Minacce informatiche </a:t>
            </a:r>
            <a:r>
              <a:rPr b="0" baseline="-25000" i="0" lang="en-US" sz="4400" u="none" cap="none" strike="noStrike">
                <a:solidFill>
                  <a:schemeClr val="dk2"/>
                </a:solidFill>
                <a:latin typeface="Century Gothic"/>
                <a:ea typeface="Century Gothic"/>
                <a:cs typeface="Century Gothic"/>
                <a:sym typeface="Century Gothic"/>
              </a:rPr>
              <a:t>comuni </a:t>
            </a:r>
            <a:endParaRPr/>
          </a:p>
          <a:p>
            <a:pPr indent="-228600" lvl="0" marL="457200" marR="0" rtl="0" algn="ctr">
              <a:lnSpc>
                <a:spcPct val="60000"/>
              </a:lnSpc>
              <a:spcBef>
                <a:spcPts val="600"/>
              </a:spcBef>
              <a:spcAft>
                <a:spcPts val="600"/>
              </a:spcAft>
              <a:buClr>
                <a:schemeClr val="accent1"/>
              </a:buClr>
              <a:buSzPts val="4400"/>
              <a:buFont typeface="Calibri"/>
              <a:buNone/>
            </a:pPr>
            <a:r>
              <a:rPr b="0" baseline="-25000" i="0" lang="en-US" sz="4000" u="none" cap="none" strike="noStrike">
                <a:solidFill>
                  <a:schemeClr val="dk2"/>
                </a:solidFill>
                <a:latin typeface="Century Gothic"/>
                <a:ea typeface="Century Gothic"/>
                <a:cs typeface="Century Gothic"/>
                <a:sym typeface="Century Gothic"/>
              </a:rPr>
              <a:t>Obiettivo: infrastrutture energetiche</a:t>
            </a:r>
            <a:endParaRPr/>
          </a:p>
        </p:txBody>
      </p:sp>
      <p:grpSp>
        <p:nvGrpSpPr>
          <p:cNvPr id="582" name="Google Shape;582;p52"/>
          <p:cNvGrpSpPr/>
          <p:nvPr/>
        </p:nvGrpSpPr>
        <p:grpSpPr>
          <a:xfrm>
            <a:off x="7370364" y="-23539"/>
            <a:ext cx="2562565" cy="6885155"/>
            <a:chOff x="7370364" y="-23539"/>
            <a:chExt cx="2562565" cy="6885155"/>
          </a:xfrm>
        </p:grpSpPr>
        <p:pic>
          <p:nvPicPr>
            <p:cNvPr id="583" name="Google Shape;583;p52"/>
            <p:cNvPicPr preferRelativeResize="0"/>
            <p:nvPr/>
          </p:nvPicPr>
          <p:blipFill rotWithShape="1">
            <a:blip r:embed="rId5">
              <a:alphaModFix/>
            </a:blip>
            <a:srcRect b="0" l="0" r="0" t="0"/>
            <a:stretch/>
          </p:blipFill>
          <p:spPr>
            <a:xfrm rot="10800000">
              <a:off x="7829202" y="5156615"/>
              <a:ext cx="878334" cy="1705001"/>
            </a:xfrm>
            <a:prstGeom prst="rect">
              <a:avLst/>
            </a:prstGeom>
            <a:noFill/>
            <a:ln>
              <a:noFill/>
            </a:ln>
          </p:spPr>
        </p:pic>
        <p:sp>
          <p:nvSpPr>
            <p:cNvPr id="584" name="Google Shape;584;p52"/>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53"/>
          <p:cNvSpPr txBox="1"/>
          <p:nvPr/>
        </p:nvSpPr>
        <p:spPr>
          <a:xfrm>
            <a:off x="378691" y="1828800"/>
            <a:ext cx="11009745" cy="440120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Century Gothic"/>
                <a:ea typeface="Century Gothic"/>
                <a:cs typeface="Century Gothic"/>
                <a:sym typeface="Century Gothic"/>
              </a:rPr>
              <a:t>Piano di risposta agli incidenti (IRP):</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Sviluppare e aggiornare regolarmente un piano d'azione globale.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Assicurarsi che includa procedure per il rilevamento, il contenimento, l'eradicazione e il recupero.</a:t>
            </a:r>
            <a:endParaRPr/>
          </a:p>
          <a:p>
            <a:pPr indent="0" lvl="0" marL="0" marR="0" rtl="0" algn="l">
              <a:lnSpc>
                <a:spcPct val="100000"/>
              </a:lnSpc>
              <a:spcBef>
                <a:spcPts val="600"/>
              </a:spcBef>
              <a:spcAft>
                <a:spcPts val="0"/>
              </a:spcAft>
              <a:buNone/>
            </a:pPr>
            <a:r>
              <a:rPr b="1" i="0" lang="en-US" sz="1400" u="none" cap="none" strike="noStrike">
                <a:solidFill>
                  <a:srgbClr val="000000"/>
                </a:solidFill>
                <a:latin typeface="Century Gothic"/>
                <a:ea typeface="Century Gothic"/>
                <a:cs typeface="Century Gothic"/>
                <a:sym typeface="Century Gothic"/>
              </a:rPr>
              <a:t>Allenamento ed esercitazioni regolari:</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Condurre regolarmente sessioni di formazione ed esercitazioni di simulazione per il personale.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Utilizzate le gamme informatiche per simulare scenari di attacco reali.</a:t>
            </a:r>
            <a:endParaRPr/>
          </a:p>
          <a:p>
            <a:pPr indent="0" lvl="0" marL="0" marR="0" rtl="0" algn="l">
              <a:lnSpc>
                <a:spcPct val="100000"/>
              </a:lnSpc>
              <a:spcBef>
                <a:spcPts val="600"/>
              </a:spcBef>
              <a:spcAft>
                <a:spcPts val="0"/>
              </a:spcAft>
              <a:buNone/>
            </a:pPr>
            <a:r>
              <a:rPr b="1" i="0" lang="en-US" sz="1400" u="none" cap="none" strike="noStrike">
                <a:solidFill>
                  <a:srgbClr val="000000"/>
                </a:solidFill>
                <a:latin typeface="Century Gothic"/>
                <a:ea typeface="Century Gothic"/>
                <a:cs typeface="Century Gothic"/>
                <a:sym typeface="Century Gothic"/>
              </a:rPr>
              <a:t>Monitoraggio e avvisi in tempo reale: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Implementare il monitoraggio continuo utilizzando strumenti SIEM.</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Impostare avvisi in tempo reale per attività sospette e anomalie.</a:t>
            </a:r>
            <a:endParaRPr/>
          </a:p>
          <a:p>
            <a:pPr indent="0" lvl="0" marL="0" marR="0" rtl="0" algn="l">
              <a:lnSpc>
                <a:spcPct val="100000"/>
              </a:lnSpc>
              <a:spcBef>
                <a:spcPts val="600"/>
              </a:spcBef>
              <a:spcAft>
                <a:spcPts val="0"/>
              </a:spcAft>
              <a:buNone/>
            </a:pPr>
            <a:r>
              <a:rPr b="1" i="0" lang="en-US" sz="1400" u="none" cap="none" strike="noStrike">
                <a:solidFill>
                  <a:srgbClr val="000000"/>
                </a:solidFill>
                <a:latin typeface="Century Gothic"/>
                <a:ea typeface="Century Gothic"/>
                <a:cs typeface="Century Gothic"/>
                <a:sym typeface="Century Gothic"/>
              </a:rPr>
              <a:t>Strategie di contenimento rapido:</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Isolare i sistemi interessati per prevenire la diffusione delle minacce.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Utilizzare la segmentazione della rete per limitare l'impatto delle violazioni.</a:t>
            </a:r>
            <a:endParaRPr/>
          </a:p>
          <a:p>
            <a:pPr indent="0" lvl="0" marL="0" marR="0" rtl="0" algn="l">
              <a:lnSpc>
                <a:spcPct val="100000"/>
              </a:lnSpc>
              <a:spcBef>
                <a:spcPts val="600"/>
              </a:spcBef>
              <a:spcAft>
                <a:spcPts val="0"/>
              </a:spcAft>
              <a:buNone/>
            </a:pPr>
            <a:r>
              <a:rPr b="1" i="0" lang="en-US" sz="1400" u="none" cap="none" strike="noStrike">
                <a:solidFill>
                  <a:srgbClr val="000000"/>
                </a:solidFill>
                <a:latin typeface="Century Gothic"/>
                <a:ea typeface="Century Gothic"/>
                <a:cs typeface="Century Gothic"/>
                <a:sym typeface="Century Gothic"/>
              </a:rPr>
              <a:t>Comunicazione efficace: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Stabilire canali di comunicazione chiari per gli stakeholder interni ed esterni.</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Garantire la diffusione tempestiva e accurata delle informazioni durante gli incidenti.</a:t>
            </a:r>
            <a:endParaRPr/>
          </a:p>
        </p:txBody>
      </p:sp>
      <p:pic>
        <p:nvPicPr>
          <p:cNvPr id="590" name="Google Shape;590;p53"/>
          <p:cNvPicPr preferRelativeResize="0"/>
          <p:nvPr/>
        </p:nvPicPr>
        <p:blipFill rotWithShape="1">
          <a:blip r:embed="rId3">
            <a:alphaModFix/>
          </a:blip>
          <a:srcRect b="0" l="0" r="0" t="0"/>
          <a:stretch/>
        </p:blipFill>
        <p:spPr>
          <a:xfrm>
            <a:off x="8771702" y="1788424"/>
            <a:ext cx="3420298" cy="3184415"/>
          </a:xfrm>
          <a:prstGeom prst="rect">
            <a:avLst/>
          </a:prstGeom>
          <a:noFill/>
          <a:ln>
            <a:noFill/>
          </a:ln>
        </p:spPr>
      </p:pic>
      <p:sp>
        <p:nvSpPr>
          <p:cNvPr id="591" name="Google Shape;591;p53"/>
          <p:cNvSpPr txBox="1"/>
          <p:nvPr>
            <p:ph type="ctrTitle"/>
          </p:nvPr>
        </p:nvSpPr>
        <p:spPr>
          <a:xfrm>
            <a:off x="91440" y="365760"/>
            <a:ext cx="10791000" cy="6615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Notifiche e risposte alle minacce in tempo reale</a:t>
            </a:r>
            <a:endParaRPr/>
          </a:p>
        </p:txBody>
      </p:sp>
      <p:pic>
        <p:nvPicPr>
          <p:cNvPr id="592" name="Google Shape;592;p53"/>
          <p:cNvPicPr preferRelativeResize="0"/>
          <p:nvPr/>
        </p:nvPicPr>
        <p:blipFill rotWithShape="1">
          <a:blip r:embed="rId4">
            <a:alphaModFix/>
          </a:blip>
          <a:srcRect b="0" l="0" r="0" t="0"/>
          <a:stretch/>
        </p:blipFill>
        <p:spPr>
          <a:xfrm>
            <a:off x="9509575" y="108400"/>
            <a:ext cx="2553075" cy="472250"/>
          </a:xfrm>
          <a:prstGeom prst="rect">
            <a:avLst/>
          </a:prstGeom>
          <a:noFill/>
          <a:ln>
            <a:noFill/>
          </a:ln>
        </p:spPr>
      </p:pic>
      <p:sp>
        <p:nvSpPr>
          <p:cNvPr id="593" name="Google Shape;593;p53"/>
          <p:cNvSpPr txBox="1"/>
          <p:nvPr>
            <p:ph idx="12" type="sldNum"/>
          </p:nvPr>
        </p:nvSpPr>
        <p:spPr>
          <a:xfrm>
            <a:off x="10920946" y="64431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sp>
        <p:nvSpPr>
          <p:cNvPr id="594" name="Google Shape;594;p53"/>
          <p:cNvSpPr txBox="1"/>
          <p:nvPr/>
        </p:nvSpPr>
        <p:spPr>
          <a:xfrm>
            <a:off x="0" y="1159234"/>
            <a:ext cx="10143375" cy="695575"/>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0"/>
              </a:spcBef>
              <a:spcAft>
                <a:spcPts val="0"/>
              </a:spcAft>
              <a:buClr>
                <a:schemeClr val="accent1"/>
              </a:buClr>
              <a:buSzPts val="4400"/>
              <a:buFont typeface="Calibri"/>
              <a:buNone/>
            </a:pPr>
            <a:r>
              <a:rPr b="1" baseline="-25000" i="0" lang="en-US" sz="4400" u="none" cap="none" strike="noStrike">
                <a:solidFill>
                  <a:schemeClr val="dk2"/>
                </a:solidFill>
                <a:latin typeface="Century Gothic"/>
                <a:ea typeface="Century Gothic"/>
                <a:cs typeface="Century Gothic"/>
                <a:sym typeface="Century Gothic"/>
              </a:rPr>
              <a:t> Migliori pratiche </a:t>
            </a:r>
            <a:endParaRPr/>
          </a:p>
          <a:p>
            <a:pPr indent="-228600" lvl="0" marL="457200" marR="0" rtl="0" algn="ctr">
              <a:lnSpc>
                <a:spcPct val="60000"/>
              </a:lnSpc>
              <a:spcBef>
                <a:spcPts val="600"/>
              </a:spcBef>
              <a:spcAft>
                <a:spcPts val="60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per una rapida risposta agli incidenti informatici </a:t>
            </a:r>
            <a:endParaRPr b="0" baseline="-25000" i="0" sz="4000" u="none" cap="none" strike="noStrike">
              <a:solidFill>
                <a:schemeClr val="dk2"/>
              </a:solidFill>
              <a:latin typeface="Century Gothic"/>
              <a:ea typeface="Century Gothic"/>
              <a:cs typeface="Century Gothic"/>
              <a:sym typeface="Century Gothic"/>
            </a:endParaRPr>
          </a:p>
        </p:txBody>
      </p:sp>
      <p:grpSp>
        <p:nvGrpSpPr>
          <p:cNvPr id="595" name="Google Shape;595;p53"/>
          <p:cNvGrpSpPr/>
          <p:nvPr/>
        </p:nvGrpSpPr>
        <p:grpSpPr>
          <a:xfrm>
            <a:off x="7370364" y="-23539"/>
            <a:ext cx="2562565" cy="6885155"/>
            <a:chOff x="7370364" y="-23539"/>
            <a:chExt cx="2562565" cy="6885155"/>
          </a:xfrm>
        </p:grpSpPr>
        <p:pic>
          <p:nvPicPr>
            <p:cNvPr id="596" name="Google Shape;596;p53"/>
            <p:cNvPicPr preferRelativeResize="0"/>
            <p:nvPr/>
          </p:nvPicPr>
          <p:blipFill rotWithShape="1">
            <a:blip r:embed="rId5">
              <a:alphaModFix/>
            </a:blip>
            <a:srcRect b="0" l="0" r="0" t="0"/>
            <a:stretch/>
          </p:blipFill>
          <p:spPr>
            <a:xfrm rot="10800000">
              <a:off x="7829202" y="5156615"/>
              <a:ext cx="878334" cy="1705001"/>
            </a:xfrm>
            <a:prstGeom prst="rect">
              <a:avLst/>
            </a:prstGeom>
            <a:noFill/>
            <a:ln>
              <a:noFill/>
            </a:ln>
          </p:spPr>
        </p:pic>
        <p:sp>
          <p:nvSpPr>
            <p:cNvPr id="597" name="Google Shape;597;p53"/>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54"/>
          <p:cNvSpPr txBox="1"/>
          <p:nvPr/>
        </p:nvSpPr>
        <p:spPr>
          <a:xfrm>
            <a:off x="378691" y="1828800"/>
            <a:ext cx="11009745" cy="440120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Century Gothic"/>
                <a:ea typeface="Century Gothic"/>
                <a:cs typeface="Century Gothic"/>
                <a:sym typeface="Century Gothic"/>
              </a:rPr>
              <a:t>Piano di risposta agli incidenti (IRP):</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Sviluppare e aggiornare regolarmente un piano d'azione globale.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Assicurarsi che includa procedure per il rilevamento, il contenimento, l'eradicazione e il recupero.</a:t>
            </a:r>
            <a:endParaRPr/>
          </a:p>
          <a:p>
            <a:pPr indent="0" lvl="0" marL="0" marR="0" rtl="0" algn="l">
              <a:lnSpc>
                <a:spcPct val="100000"/>
              </a:lnSpc>
              <a:spcBef>
                <a:spcPts val="600"/>
              </a:spcBef>
              <a:spcAft>
                <a:spcPts val="0"/>
              </a:spcAft>
              <a:buNone/>
            </a:pPr>
            <a:r>
              <a:rPr b="1" i="0" lang="en-US" sz="1400" u="none" cap="none" strike="noStrike">
                <a:solidFill>
                  <a:srgbClr val="000000"/>
                </a:solidFill>
                <a:latin typeface="Century Gothic"/>
                <a:ea typeface="Century Gothic"/>
                <a:cs typeface="Century Gothic"/>
                <a:sym typeface="Century Gothic"/>
              </a:rPr>
              <a:t>Allenamento ed esercitazioni regolari:</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Condurre regolarmente sessioni di formazione ed esercitazioni di simulazione per il personale.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Utilizzate le gamme informatiche per simulare scenari di attacco reali.</a:t>
            </a:r>
            <a:endParaRPr/>
          </a:p>
          <a:p>
            <a:pPr indent="0" lvl="0" marL="0" marR="0" rtl="0" algn="l">
              <a:lnSpc>
                <a:spcPct val="100000"/>
              </a:lnSpc>
              <a:spcBef>
                <a:spcPts val="600"/>
              </a:spcBef>
              <a:spcAft>
                <a:spcPts val="0"/>
              </a:spcAft>
              <a:buNone/>
            </a:pPr>
            <a:r>
              <a:rPr b="1" i="0" lang="en-US" sz="1400" u="none" cap="none" strike="noStrike">
                <a:solidFill>
                  <a:srgbClr val="000000"/>
                </a:solidFill>
                <a:latin typeface="Century Gothic"/>
                <a:ea typeface="Century Gothic"/>
                <a:cs typeface="Century Gothic"/>
                <a:sym typeface="Century Gothic"/>
              </a:rPr>
              <a:t>Monitoraggio e avvisi in tempo reale: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Implementare il monitoraggio continuo utilizzando strumenti SIEM.</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Impostare avvisi in tempo reale per attività sospette e anomalie.</a:t>
            </a:r>
            <a:endParaRPr/>
          </a:p>
          <a:p>
            <a:pPr indent="0" lvl="0" marL="0" marR="0" rtl="0" algn="l">
              <a:lnSpc>
                <a:spcPct val="100000"/>
              </a:lnSpc>
              <a:spcBef>
                <a:spcPts val="600"/>
              </a:spcBef>
              <a:spcAft>
                <a:spcPts val="0"/>
              </a:spcAft>
              <a:buNone/>
            </a:pPr>
            <a:r>
              <a:rPr b="1" i="0" lang="en-US" sz="1400" u="none" cap="none" strike="noStrike">
                <a:solidFill>
                  <a:srgbClr val="000000"/>
                </a:solidFill>
                <a:latin typeface="Century Gothic"/>
                <a:ea typeface="Century Gothic"/>
                <a:cs typeface="Century Gothic"/>
                <a:sym typeface="Century Gothic"/>
              </a:rPr>
              <a:t>Strategie di contenimento rapido:</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Isolare i sistemi interessati per prevenire la diffusione delle minacce.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Utilizzare la segmentazione della rete per limitare l'impatto delle violazioni.</a:t>
            </a:r>
            <a:endParaRPr/>
          </a:p>
          <a:p>
            <a:pPr indent="0" lvl="0" marL="0" marR="0" rtl="0" algn="l">
              <a:lnSpc>
                <a:spcPct val="100000"/>
              </a:lnSpc>
              <a:spcBef>
                <a:spcPts val="600"/>
              </a:spcBef>
              <a:spcAft>
                <a:spcPts val="0"/>
              </a:spcAft>
              <a:buNone/>
            </a:pPr>
            <a:r>
              <a:rPr b="1" i="0" lang="en-US" sz="1400" u="none" cap="none" strike="noStrike">
                <a:solidFill>
                  <a:srgbClr val="000000"/>
                </a:solidFill>
                <a:latin typeface="Century Gothic"/>
                <a:ea typeface="Century Gothic"/>
                <a:cs typeface="Century Gothic"/>
                <a:sym typeface="Century Gothic"/>
              </a:rPr>
              <a:t>Comunicazione efficace:</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Stabilire canali di comunicazione chiari per gli stakeholder interni ed esterni.</a:t>
            </a:r>
            <a:endParaRPr/>
          </a:p>
          <a:p>
            <a:pPr indent="-285750" lvl="0" marL="285750" marR="0" rtl="0" algn="l">
              <a:lnSpc>
                <a:spcPct val="100000"/>
              </a:lnSpc>
              <a:spcBef>
                <a:spcPts val="600"/>
              </a:spcBef>
              <a:spcAft>
                <a:spcPts val="0"/>
              </a:spcAft>
              <a:buClr>
                <a:srgbClr val="D87A1A"/>
              </a:buClr>
              <a:buSzPts val="1200"/>
              <a:buFont typeface="Arial"/>
              <a:buChar char="•"/>
            </a:pPr>
            <a:r>
              <a:rPr b="0" i="0" lang="en-US" sz="1400" u="none" cap="none" strike="noStrike">
                <a:solidFill>
                  <a:srgbClr val="000000"/>
                </a:solidFill>
                <a:latin typeface="Century Gothic"/>
                <a:ea typeface="Century Gothic"/>
                <a:cs typeface="Century Gothic"/>
                <a:sym typeface="Century Gothic"/>
              </a:rPr>
              <a:t>Garantire la diffusione tempestiva e accurata delle informazioni durante gli incidenti.</a:t>
            </a:r>
            <a:endParaRPr/>
          </a:p>
        </p:txBody>
      </p:sp>
      <p:pic>
        <p:nvPicPr>
          <p:cNvPr id="603" name="Google Shape;603;p54"/>
          <p:cNvPicPr preferRelativeResize="0"/>
          <p:nvPr/>
        </p:nvPicPr>
        <p:blipFill rotWithShape="1">
          <a:blip r:embed="rId3">
            <a:alphaModFix/>
          </a:blip>
          <a:srcRect b="0" l="0" r="0" t="0"/>
          <a:stretch/>
        </p:blipFill>
        <p:spPr>
          <a:xfrm>
            <a:off x="8771702" y="1788424"/>
            <a:ext cx="3420298" cy="3184415"/>
          </a:xfrm>
          <a:prstGeom prst="rect">
            <a:avLst/>
          </a:prstGeom>
          <a:noFill/>
          <a:ln>
            <a:noFill/>
          </a:ln>
        </p:spPr>
      </p:pic>
      <p:sp>
        <p:nvSpPr>
          <p:cNvPr id="604" name="Google Shape;604;p54"/>
          <p:cNvSpPr txBox="1"/>
          <p:nvPr>
            <p:ph type="ctrTitle"/>
          </p:nvPr>
        </p:nvSpPr>
        <p:spPr>
          <a:xfrm>
            <a:off x="91440" y="365760"/>
            <a:ext cx="10791000" cy="6615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Notifiche e risposte alle minacce in tempo reale</a:t>
            </a:r>
            <a:endParaRPr/>
          </a:p>
        </p:txBody>
      </p:sp>
      <p:pic>
        <p:nvPicPr>
          <p:cNvPr id="605" name="Google Shape;605;p54"/>
          <p:cNvPicPr preferRelativeResize="0"/>
          <p:nvPr/>
        </p:nvPicPr>
        <p:blipFill rotWithShape="1">
          <a:blip r:embed="rId4">
            <a:alphaModFix/>
          </a:blip>
          <a:srcRect b="0" l="0" r="0" t="0"/>
          <a:stretch/>
        </p:blipFill>
        <p:spPr>
          <a:xfrm>
            <a:off x="9509575" y="108400"/>
            <a:ext cx="2553075" cy="472250"/>
          </a:xfrm>
          <a:prstGeom prst="rect">
            <a:avLst/>
          </a:prstGeom>
          <a:noFill/>
          <a:ln>
            <a:noFill/>
          </a:ln>
        </p:spPr>
      </p:pic>
      <p:sp>
        <p:nvSpPr>
          <p:cNvPr id="606" name="Google Shape;606;p54"/>
          <p:cNvSpPr txBox="1"/>
          <p:nvPr>
            <p:ph idx="12" type="sldNum"/>
          </p:nvPr>
        </p:nvSpPr>
        <p:spPr>
          <a:xfrm>
            <a:off x="10920946" y="64431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sp>
        <p:nvSpPr>
          <p:cNvPr id="607" name="Google Shape;607;p54"/>
          <p:cNvSpPr txBox="1"/>
          <p:nvPr/>
        </p:nvSpPr>
        <p:spPr>
          <a:xfrm>
            <a:off x="0" y="1159234"/>
            <a:ext cx="10143375" cy="695575"/>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0"/>
              </a:spcBef>
              <a:spcAft>
                <a:spcPts val="0"/>
              </a:spcAft>
              <a:buClr>
                <a:schemeClr val="accent1"/>
              </a:buClr>
              <a:buSzPts val="4400"/>
              <a:buFont typeface="Calibri"/>
              <a:buNone/>
            </a:pPr>
            <a:r>
              <a:rPr b="1" baseline="-25000" i="0" lang="en-US" sz="4400" u="none" cap="none" strike="noStrike">
                <a:solidFill>
                  <a:schemeClr val="dk2"/>
                </a:solidFill>
                <a:latin typeface="Century Gothic"/>
                <a:ea typeface="Century Gothic"/>
                <a:cs typeface="Century Gothic"/>
                <a:sym typeface="Century Gothic"/>
              </a:rPr>
              <a:t> Migliori pratiche </a:t>
            </a:r>
            <a:endParaRPr/>
          </a:p>
          <a:p>
            <a:pPr indent="-228600" lvl="0" marL="457200" marR="0" rtl="0" algn="ctr">
              <a:lnSpc>
                <a:spcPct val="60000"/>
              </a:lnSpc>
              <a:spcBef>
                <a:spcPts val="600"/>
              </a:spcBef>
              <a:spcAft>
                <a:spcPts val="60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per una rapida risposta agli incidenti informatici </a:t>
            </a:r>
            <a:endParaRPr b="0" baseline="-25000" i="0" sz="4000" u="none" cap="none" strike="noStrike">
              <a:solidFill>
                <a:schemeClr val="dk2"/>
              </a:solidFill>
              <a:latin typeface="Century Gothic"/>
              <a:ea typeface="Century Gothic"/>
              <a:cs typeface="Century Gothic"/>
              <a:sym typeface="Century Gothic"/>
            </a:endParaRPr>
          </a:p>
        </p:txBody>
      </p:sp>
      <p:grpSp>
        <p:nvGrpSpPr>
          <p:cNvPr id="608" name="Google Shape;608;p54"/>
          <p:cNvGrpSpPr/>
          <p:nvPr/>
        </p:nvGrpSpPr>
        <p:grpSpPr>
          <a:xfrm>
            <a:off x="7370364" y="-23539"/>
            <a:ext cx="2562565" cy="6885155"/>
            <a:chOff x="7370364" y="-23539"/>
            <a:chExt cx="2562565" cy="6885155"/>
          </a:xfrm>
        </p:grpSpPr>
        <p:pic>
          <p:nvPicPr>
            <p:cNvPr id="609" name="Google Shape;609;p54"/>
            <p:cNvPicPr preferRelativeResize="0"/>
            <p:nvPr/>
          </p:nvPicPr>
          <p:blipFill rotWithShape="1">
            <a:blip r:embed="rId5">
              <a:alphaModFix/>
            </a:blip>
            <a:srcRect b="0" l="0" r="0" t="0"/>
            <a:stretch/>
          </p:blipFill>
          <p:spPr>
            <a:xfrm rot="10800000">
              <a:off x="7829202" y="5156615"/>
              <a:ext cx="878334" cy="1705001"/>
            </a:xfrm>
            <a:prstGeom prst="rect">
              <a:avLst/>
            </a:prstGeom>
            <a:noFill/>
            <a:ln>
              <a:noFill/>
            </a:ln>
          </p:spPr>
        </p:pic>
        <p:sp>
          <p:nvSpPr>
            <p:cNvPr id="610" name="Google Shape;610;p54"/>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grpSp>
      <p:sp>
        <p:nvSpPr>
          <p:cNvPr id="611" name="Google Shape;611;p54"/>
          <p:cNvSpPr/>
          <p:nvPr/>
        </p:nvSpPr>
        <p:spPr>
          <a:xfrm>
            <a:off x="91440" y="3362036"/>
            <a:ext cx="6180051" cy="1330037"/>
          </a:xfrm>
          <a:prstGeom prst="ellipse">
            <a:avLst/>
          </a:prstGeom>
          <a:noFill/>
          <a:ln cap="flat" cmpd="sng" w="254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55"/>
          <p:cNvSpPr txBox="1"/>
          <p:nvPr>
            <p:ph type="ctrTitle"/>
          </p:nvPr>
        </p:nvSpPr>
        <p:spPr>
          <a:xfrm>
            <a:off x="182880" y="731520"/>
            <a:ext cx="10791000" cy="6615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Notifiche e risposte alle minacce in tempo reale</a:t>
            </a:r>
            <a:endParaRPr/>
          </a:p>
        </p:txBody>
      </p:sp>
      <p:pic>
        <p:nvPicPr>
          <p:cNvPr id="617" name="Google Shape;617;p55"/>
          <p:cNvPicPr preferRelativeResize="0"/>
          <p:nvPr/>
        </p:nvPicPr>
        <p:blipFill rotWithShape="1">
          <a:blip r:embed="rId3">
            <a:alphaModFix/>
          </a:blip>
          <a:srcRect b="0" l="0" r="0" t="0"/>
          <a:stretch/>
        </p:blipFill>
        <p:spPr>
          <a:xfrm>
            <a:off x="9509575" y="108400"/>
            <a:ext cx="2553075" cy="472250"/>
          </a:xfrm>
          <a:prstGeom prst="rect">
            <a:avLst/>
          </a:prstGeom>
          <a:noFill/>
          <a:ln>
            <a:noFill/>
          </a:ln>
        </p:spPr>
      </p:pic>
      <p:sp>
        <p:nvSpPr>
          <p:cNvPr id="618" name="Google Shape;618;p55"/>
          <p:cNvSpPr txBox="1"/>
          <p:nvPr>
            <p:ph idx="12" type="sldNum"/>
          </p:nvPr>
        </p:nvSpPr>
        <p:spPr>
          <a:xfrm>
            <a:off x="10920946" y="64431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sp>
        <p:nvSpPr>
          <p:cNvPr id="619" name="Google Shape;619;p55"/>
          <p:cNvSpPr txBox="1"/>
          <p:nvPr/>
        </p:nvSpPr>
        <p:spPr>
          <a:xfrm>
            <a:off x="182880" y="1554480"/>
            <a:ext cx="8379229" cy="270843"/>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Panoramica delle gamme informatiche e degli strumenti SIEM</a:t>
            </a:r>
            <a:endParaRPr/>
          </a:p>
        </p:txBody>
      </p:sp>
      <p:sp>
        <p:nvSpPr>
          <p:cNvPr id="620" name="Google Shape;620;p55"/>
          <p:cNvSpPr txBox="1"/>
          <p:nvPr/>
        </p:nvSpPr>
        <p:spPr>
          <a:xfrm>
            <a:off x="365759" y="2743199"/>
            <a:ext cx="6817465" cy="3110845"/>
          </a:xfrm>
          <a:prstGeom prst="rect">
            <a:avLst/>
          </a:prstGeom>
          <a:noFill/>
          <a:ln>
            <a:noFill/>
          </a:ln>
        </p:spPr>
        <p:txBody>
          <a:bodyPr anchorCtr="0" anchor="t" bIns="45700" lIns="0" spcFirstLastPara="1" rIns="0" wrap="square" tIns="0">
            <a:noAutofit/>
          </a:bodyPr>
          <a:lstStyle/>
          <a:p>
            <a:pPr indent="-274320" lvl="0" marL="274320" marR="0" rtl="0" algn="l">
              <a:lnSpc>
                <a:spcPct val="100000"/>
              </a:lnSpc>
              <a:spcBef>
                <a:spcPts val="600"/>
              </a:spcBef>
              <a:spcAft>
                <a:spcPts val="0"/>
              </a:spcAft>
              <a:buClr>
                <a:srgbClr val="D87A1A"/>
              </a:buClr>
              <a:buSzPts val="1200"/>
              <a:buFont typeface="Noto Sans Symbols"/>
              <a:buChar char="⮚"/>
            </a:pPr>
            <a:r>
              <a:rPr b="1" i="0" lang="en-US" sz="1800" u="none" cap="none" strike="noStrike">
                <a:solidFill>
                  <a:srgbClr val="000000"/>
                </a:solidFill>
                <a:latin typeface="Century Gothic"/>
                <a:ea typeface="Century Gothic"/>
                <a:cs typeface="Century Gothic"/>
                <a:sym typeface="Century Gothic"/>
              </a:rPr>
              <a:t>Definizione: </a:t>
            </a:r>
            <a:r>
              <a:rPr b="0" i="0" lang="en-US" sz="1800" u="none" cap="none" strike="noStrike">
                <a:solidFill>
                  <a:srgbClr val="000000"/>
                </a:solidFill>
                <a:latin typeface="Century Gothic"/>
                <a:ea typeface="Century Gothic"/>
                <a:cs typeface="Century Gothic"/>
                <a:sym typeface="Century Gothic"/>
              </a:rPr>
              <a:t>Gli strumenti di Security Information and Event Management (SIEM) raccolgono e analizzano i dati sulla sicurezza.</a:t>
            </a:r>
            <a:endParaRPr/>
          </a:p>
          <a:p>
            <a:pPr indent="-274320" lvl="0" marL="274320" marR="0" rtl="0" algn="l">
              <a:lnSpc>
                <a:spcPct val="100000"/>
              </a:lnSpc>
              <a:spcBef>
                <a:spcPts val="600"/>
              </a:spcBef>
              <a:spcAft>
                <a:spcPts val="0"/>
              </a:spcAft>
              <a:buClr>
                <a:srgbClr val="D87A1A"/>
              </a:buClr>
              <a:buSzPts val="1200"/>
              <a:buFont typeface="Noto Sans Symbols"/>
              <a:buChar char="⮚"/>
            </a:pPr>
            <a:r>
              <a:rPr b="1" i="0" lang="en-US" sz="1800" u="none" cap="none" strike="noStrike">
                <a:solidFill>
                  <a:srgbClr val="000000"/>
                </a:solidFill>
                <a:latin typeface="Century Gothic"/>
                <a:ea typeface="Century Gothic"/>
                <a:cs typeface="Century Gothic"/>
                <a:sym typeface="Century Gothic"/>
              </a:rPr>
              <a:t>Funzioni: </a:t>
            </a:r>
            <a:r>
              <a:rPr b="0" i="0" lang="en-US" sz="1800" u="none" cap="none" strike="noStrike">
                <a:solidFill>
                  <a:srgbClr val="000000"/>
                </a:solidFill>
                <a:latin typeface="Century Gothic"/>
                <a:ea typeface="Century Gothic"/>
                <a:cs typeface="Century Gothic"/>
                <a:sym typeface="Century Gothic"/>
              </a:rPr>
              <a:t>Rilevamento delle minacce in tempo reale, risposta agli incidenti e reporting sulla conformità.</a:t>
            </a:r>
            <a:endParaRPr/>
          </a:p>
          <a:p>
            <a:pPr indent="-274320" lvl="0" marL="274320" marR="0" rtl="0" algn="l">
              <a:lnSpc>
                <a:spcPct val="100000"/>
              </a:lnSpc>
              <a:spcBef>
                <a:spcPts val="600"/>
              </a:spcBef>
              <a:spcAft>
                <a:spcPts val="0"/>
              </a:spcAft>
              <a:buClr>
                <a:srgbClr val="D87A1A"/>
              </a:buClr>
              <a:buSzPts val="1200"/>
              <a:buFont typeface="Noto Sans Symbols"/>
              <a:buChar char="⮚"/>
            </a:pPr>
            <a:r>
              <a:rPr b="1" i="0" lang="en-US" sz="1800" u="none" cap="none" strike="noStrike">
                <a:solidFill>
                  <a:srgbClr val="000000"/>
                </a:solidFill>
                <a:latin typeface="Century Gothic"/>
                <a:ea typeface="Century Gothic"/>
                <a:cs typeface="Century Gothic"/>
                <a:sym typeface="Century Gothic"/>
              </a:rPr>
              <a:t>Ruolo nella formazione: </a:t>
            </a:r>
            <a:r>
              <a:rPr b="0" i="0" lang="en-US" sz="1800" u="none" cap="none" strike="noStrike">
                <a:solidFill>
                  <a:srgbClr val="000000"/>
                </a:solidFill>
                <a:latin typeface="Century Gothic"/>
                <a:ea typeface="Century Gothic"/>
                <a:cs typeface="Century Gothic"/>
                <a:sym typeface="Century Gothic"/>
              </a:rPr>
              <a:t>I SIEM possono essere utilizzati nelle gamme informatiche per simulare e comprendere il rilevamento delle minacce in tempo reale e la risposta agli incidenti.</a:t>
            </a:r>
            <a:endParaRPr/>
          </a:p>
          <a:p>
            <a:pPr indent="-274320" lvl="0" marL="274320" marR="0" rtl="0" algn="l">
              <a:lnSpc>
                <a:spcPct val="100000"/>
              </a:lnSpc>
              <a:spcBef>
                <a:spcPts val="600"/>
              </a:spcBef>
              <a:spcAft>
                <a:spcPts val="0"/>
              </a:spcAft>
              <a:buClr>
                <a:srgbClr val="D87A1A"/>
              </a:buClr>
              <a:buSzPts val="1200"/>
              <a:buFont typeface="Noto Sans Symbols"/>
              <a:buChar char="⮚"/>
            </a:pPr>
            <a:r>
              <a:rPr b="1" i="0" lang="en-US" sz="1800" u="none" cap="none" strike="noStrike">
                <a:solidFill>
                  <a:srgbClr val="000000"/>
                </a:solidFill>
                <a:latin typeface="Century Gothic"/>
                <a:ea typeface="Century Gothic"/>
                <a:cs typeface="Century Gothic"/>
                <a:sym typeface="Century Gothic"/>
              </a:rPr>
              <a:t>Esempi</a:t>
            </a:r>
            <a:r>
              <a:rPr b="0" i="0" lang="en-US" sz="1800" u="none" cap="none" strike="noStrike">
                <a:solidFill>
                  <a:srgbClr val="000000"/>
                </a:solidFill>
                <a:latin typeface="Century Gothic"/>
                <a:ea typeface="Century Gothic"/>
                <a:cs typeface="Century Gothic"/>
                <a:sym typeface="Century Gothic"/>
              </a:rPr>
              <a:t>: Security Infusion </a:t>
            </a:r>
            <a:r>
              <a:rPr b="0" i="0" lang="en-US" sz="1800" u="none" cap="none" strike="noStrike">
                <a:solidFill>
                  <a:srgbClr val="000000"/>
                </a:solidFill>
                <a:latin typeface="Century Gothic"/>
                <a:ea typeface="Century Gothic"/>
                <a:cs typeface="Century Gothic"/>
                <a:sym typeface="Century Gothic"/>
              </a:rPr>
              <a:t>di itml, </a:t>
            </a:r>
            <a:r>
              <a:rPr b="0" i="0" lang="en-US" sz="1800" u="none" cap="none" strike="noStrike">
                <a:solidFill>
                  <a:srgbClr val="000000"/>
                </a:solidFill>
                <a:latin typeface="Century Gothic"/>
                <a:ea typeface="Century Gothic"/>
                <a:cs typeface="Century Gothic"/>
                <a:sym typeface="Century Gothic"/>
              </a:rPr>
              <a:t>Splunk, IBM QRadar, ArcSight.</a:t>
            </a:r>
            <a:endParaRPr/>
          </a:p>
        </p:txBody>
      </p:sp>
      <p:sp>
        <p:nvSpPr>
          <p:cNvPr id="621" name="Google Shape;621;p55"/>
          <p:cNvSpPr txBox="1"/>
          <p:nvPr/>
        </p:nvSpPr>
        <p:spPr>
          <a:xfrm>
            <a:off x="8686800" y="2377440"/>
            <a:ext cx="2899685" cy="270843"/>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Gamme cibernetiche</a:t>
            </a:r>
            <a:endParaRPr/>
          </a:p>
        </p:txBody>
      </p:sp>
      <p:sp>
        <p:nvSpPr>
          <p:cNvPr id="622" name="Google Shape;622;p55"/>
          <p:cNvSpPr txBox="1"/>
          <p:nvPr/>
        </p:nvSpPr>
        <p:spPr>
          <a:xfrm>
            <a:off x="274320" y="2286000"/>
            <a:ext cx="2973623" cy="270843"/>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Strumenti SIEM</a:t>
            </a:r>
            <a:endParaRPr/>
          </a:p>
        </p:txBody>
      </p:sp>
      <p:sp>
        <p:nvSpPr>
          <p:cNvPr id="623" name="Google Shape;623;p55"/>
          <p:cNvSpPr txBox="1"/>
          <p:nvPr/>
        </p:nvSpPr>
        <p:spPr>
          <a:xfrm>
            <a:off x="8046720" y="2834640"/>
            <a:ext cx="3779520" cy="3382652"/>
          </a:xfrm>
          <a:prstGeom prst="rect">
            <a:avLst/>
          </a:prstGeom>
          <a:noFill/>
          <a:ln>
            <a:noFill/>
          </a:ln>
        </p:spPr>
        <p:txBody>
          <a:bodyPr anchorCtr="0" anchor="t" bIns="45700" lIns="0" spcFirstLastPara="1" rIns="0" wrap="square" tIns="0">
            <a:noAutofit/>
          </a:bodyPr>
          <a:lstStyle/>
          <a:p>
            <a:pPr indent="-274320" lvl="0" marL="274320" marR="0" rtl="0" algn="l">
              <a:lnSpc>
                <a:spcPct val="100000"/>
              </a:lnSpc>
              <a:spcBef>
                <a:spcPts val="600"/>
              </a:spcBef>
              <a:spcAft>
                <a:spcPts val="0"/>
              </a:spcAft>
              <a:buClr>
                <a:srgbClr val="D87A1A"/>
              </a:buClr>
              <a:buSzPts val="1200"/>
              <a:buFont typeface="Noto Sans Symbols"/>
              <a:buChar char="⮚"/>
            </a:pPr>
            <a:r>
              <a:rPr b="1" i="0" lang="en-US" sz="1800" u="none" cap="none" strike="noStrike">
                <a:solidFill>
                  <a:srgbClr val="000000"/>
                </a:solidFill>
                <a:latin typeface="Century Gothic"/>
                <a:ea typeface="Century Gothic"/>
                <a:cs typeface="Century Gothic"/>
                <a:sym typeface="Century Gothic"/>
              </a:rPr>
              <a:t>Definizione: </a:t>
            </a:r>
            <a:r>
              <a:rPr b="0" i="0" lang="en-US" sz="1800" u="none" cap="none" strike="noStrike">
                <a:solidFill>
                  <a:srgbClr val="000000"/>
                </a:solidFill>
                <a:latin typeface="Century Gothic"/>
                <a:ea typeface="Century Gothic"/>
                <a:cs typeface="Century Gothic"/>
                <a:sym typeface="Century Gothic"/>
              </a:rPr>
              <a:t>Ambienti virtuali per la simulazione di attacchi e difese informatiche.</a:t>
            </a:r>
            <a:endParaRPr/>
          </a:p>
          <a:p>
            <a:pPr indent="-274320" lvl="0" marL="274320" marR="0" rtl="0" algn="l">
              <a:lnSpc>
                <a:spcPct val="100000"/>
              </a:lnSpc>
              <a:spcBef>
                <a:spcPts val="600"/>
              </a:spcBef>
              <a:spcAft>
                <a:spcPts val="0"/>
              </a:spcAft>
              <a:buClr>
                <a:srgbClr val="D87A1A"/>
              </a:buClr>
              <a:buSzPts val="1200"/>
              <a:buFont typeface="Noto Sans Symbols"/>
              <a:buChar char="⮚"/>
            </a:pPr>
            <a:r>
              <a:rPr b="1" i="0" lang="en-US" sz="1800" u="none" cap="none" strike="noStrike">
                <a:solidFill>
                  <a:srgbClr val="000000"/>
                </a:solidFill>
                <a:latin typeface="Century Gothic"/>
                <a:ea typeface="Century Gothic"/>
                <a:cs typeface="Century Gothic"/>
                <a:sym typeface="Century Gothic"/>
              </a:rPr>
              <a:t>Scopo: </a:t>
            </a:r>
            <a:r>
              <a:rPr b="0" i="0" lang="en-US" sz="1800" u="none" cap="none" strike="noStrike">
                <a:solidFill>
                  <a:srgbClr val="000000"/>
                </a:solidFill>
                <a:latin typeface="Century Gothic"/>
                <a:ea typeface="Century Gothic"/>
                <a:cs typeface="Century Gothic"/>
                <a:sym typeface="Century Gothic"/>
              </a:rPr>
              <a:t>formare, testare e migliorare le competenze e le strategie di cybersecurity.</a:t>
            </a:r>
            <a:endParaRPr/>
          </a:p>
          <a:p>
            <a:pPr indent="-274320" lvl="0" marL="274320" marR="0" rtl="0" algn="l">
              <a:lnSpc>
                <a:spcPct val="100000"/>
              </a:lnSpc>
              <a:spcBef>
                <a:spcPts val="600"/>
              </a:spcBef>
              <a:spcAft>
                <a:spcPts val="0"/>
              </a:spcAft>
              <a:buClr>
                <a:srgbClr val="D87A1A"/>
              </a:buClr>
              <a:buSzPts val="1200"/>
              <a:buFont typeface="Noto Sans Symbols"/>
              <a:buChar char="⮚"/>
            </a:pPr>
            <a:r>
              <a:rPr b="1" i="0" lang="en-US" sz="1800" u="none" cap="none" strike="noStrike">
                <a:solidFill>
                  <a:srgbClr val="000000"/>
                </a:solidFill>
                <a:latin typeface="Century Gothic"/>
                <a:ea typeface="Century Gothic"/>
                <a:cs typeface="Century Gothic"/>
                <a:sym typeface="Century Gothic"/>
              </a:rPr>
              <a:t>Vantaggi: </a:t>
            </a:r>
            <a:r>
              <a:rPr b="0" i="0" lang="en-US" sz="1800" u="none" cap="none" strike="noStrike">
                <a:solidFill>
                  <a:srgbClr val="000000"/>
                </a:solidFill>
                <a:latin typeface="Century Gothic"/>
                <a:ea typeface="Century Gothic"/>
                <a:cs typeface="Century Gothic"/>
                <a:sym typeface="Century Gothic"/>
              </a:rPr>
              <a:t>Scenari pratici realistici, maggiore preparazione e migliore risposta agli incidenti.</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pic>
        <p:nvPicPr>
          <p:cNvPr descr="A person raising his hand" id="628" name="Google Shape;628;p56"/>
          <p:cNvPicPr preferRelativeResize="0"/>
          <p:nvPr>
            <p:ph idx="2" type="pic"/>
          </p:nvPr>
        </p:nvPicPr>
        <p:blipFill rotWithShape="1">
          <a:blip r:embed="rId3">
            <a:alphaModFix/>
          </a:blip>
          <a:srcRect b="0" l="8333" r="8333" t="0"/>
          <a:stretch/>
        </p:blipFill>
        <p:spPr>
          <a:xfrm flipH="1">
            <a:off x="7485901" y="0"/>
            <a:ext cx="4702614" cy="6858000"/>
          </a:xfrm>
          <a:prstGeom prst="rect">
            <a:avLst/>
          </a:prstGeom>
          <a:solidFill>
            <a:schemeClr val="lt2"/>
          </a:solidFill>
          <a:ln>
            <a:noFill/>
          </a:ln>
        </p:spPr>
      </p:pic>
      <p:sp>
        <p:nvSpPr>
          <p:cNvPr id="629" name="Google Shape;629;p56"/>
          <p:cNvSpPr txBox="1"/>
          <p:nvPr>
            <p:ph type="ctrTitle"/>
          </p:nvPr>
        </p:nvSpPr>
        <p:spPr>
          <a:xfrm>
            <a:off x="365760" y="320040"/>
            <a:ext cx="6732237" cy="101714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Progressi del corso</a:t>
            </a:r>
            <a:endParaRPr/>
          </a:p>
        </p:txBody>
      </p:sp>
      <p:sp>
        <p:nvSpPr>
          <p:cNvPr id="630" name="Google Shape;630;p56"/>
          <p:cNvSpPr txBox="1"/>
          <p:nvPr>
            <p:ph idx="1" type="body"/>
          </p:nvPr>
        </p:nvSpPr>
        <p:spPr>
          <a:xfrm>
            <a:off x="365760" y="1520879"/>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rgbClr val="000000"/>
              </a:buClr>
              <a:buSzPts val="5400"/>
              <a:buFont typeface="Arial"/>
              <a:buNone/>
            </a:pPr>
            <a:r>
              <a:rPr lang="en-US" sz="5400"/>
              <a:t>o1.</a:t>
            </a:r>
            <a:endParaRPr sz="5400"/>
          </a:p>
        </p:txBody>
      </p:sp>
      <p:sp>
        <p:nvSpPr>
          <p:cNvPr id="631" name="Google Shape;631;p56"/>
          <p:cNvSpPr txBox="1"/>
          <p:nvPr>
            <p:ph idx="3" type="body"/>
          </p:nvPr>
        </p:nvSpPr>
        <p:spPr>
          <a:xfrm>
            <a:off x="1097280" y="1682496"/>
            <a:ext cx="7943967" cy="533400"/>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rgbClr val="000000"/>
              </a:buClr>
              <a:buSzPts val="2400"/>
              <a:buFont typeface="Arial"/>
              <a:buNone/>
            </a:pPr>
            <a:r>
              <a:rPr lang="en-US"/>
              <a:t>Introduzione alla sicurezza informatica nel settore energetico</a:t>
            </a:r>
            <a:endParaRPr/>
          </a:p>
        </p:txBody>
      </p:sp>
      <p:sp>
        <p:nvSpPr>
          <p:cNvPr id="632" name="Google Shape;632;p56"/>
          <p:cNvSpPr txBox="1"/>
          <p:nvPr>
            <p:ph idx="4" type="body"/>
          </p:nvPr>
        </p:nvSpPr>
        <p:spPr>
          <a:xfrm>
            <a:off x="365760" y="2225635"/>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rgbClr val="000000"/>
              </a:buClr>
              <a:buSzPts val="4400"/>
              <a:buFont typeface="Arial"/>
              <a:buNone/>
            </a:pPr>
            <a:r>
              <a:rPr lang="en-US" sz="4400"/>
              <a:t>o2.</a:t>
            </a:r>
            <a:endParaRPr sz="4400"/>
          </a:p>
        </p:txBody>
      </p:sp>
      <p:sp>
        <p:nvSpPr>
          <p:cNvPr id="633" name="Google Shape;633;p56"/>
          <p:cNvSpPr txBox="1"/>
          <p:nvPr>
            <p:ph idx="5" type="body"/>
          </p:nvPr>
        </p:nvSpPr>
        <p:spPr>
          <a:xfrm>
            <a:off x="1097280" y="2368296"/>
            <a:ext cx="6596611" cy="533400"/>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rgbClr val="000000"/>
              </a:buClr>
              <a:buSzPts val="2000"/>
              <a:buFont typeface="Arial"/>
              <a:buNone/>
            </a:pPr>
            <a:r>
              <a:rPr lang="en-US" sz="2000">
                <a:solidFill>
                  <a:srgbClr val="757070"/>
                </a:solidFill>
              </a:rPr>
              <a:t>Gestione e segnalazione delle vulnerabilità</a:t>
            </a:r>
            <a:endParaRPr/>
          </a:p>
        </p:txBody>
      </p:sp>
      <p:sp>
        <p:nvSpPr>
          <p:cNvPr id="634" name="Google Shape;634;p56"/>
          <p:cNvSpPr txBox="1"/>
          <p:nvPr>
            <p:ph idx="6" type="body"/>
          </p:nvPr>
        </p:nvSpPr>
        <p:spPr>
          <a:xfrm>
            <a:off x="365760" y="2854509"/>
            <a:ext cx="788700"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US"/>
              <a:t>o3.</a:t>
            </a:r>
            <a:endParaRPr/>
          </a:p>
        </p:txBody>
      </p:sp>
      <p:sp>
        <p:nvSpPr>
          <p:cNvPr id="635" name="Google Shape;635;p56"/>
          <p:cNvSpPr txBox="1"/>
          <p:nvPr>
            <p:ph idx="7" type="body"/>
          </p:nvPr>
        </p:nvSpPr>
        <p:spPr>
          <a:xfrm>
            <a:off x="1097280" y="3008376"/>
            <a:ext cx="6910647" cy="5334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SzPts val="2000"/>
              <a:buNone/>
            </a:pPr>
            <a:r>
              <a:rPr lang="en-US">
                <a:solidFill>
                  <a:srgbClr val="757070"/>
                </a:solidFill>
              </a:rPr>
              <a:t>Notifiche e risposte alle minacce in tempo reale</a:t>
            </a:r>
            <a:endParaRPr/>
          </a:p>
        </p:txBody>
      </p:sp>
      <p:sp>
        <p:nvSpPr>
          <p:cNvPr id="636" name="Google Shape;636;p56"/>
          <p:cNvSpPr txBox="1"/>
          <p:nvPr>
            <p:ph idx="8" type="body"/>
          </p:nvPr>
        </p:nvSpPr>
        <p:spPr>
          <a:xfrm>
            <a:off x="365760" y="3483383"/>
            <a:ext cx="788700"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US"/>
              <a:t>o4.</a:t>
            </a:r>
            <a:endParaRPr/>
          </a:p>
        </p:txBody>
      </p:sp>
      <p:sp>
        <p:nvSpPr>
          <p:cNvPr id="637" name="Google Shape;637;p56"/>
          <p:cNvSpPr txBox="1"/>
          <p:nvPr>
            <p:ph idx="9" type="body"/>
          </p:nvPr>
        </p:nvSpPr>
        <p:spPr>
          <a:xfrm>
            <a:off x="1097279" y="3749040"/>
            <a:ext cx="9284394" cy="5334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SzPts val="2000"/>
              <a:buNone/>
            </a:pPr>
            <a:r>
              <a:rPr lang="en-US" sz="2400">
                <a:solidFill>
                  <a:schemeClr val="dk1"/>
                </a:solidFill>
              </a:rPr>
              <a:t>Monitoraggio continuo dell'infrastruttura con strumenti basati sul cloud</a:t>
            </a:r>
            <a:endParaRPr sz="2400">
              <a:solidFill>
                <a:schemeClr val="dk1"/>
              </a:solidFill>
            </a:endParaRPr>
          </a:p>
        </p:txBody>
      </p:sp>
      <p:sp>
        <p:nvSpPr>
          <p:cNvPr id="638" name="Google Shape;638;p56"/>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grpSp>
        <p:nvGrpSpPr>
          <p:cNvPr id="639" name="Google Shape;639;p56"/>
          <p:cNvGrpSpPr/>
          <p:nvPr/>
        </p:nvGrpSpPr>
        <p:grpSpPr>
          <a:xfrm>
            <a:off x="7370364" y="-23539"/>
            <a:ext cx="2562565" cy="6885155"/>
            <a:chOff x="7370364" y="-23539"/>
            <a:chExt cx="2562565" cy="6885155"/>
          </a:xfrm>
        </p:grpSpPr>
        <p:pic>
          <p:nvPicPr>
            <p:cNvPr id="640" name="Google Shape;640;p56"/>
            <p:cNvPicPr preferRelativeResize="0"/>
            <p:nvPr/>
          </p:nvPicPr>
          <p:blipFill rotWithShape="1">
            <a:blip r:embed="rId4">
              <a:alphaModFix/>
            </a:blip>
            <a:srcRect b="0" l="0" r="0" t="0"/>
            <a:stretch/>
          </p:blipFill>
          <p:spPr>
            <a:xfrm rot="10800000">
              <a:off x="7829202" y="5156615"/>
              <a:ext cx="878334" cy="1705001"/>
            </a:xfrm>
            <a:prstGeom prst="rect">
              <a:avLst/>
            </a:prstGeom>
            <a:noFill/>
            <a:ln>
              <a:noFill/>
            </a:ln>
          </p:spPr>
        </p:pic>
        <p:sp>
          <p:nvSpPr>
            <p:cNvPr id="641" name="Google Shape;641;p56"/>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grpSp>
      <p:pic>
        <p:nvPicPr>
          <p:cNvPr id="642" name="Google Shape;642;p56"/>
          <p:cNvPicPr preferRelativeResize="0"/>
          <p:nvPr/>
        </p:nvPicPr>
        <p:blipFill rotWithShape="1">
          <a:blip r:embed="rId5">
            <a:alphaModFix/>
          </a:blip>
          <a:srcRect b="0" l="0" r="0" t="0"/>
          <a:stretch/>
        </p:blipFill>
        <p:spPr>
          <a:xfrm>
            <a:off x="9509575" y="108400"/>
            <a:ext cx="2553075" cy="472250"/>
          </a:xfrm>
          <a:prstGeom prst="rect">
            <a:avLst/>
          </a:prstGeom>
          <a:noFill/>
          <a:ln>
            <a:noFill/>
          </a:ln>
        </p:spPr>
      </p:pic>
      <p:sp>
        <p:nvSpPr>
          <p:cNvPr id="643" name="Google Shape;643;p56"/>
          <p:cNvSpPr txBox="1"/>
          <p:nvPr/>
        </p:nvSpPr>
        <p:spPr>
          <a:xfrm>
            <a:off x="365760" y="4114800"/>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o5.</a:t>
            </a:r>
            <a:endParaRPr/>
          </a:p>
        </p:txBody>
      </p:sp>
      <p:sp>
        <p:nvSpPr>
          <p:cNvPr id="644" name="Google Shape;644;p56"/>
          <p:cNvSpPr txBox="1"/>
          <p:nvPr/>
        </p:nvSpPr>
        <p:spPr>
          <a:xfrm>
            <a:off x="1097280" y="4242816"/>
            <a:ext cx="7405697" cy="533400"/>
          </a:xfrm>
          <a:prstGeom prst="rect">
            <a:avLst/>
          </a:prstGeom>
          <a:noFill/>
          <a:ln>
            <a:noFill/>
          </a:ln>
        </p:spPr>
        <p:txBody>
          <a:bodyPr anchorCtr="0" anchor="b" bIns="0" lIns="0" spcFirstLastPara="1" rIns="0" wrap="square" tIns="45700">
            <a:normAutofit/>
          </a:bodyPr>
          <a:lstStyle/>
          <a:p>
            <a:pPr indent="0" lvl="0" marL="0" marR="0" rtl="0" algn="l">
              <a:lnSpc>
                <a:spcPct val="100000"/>
              </a:lnSpc>
              <a:spcBef>
                <a:spcPts val="0"/>
              </a:spcBef>
              <a:spcAft>
                <a:spcPts val="0"/>
              </a:spcAft>
              <a:buClr>
                <a:schemeClr val="accent1"/>
              </a:buClr>
              <a:buSzPts val="2000"/>
              <a:buFont typeface="Calibri"/>
              <a:buNone/>
            </a:pPr>
            <a:r>
              <a:rPr b="0" i="0" lang="en-US" sz="2000" u="none" cap="none" strike="noStrike">
                <a:solidFill>
                  <a:srgbClr val="7F7F7F"/>
                </a:solidFill>
                <a:highlight>
                  <a:schemeClr val="lt1"/>
                </a:highlight>
                <a:latin typeface="Century Gothic"/>
                <a:ea typeface="Century Gothic"/>
                <a:cs typeface="Century Gothic"/>
                <a:sym typeface="Century Gothic"/>
              </a:rPr>
              <a:t>Collaborazione e condivisione delle conoscenze.</a:t>
            </a:r>
            <a:endParaRPr b="0" i="0" sz="2000" u="none" cap="none" strike="noStrike">
              <a:solidFill>
                <a:srgbClr val="757070"/>
              </a:solidFill>
              <a:latin typeface="Century Gothic"/>
              <a:ea typeface="Century Gothic"/>
              <a:cs typeface="Century Gothic"/>
              <a:sym typeface="Century Gothic"/>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57"/>
          <p:cNvSpPr txBox="1"/>
          <p:nvPr>
            <p:ph type="ctrTitle"/>
          </p:nvPr>
        </p:nvSpPr>
        <p:spPr>
          <a:xfrm>
            <a:off x="91440" y="914400"/>
            <a:ext cx="10791000" cy="6615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11111"/>
              <a:buFont typeface="Book Antiqua"/>
              <a:buNone/>
            </a:pPr>
            <a:r>
              <a:rPr lang="en-US"/>
              <a:t>Monitoraggio continuo dell'infrastruttura con strumenti basati sul cloud</a:t>
            </a:r>
            <a:endParaRPr/>
          </a:p>
        </p:txBody>
      </p:sp>
      <p:pic>
        <p:nvPicPr>
          <p:cNvPr id="650" name="Google Shape;650;p57"/>
          <p:cNvPicPr preferRelativeResize="0"/>
          <p:nvPr/>
        </p:nvPicPr>
        <p:blipFill rotWithShape="1">
          <a:blip r:embed="rId3">
            <a:alphaModFix/>
          </a:blip>
          <a:srcRect b="0" l="0" r="0" t="0"/>
          <a:stretch/>
        </p:blipFill>
        <p:spPr>
          <a:xfrm>
            <a:off x="9509575" y="108400"/>
            <a:ext cx="2553075" cy="472250"/>
          </a:xfrm>
          <a:prstGeom prst="rect">
            <a:avLst/>
          </a:prstGeom>
          <a:noFill/>
          <a:ln>
            <a:noFill/>
          </a:ln>
        </p:spPr>
      </p:pic>
      <p:sp>
        <p:nvSpPr>
          <p:cNvPr id="651" name="Google Shape;651;p57"/>
          <p:cNvSpPr txBox="1"/>
          <p:nvPr>
            <p:ph idx="12" type="sldNum"/>
          </p:nvPr>
        </p:nvSpPr>
        <p:spPr>
          <a:xfrm>
            <a:off x="10920946" y="64431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dk1"/>
                </a:solidFill>
              </a:rPr>
              <a:t>‹#›</a:t>
            </a:fld>
            <a:endParaRPr>
              <a:solidFill>
                <a:schemeClr val="dk1"/>
              </a:solidFill>
            </a:endParaRPr>
          </a:p>
        </p:txBody>
      </p:sp>
      <p:sp>
        <p:nvSpPr>
          <p:cNvPr id="652" name="Google Shape;652;p57"/>
          <p:cNvSpPr txBox="1"/>
          <p:nvPr/>
        </p:nvSpPr>
        <p:spPr>
          <a:xfrm>
            <a:off x="384048" y="1245150"/>
            <a:ext cx="7662672" cy="605294"/>
          </a:xfrm>
          <a:prstGeom prst="rect">
            <a:avLst/>
          </a:prstGeom>
          <a:noFill/>
          <a:ln>
            <a:noFill/>
          </a:ln>
        </p:spPr>
        <p:txBody>
          <a:bodyPr anchorCtr="0" anchor="ctr" bIns="0" lIns="0" spcFirstLastPara="1" rIns="0" wrap="square" tIns="0">
            <a:spAutoFit/>
          </a:bodyPr>
          <a:lstStyle/>
          <a:p>
            <a:pPr indent="0" lvl="0" marL="228600" marR="0" rtl="0" algn="l">
              <a:lnSpc>
                <a:spcPct val="100000"/>
              </a:lnSpc>
              <a:spcBef>
                <a:spcPts val="600"/>
              </a:spcBef>
              <a:spcAft>
                <a:spcPts val="60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Dimostrazioni dal vivo (Infusione di sicurezza)</a:t>
            </a:r>
            <a:endParaRPr/>
          </a:p>
        </p:txBody>
      </p:sp>
      <p:grpSp>
        <p:nvGrpSpPr>
          <p:cNvPr id="653" name="Google Shape;653;p57"/>
          <p:cNvGrpSpPr/>
          <p:nvPr/>
        </p:nvGrpSpPr>
        <p:grpSpPr>
          <a:xfrm>
            <a:off x="7370364" y="-23539"/>
            <a:ext cx="2562565" cy="6885155"/>
            <a:chOff x="7370364" y="-23539"/>
            <a:chExt cx="2562565" cy="6885155"/>
          </a:xfrm>
        </p:grpSpPr>
        <p:pic>
          <p:nvPicPr>
            <p:cNvPr id="654" name="Google Shape;654;p57"/>
            <p:cNvPicPr preferRelativeResize="0"/>
            <p:nvPr/>
          </p:nvPicPr>
          <p:blipFill rotWithShape="1">
            <a:blip r:embed="rId4">
              <a:alphaModFix/>
            </a:blip>
            <a:srcRect b="0" l="0" r="0" t="0"/>
            <a:stretch/>
          </p:blipFill>
          <p:spPr>
            <a:xfrm rot="10800000">
              <a:off x="7829202" y="5156615"/>
              <a:ext cx="878334" cy="1705001"/>
            </a:xfrm>
            <a:prstGeom prst="rect">
              <a:avLst/>
            </a:prstGeom>
            <a:noFill/>
            <a:ln>
              <a:noFill/>
            </a:ln>
          </p:spPr>
        </p:pic>
        <p:sp>
          <p:nvSpPr>
            <p:cNvPr id="655" name="Google Shape;655;p57"/>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grpSp>
      <p:sp>
        <p:nvSpPr>
          <p:cNvPr id="656" name="Google Shape;656;p57"/>
          <p:cNvSpPr txBox="1"/>
          <p:nvPr/>
        </p:nvSpPr>
        <p:spPr>
          <a:xfrm>
            <a:off x="466344" y="2377441"/>
            <a:ext cx="6716880" cy="3476604"/>
          </a:xfrm>
          <a:prstGeom prst="rect">
            <a:avLst/>
          </a:prstGeom>
          <a:noFill/>
          <a:ln>
            <a:noFill/>
          </a:ln>
        </p:spPr>
        <p:txBody>
          <a:bodyPr anchorCtr="0" anchor="t" bIns="45700" lIns="0" spcFirstLastPara="1" rIns="0" wrap="square" tIns="0">
            <a:noAutofit/>
          </a:bodyPr>
          <a:lstStyle/>
          <a:p>
            <a:pPr indent="-274320" lvl="0" marL="274320" marR="0" rtl="0" algn="l">
              <a:lnSpc>
                <a:spcPct val="100000"/>
              </a:lnSpc>
              <a:spcBef>
                <a:spcPts val="600"/>
              </a:spcBef>
              <a:spcAft>
                <a:spcPts val="0"/>
              </a:spcAft>
              <a:buClr>
                <a:srgbClr val="D87A1A"/>
              </a:buClr>
              <a:buSzPts val="1200"/>
              <a:buFont typeface="Noto Sans Symbols"/>
              <a:buChar char="⮚"/>
            </a:pPr>
            <a:r>
              <a:rPr b="0" i="0" lang="en-US" sz="1800" u="none" cap="none" strike="noStrike">
                <a:solidFill>
                  <a:srgbClr val="000000"/>
                </a:solidFill>
                <a:latin typeface="Century Gothic"/>
                <a:ea typeface="Century Gothic"/>
                <a:cs typeface="Century Gothic"/>
                <a:sym typeface="Century Gothic"/>
              </a:rPr>
              <a:t>Introduzione alle piattaforme di gestione basate sul cloud per il monitoraggio dell'infrastruttura. </a:t>
            </a:r>
            <a:endParaRPr/>
          </a:p>
          <a:p>
            <a:pPr indent="-274320" lvl="0" marL="274320" marR="0" rtl="0" algn="l">
              <a:lnSpc>
                <a:spcPct val="100000"/>
              </a:lnSpc>
              <a:spcBef>
                <a:spcPts val="600"/>
              </a:spcBef>
              <a:spcAft>
                <a:spcPts val="0"/>
              </a:spcAft>
              <a:buClr>
                <a:srgbClr val="D87A1A"/>
              </a:buClr>
              <a:buSzPts val="1200"/>
              <a:buFont typeface="Noto Sans Symbols"/>
              <a:buChar char="⮚"/>
            </a:pPr>
            <a:r>
              <a:rPr b="0" i="0" lang="en-US" sz="1800" u="none" cap="none" strike="noStrike">
                <a:solidFill>
                  <a:srgbClr val="000000"/>
                </a:solidFill>
                <a:latin typeface="Century Gothic"/>
                <a:ea typeface="Century Gothic"/>
                <a:cs typeface="Century Gothic"/>
                <a:sym typeface="Century Gothic"/>
              </a:rPr>
              <a:t>Esercitazioni pratiche sull'uso dello strumento Security Infusion per identificare e correggere le vulnerabilità. </a:t>
            </a:r>
            <a:endParaRPr/>
          </a:p>
          <a:p>
            <a:pPr indent="-274320" lvl="0" marL="274320" marR="0" rtl="0" algn="l">
              <a:lnSpc>
                <a:spcPct val="100000"/>
              </a:lnSpc>
              <a:spcBef>
                <a:spcPts val="600"/>
              </a:spcBef>
              <a:spcAft>
                <a:spcPts val="0"/>
              </a:spcAft>
              <a:buClr>
                <a:srgbClr val="D87A1A"/>
              </a:buClr>
              <a:buSzPts val="1200"/>
              <a:buFont typeface="Noto Sans Symbols"/>
              <a:buChar char="⮚"/>
            </a:pPr>
            <a:r>
              <a:rPr b="0" i="0" lang="en-US" sz="1800" u="none" cap="none" strike="noStrike">
                <a:solidFill>
                  <a:srgbClr val="000000"/>
                </a:solidFill>
                <a:latin typeface="Century Gothic"/>
                <a:ea typeface="Century Gothic"/>
                <a:cs typeface="Century Gothic"/>
                <a:sym typeface="Century Gothic"/>
              </a:rPr>
              <a:t>Creazione di rapporti sullo stato del sistema e sulle vulnerabilità per le parti interessate.</a:t>
            </a:r>
            <a:endParaRPr/>
          </a:p>
          <a:p>
            <a:pPr indent="-274320" lvl="0" marL="274320" marR="0" rtl="0" algn="l">
              <a:lnSpc>
                <a:spcPct val="100000"/>
              </a:lnSpc>
              <a:spcBef>
                <a:spcPts val="600"/>
              </a:spcBef>
              <a:spcAft>
                <a:spcPts val="0"/>
              </a:spcAft>
              <a:buClr>
                <a:srgbClr val="D87A1A"/>
              </a:buClr>
              <a:buSzPts val="1200"/>
              <a:buFont typeface="Noto Sans Symbols"/>
              <a:buChar char="⮚"/>
            </a:pPr>
            <a:r>
              <a:rPr b="0" i="0" lang="en-US" sz="1800" u="none" cap="none" strike="noStrike">
                <a:solidFill>
                  <a:srgbClr val="000000"/>
                </a:solidFill>
                <a:latin typeface="Century Gothic"/>
                <a:ea typeface="Century Gothic"/>
                <a:cs typeface="Century Gothic"/>
                <a:sym typeface="Century Gothic"/>
              </a:rPr>
              <a:t>Dimostrazione dal vivo dell'impostazione del monitoraggio continuo di sistemi energetici critici. </a:t>
            </a:r>
            <a:endParaRPr/>
          </a:p>
          <a:p>
            <a:pPr indent="-274320" lvl="0" marL="274320" marR="0" rtl="0" algn="l">
              <a:lnSpc>
                <a:spcPct val="100000"/>
              </a:lnSpc>
              <a:spcBef>
                <a:spcPts val="600"/>
              </a:spcBef>
              <a:spcAft>
                <a:spcPts val="0"/>
              </a:spcAft>
              <a:buClr>
                <a:srgbClr val="D87A1A"/>
              </a:buClr>
              <a:buSzPts val="1200"/>
              <a:buFont typeface="Noto Sans Symbols"/>
              <a:buChar char="⮚"/>
            </a:pPr>
            <a:r>
              <a:rPr b="0" i="0" lang="en-US" sz="1800" u="none" cap="none" strike="noStrike">
                <a:solidFill>
                  <a:srgbClr val="000000"/>
                </a:solidFill>
                <a:latin typeface="Century Gothic"/>
                <a:ea typeface="Century Gothic"/>
                <a:cs typeface="Century Gothic"/>
                <a:sym typeface="Century Gothic"/>
              </a:rPr>
              <a:t>Dimostrazione di come utilizzare un dashboard centralizzato per analizzare gli eventi storici e garantire una sorveglianza 24 ore su 24, 7 giorni su 7 ed esaminare qualsiasi evento storico di basso livello, se necessario.</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pic>
        <p:nvPicPr>
          <p:cNvPr descr="A person raising his hand" id="661" name="Google Shape;661;p58"/>
          <p:cNvPicPr preferRelativeResize="0"/>
          <p:nvPr>
            <p:ph idx="2" type="pic"/>
          </p:nvPr>
        </p:nvPicPr>
        <p:blipFill rotWithShape="1">
          <a:blip r:embed="rId3">
            <a:alphaModFix/>
          </a:blip>
          <a:srcRect b="0" l="8333" r="8333" t="0"/>
          <a:stretch/>
        </p:blipFill>
        <p:spPr>
          <a:xfrm flipH="1">
            <a:off x="7485901" y="0"/>
            <a:ext cx="4702614" cy="6858000"/>
          </a:xfrm>
          <a:prstGeom prst="rect">
            <a:avLst/>
          </a:prstGeom>
          <a:solidFill>
            <a:schemeClr val="lt2"/>
          </a:solidFill>
          <a:ln>
            <a:noFill/>
          </a:ln>
        </p:spPr>
      </p:pic>
      <p:sp>
        <p:nvSpPr>
          <p:cNvPr id="662" name="Google Shape;662;p58"/>
          <p:cNvSpPr txBox="1"/>
          <p:nvPr>
            <p:ph type="ctrTitle"/>
          </p:nvPr>
        </p:nvSpPr>
        <p:spPr>
          <a:xfrm>
            <a:off x="365760" y="320040"/>
            <a:ext cx="6732237" cy="101714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Progressi del corso</a:t>
            </a:r>
            <a:endParaRPr/>
          </a:p>
        </p:txBody>
      </p:sp>
      <p:sp>
        <p:nvSpPr>
          <p:cNvPr id="663" name="Google Shape;663;p58"/>
          <p:cNvSpPr txBox="1"/>
          <p:nvPr>
            <p:ph idx="1" type="body"/>
          </p:nvPr>
        </p:nvSpPr>
        <p:spPr>
          <a:xfrm>
            <a:off x="365760" y="1520879"/>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rgbClr val="000000"/>
              </a:buClr>
              <a:buSzPts val="5400"/>
              <a:buFont typeface="Arial"/>
              <a:buNone/>
            </a:pPr>
            <a:r>
              <a:rPr lang="en-US" sz="5400"/>
              <a:t>o1.</a:t>
            </a:r>
            <a:endParaRPr sz="5400"/>
          </a:p>
        </p:txBody>
      </p:sp>
      <p:sp>
        <p:nvSpPr>
          <p:cNvPr id="664" name="Google Shape;664;p58"/>
          <p:cNvSpPr txBox="1"/>
          <p:nvPr>
            <p:ph idx="3" type="body"/>
          </p:nvPr>
        </p:nvSpPr>
        <p:spPr>
          <a:xfrm>
            <a:off x="1097280" y="1682496"/>
            <a:ext cx="7943967" cy="533400"/>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rgbClr val="000000"/>
              </a:buClr>
              <a:buSzPts val="2400"/>
              <a:buFont typeface="Arial"/>
              <a:buNone/>
            </a:pPr>
            <a:r>
              <a:rPr lang="en-US"/>
              <a:t>Introduzione alla sicurezza informatica nel settore energetico</a:t>
            </a:r>
            <a:endParaRPr/>
          </a:p>
        </p:txBody>
      </p:sp>
      <p:sp>
        <p:nvSpPr>
          <p:cNvPr id="665" name="Google Shape;665;p58"/>
          <p:cNvSpPr txBox="1"/>
          <p:nvPr>
            <p:ph idx="4" type="body"/>
          </p:nvPr>
        </p:nvSpPr>
        <p:spPr>
          <a:xfrm>
            <a:off x="365760" y="2225635"/>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rgbClr val="000000"/>
              </a:buClr>
              <a:buSzPts val="4400"/>
              <a:buFont typeface="Arial"/>
              <a:buNone/>
            </a:pPr>
            <a:r>
              <a:rPr lang="en-US" sz="4400"/>
              <a:t>o2.</a:t>
            </a:r>
            <a:endParaRPr sz="4400"/>
          </a:p>
        </p:txBody>
      </p:sp>
      <p:sp>
        <p:nvSpPr>
          <p:cNvPr id="666" name="Google Shape;666;p58"/>
          <p:cNvSpPr txBox="1"/>
          <p:nvPr>
            <p:ph idx="5" type="body"/>
          </p:nvPr>
        </p:nvSpPr>
        <p:spPr>
          <a:xfrm>
            <a:off x="1097280" y="2368296"/>
            <a:ext cx="6596611" cy="533400"/>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rgbClr val="000000"/>
              </a:buClr>
              <a:buSzPts val="2000"/>
              <a:buFont typeface="Arial"/>
              <a:buNone/>
            </a:pPr>
            <a:r>
              <a:rPr lang="en-US" sz="2000">
                <a:solidFill>
                  <a:srgbClr val="757070"/>
                </a:solidFill>
              </a:rPr>
              <a:t>Notifiche e risposte alle minacce in tempo reale</a:t>
            </a:r>
            <a:endParaRPr sz="2000">
              <a:solidFill>
                <a:srgbClr val="757070"/>
              </a:solidFill>
            </a:endParaRPr>
          </a:p>
        </p:txBody>
      </p:sp>
      <p:sp>
        <p:nvSpPr>
          <p:cNvPr id="667" name="Google Shape;667;p58"/>
          <p:cNvSpPr txBox="1"/>
          <p:nvPr>
            <p:ph idx="6" type="body"/>
          </p:nvPr>
        </p:nvSpPr>
        <p:spPr>
          <a:xfrm>
            <a:off x="365760" y="2854509"/>
            <a:ext cx="788700"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US"/>
              <a:t>o3.</a:t>
            </a:r>
            <a:endParaRPr/>
          </a:p>
        </p:txBody>
      </p:sp>
      <p:sp>
        <p:nvSpPr>
          <p:cNvPr id="668" name="Google Shape;668;p58"/>
          <p:cNvSpPr txBox="1"/>
          <p:nvPr>
            <p:ph idx="7" type="body"/>
          </p:nvPr>
        </p:nvSpPr>
        <p:spPr>
          <a:xfrm>
            <a:off x="1097280" y="3008376"/>
            <a:ext cx="6910647" cy="5334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SzPts val="2000"/>
              <a:buNone/>
            </a:pPr>
            <a:r>
              <a:rPr lang="en-US">
                <a:solidFill>
                  <a:srgbClr val="757070"/>
                </a:solidFill>
              </a:rPr>
              <a:t>Gestione e reporting delle vulnerabilità</a:t>
            </a:r>
            <a:endParaRPr>
              <a:solidFill>
                <a:srgbClr val="757070"/>
              </a:solidFill>
            </a:endParaRPr>
          </a:p>
        </p:txBody>
      </p:sp>
      <p:sp>
        <p:nvSpPr>
          <p:cNvPr id="669" name="Google Shape;669;p58"/>
          <p:cNvSpPr txBox="1"/>
          <p:nvPr>
            <p:ph idx="8" type="body"/>
          </p:nvPr>
        </p:nvSpPr>
        <p:spPr>
          <a:xfrm>
            <a:off x="365760" y="3483383"/>
            <a:ext cx="788700" cy="533400"/>
          </a:xfrm>
          <a:prstGeom prst="rect">
            <a:avLst/>
          </a:prstGeom>
          <a:noFill/>
          <a:ln>
            <a:noFill/>
          </a:ln>
        </p:spPr>
        <p:txBody>
          <a:bodyPr anchorCtr="0" anchor="ctr" bIns="0" lIns="0" spcFirstLastPara="1" rIns="0" wrap="square" tIns="0">
            <a:noAutofit/>
          </a:bodyPr>
          <a:lstStyle/>
          <a:p>
            <a:pPr indent="0" lvl="0" marL="0" rtl="0" algn="ctr">
              <a:lnSpc>
                <a:spcPct val="60000"/>
              </a:lnSpc>
              <a:spcBef>
                <a:spcPts val="0"/>
              </a:spcBef>
              <a:spcAft>
                <a:spcPts val="0"/>
              </a:spcAft>
              <a:buSzPts val="4400"/>
              <a:buNone/>
            </a:pPr>
            <a:r>
              <a:rPr lang="en-US"/>
              <a:t>o4.</a:t>
            </a:r>
            <a:endParaRPr/>
          </a:p>
        </p:txBody>
      </p:sp>
      <p:sp>
        <p:nvSpPr>
          <p:cNvPr id="670" name="Google Shape;670;p58"/>
          <p:cNvSpPr txBox="1"/>
          <p:nvPr>
            <p:ph idx="9" type="body"/>
          </p:nvPr>
        </p:nvSpPr>
        <p:spPr>
          <a:xfrm>
            <a:off x="1097279" y="3840480"/>
            <a:ext cx="9284394" cy="5334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SzPts val="2000"/>
              <a:buNone/>
            </a:pPr>
            <a:r>
              <a:rPr lang="en-US">
                <a:solidFill>
                  <a:srgbClr val="757070"/>
                </a:solidFill>
              </a:rPr>
              <a:t>Monitoraggio continuo dell'infrastruttura con </a:t>
            </a:r>
            <a:endParaRPr/>
          </a:p>
          <a:p>
            <a:pPr indent="0" lvl="0" marL="0" rtl="0" algn="l">
              <a:lnSpc>
                <a:spcPct val="100000"/>
              </a:lnSpc>
              <a:spcBef>
                <a:spcPts val="0"/>
              </a:spcBef>
              <a:spcAft>
                <a:spcPts val="0"/>
              </a:spcAft>
              <a:buSzPts val="2000"/>
              <a:buNone/>
            </a:pPr>
            <a:r>
              <a:rPr lang="en-US">
                <a:solidFill>
                  <a:srgbClr val="757070"/>
                </a:solidFill>
              </a:rPr>
              <a:t>Strumenti basati sul cloud</a:t>
            </a:r>
            <a:endParaRPr>
              <a:solidFill>
                <a:srgbClr val="757070"/>
              </a:solidFill>
            </a:endParaRPr>
          </a:p>
        </p:txBody>
      </p:sp>
      <p:sp>
        <p:nvSpPr>
          <p:cNvPr id="671" name="Google Shape;671;p58"/>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grpSp>
        <p:nvGrpSpPr>
          <p:cNvPr id="672" name="Google Shape;672;p58"/>
          <p:cNvGrpSpPr/>
          <p:nvPr/>
        </p:nvGrpSpPr>
        <p:grpSpPr>
          <a:xfrm>
            <a:off x="7370364" y="-23539"/>
            <a:ext cx="2562565" cy="6885155"/>
            <a:chOff x="7370364" y="-23539"/>
            <a:chExt cx="2562565" cy="6885155"/>
          </a:xfrm>
        </p:grpSpPr>
        <p:pic>
          <p:nvPicPr>
            <p:cNvPr id="673" name="Google Shape;673;p58"/>
            <p:cNvPicPr preferRelativeResize="0"/>
            <p:nvPr/>
          </p:nvPicPr>
          <p:blipFill rotWithShape="1">
            <a:blip r:embed="rId4">
              <a:alphaModFix/>
            </a:blip>
            <a:srcRect b="0" l="0" r="0" t="0"/>
            <a:stretch/>
          </p:blipFill>
          <p:spPr>
            <a:xfrm rot="10800000">
              <a:off x="7829202" y="5156615"/>
              <a:ext cx="878334" cy="1705001"/>
            </a:xfrm>
            <a:prstGeom prst="rect">
              <a:avLst/>
            </a:prstGeom>
            <a:noFill/>
            <a:ln>
              <a:noFill/>
            </a:ln>
          </p:spPr>
        </p:pic>
        <p:sp>
          <p:nvSpPr>
            <p:cNvPr id="674" name="Google Shape;674;p58"/>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grpSp>
      <p:pic>
        <p:nvPicPr>
          <p:cNvPr id="675" name="Google Shape;675;p58"/>
          <p:cNvPicPr preferRelativeResize="0"/>
          <p:nvPr/>
        </p:nvPicPr>
        <p:blipFill rotWithShape="1">
          <a:blip r:embed="rId5">
            <a:alphaModFix/>
          </a:blip>
          <a:srcRect b="0" l="0" r="0" t="0"/>
          <a:stretch/>
        </p:blipFill>
        <p:spPr>
          <a:xfrm>
            <a:off x="9509575" y="108400"/>
            <a:ext cx="2553075" cy="472250"/>
          </a:xfrm>
          <a:prstGeom prst="rect">
            <a:avLst/>
          </a:prstGeom>
          <a:noFill/>
          <a:ln>
            <a:noFill/>
          </a:ln>
        </p:spPr>
      </p:pic>
      <p:sp>
        <p:nvSpPr>
          <p:cNvPr id="676" name="Google Shape;676;p58"/>
          <p:cNvSpPr txBox="1"/>
          <p:nvPr/>
        </p:nvSpPr>
        <p:spPr>
          <a:xfrm>
            <a:off x="365760" y="4389120"/>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chemeClr val="accent1"/>
              </a:buClr>
              <a:buSzPts val="4400"/>
              <a:buFont typeface="Calibri"/>
              <a:buNone/>
            </a:pPr>
            <a:r>
              <a:rPr b="0" baseline="-25000" i="0" lang="en-US" sz="4400" u="none" cap="none" strike="noStrike">
                <a:solidFill>
                  <a:schemeClr val="dk2"/>
                </a:solidFill>
                <a:latin typeface="Century Gothic"/>
                <a:ea typeface="Century Gothic"/>
                <a:cs typeface="Century Gothic"/>
                <a:sym typeface="Century Gothic"/>
              </a:rPr>
              <a:t>o5.</a:t>
            </a:r>
            <a:endParaRPr/>
          </a:p>
        </p:txBody>
      </p:sp>
      <p:sp>
        <p:nvSpPr>
          <p:cNvPr id="677" name="Google Shape;677;p58"/>
          <p:cNvSpPr txBox="1"/>
          <p:nvPr/>
        </p:nvSpPr>
        <p:spPr>
          <a:xfrm>
            <a:off x="1097280" y="4242816"/>
            <a:ext cx="7943967" cy="958590"/>
          </a:xfrm>
          <a:prstGeom prst="rect">
            <a:avLst/>
          </a:prstGeom>
          <a:noFill/>
          <a:ln>
            <a:noFill/>
          </a:ln>
        </p:spPr>
        <p:txBody>
          <a:bodyPr anchorCtr="0" anchor="b" bIns="0" lIns="0" spcFirstLastPara="1" rIns="0" wrap="square" tIns="45700">
            <a:noAutofit/>
          </a:bodyPr>
          <a:lstStyle/>
          <a:p>
            <a:pPr indent="0" lvl="0" marL="0" marR="0" rtl="0" algn="l">
              <a:lnSpc>
                <a:spcPct val="100000"/>
              </a:lnSpc>
              <a:spcBef>
                <a:spcPts val="0"/>
              </a:spcBef>
              <a:spcAft>
                <a:spcPts val="0"/>
              </a:spcAft>
              <a:buClr>
                <a:schemeClr val="accent1"/>
              </a:buClr>
              <a:buSzPts val="2000"/>
              <a:buFont typeface="Calibri"/>
              <a:buNone/>
            </a:pPr>
            <a:r>
              <a:rPr b="0" i="0" lang="en-US" sz="2400" u="none" cap="none" strike="noStrike">
                <a:solidFill>
                  <a:schemeClr val="dk1"/>
                </a:solidFill>
                <a:highlight>
                  <a:schemeClr val="lt1"/>
                </a:highlight>
                <a:latin typeface="Century Gothic"/>
                <a:ea typeface="Century Gothic"/>
                <a:cs typeface="Century Gothic"/>
                <a:sym typeface="Century Gothic"/>
              </a:rPr>
              <a:t>Collaborazione e condivisione delle conoscenze</a:t>
            </a:r>
            <a:r>
              <a:rPr b="0" i="0" lang="en-US" sz="2400" u="none" cap="none" strike="noStrike">
                <a:solidFill>
                  <a:schemeClr val="dk1"/>
                </a:solidFill>
                <a:latin typeface="Century Gothic"/>
                <a:ea typeface="Century Gothic"/>
                <a:cs typeface="Century Gothic"/>
                <a:sym typeface="Century Gothic"/>
              </a:rPr>
              <a:t>.</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pic>
        <p:nvPicPr>
          <p:cNvPr id="682" name="Google Shape;682;p59"/>
          <p:cNvPicPr preferRelativeResize="0"/>
          <p:nvPr/>
        </p:nvPicPr>
        <p:blipFill rotWithShape="1">
          <a:blip r:embed="rId3">
            <a:alphaModFix/>
          </a:blip>
          <a:srcRect b="0" l="0" r="0" t="0"/>
          <a:stretch/>
        </p:blipFill>
        <p:spPr>
          <a:xfrm>
            <a:off x="6755278" y="2898648"/>
            <a:ext cx="5436722" cy="3959352"/>
          </a:xfrm>
          <a:prstGeom prst="rect">
            <a:avLst/>
          </a:prstGeom>
          <a:noFill/>
          <a:ln>
            <a:noFill/>
          </a:ln>
        </p:spPr>
      </p:pic>
      <p:sp>
        <p:nvSpPr>
          <p:cNvPr id="683" name="Google Shape;683;p59"/>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grpSp>
        <p:nvGrpSpPr>
          <p:cNvPr id="684" name="Google Shape;684;p59"/>
          <p:cNvGrpSpPr/>
          <p:nvPr/>
        </p:nvGrpSpPr>
        <p:grpSpPr>
          <a:xfrm>
            <a:off x="7370364" y="-23539"/>
            <a:ext cx="2562565" cy="6885155"/>
            <a:chOff x="7370364" y="-23539"/>
            <a:chExt cx="2562565" cy="6885155"/>
          </a:xfrm>
        </p:grpSpPr>
        <p:pic>
          <p:nvPicPr>
            <p:cNvPr id="685" name="Google Shape;685;p59"/>
            <p:cNvPicPr preferRelativeResize="0"/>
            <p:nvPr/>
          </p:nvPicPr>
          <p:blipFill rotWithShape="1">
            <a:blip r:embed="rId4">
              <a:alphaModFix/>
            </a:blip>
            <a:srcRect b="0" l="0" r="0" t="0"/>
            <a:stretch/>
          </p:blipFill>
          <p:spPr>
            <a:xfrm rot="10800000">
              <a:off x="7829202" y="5156615"/>
              <a:ext cx="878334" cy="1705001"/>
            </a:xfrm>
            <a:prstGeom prst="rect">
              <a:avLst/>
            </a:prstGeom>
            <a:noFill/>
            <a:ln>
              <a:noFill/>
            </a:ln>
          </p:spPr>
        </p:pic>
        <p:sp>
          <p:nvSpPr>
            <p:cNvPr id="686" name="Google Shape;686;p59"/>
            <p:cNvSpPr/>
            <p:nvPr/>
          </p:nvSpPr>
          <p:spPr>
            <a:xfrm>
              <a:off x="7370364" y="-23539"/>
              <a:ext cx="2562565" cy="6884359"/>
            </a:xfrm>
            <a:custGeom>
              <a:rect b="b" l="l" r="r" t="t"/>
              <a:pathLst>
                <a:path extrusionOk="0" h="6884359" w="2562565">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grpSp>
      <p:pic>
        <p:nvPicPr>
          <p:cNvPr id="687" name="Google Shape;687;p59"/>
          <p:cNvPicPr preferRelativeResize="0"/>
          <p:nvPr/>
        </p:nvPicPr>
        <p:blipFill rotWithShape="1">
          <a:blip r:embed="rId5">
            <a:alphaModFix/>
          </a:blip>
          <a:srcRect b="0" l="0" r="0" t="0"/>
          <a:stretch/>
        </p:blipFill>
        <p:spPr>
          <a:xfrm>
            <a:off x="9509575" y="108400"/>
            <a:ext cx="2553075" cy="472250"/>
          </a:xfrm>
          <a:prstGeom prst="rect">
            <a:avLst/>
          </a:prstGeom>
          <a:noFill/>
          <a:ln>
            <a:noFill/>
          </a:ln>
        </p:spPr>
      </p:pic>
      <p:sp>
        <p:nvSpPr>
          <p:cNvPr id="688" name="Google Shape;688;p59"/>
          <p:cNvSpPr txBox="1"/>
          <p:nvPr/>
        </p:nvSpPr>
        <p:spPr>
          <a:xfrm>
            <a:off x="365760" y="5577840"/>
            <a:ext cx="788700" cy="533400"/>
          </a:xfrm>
          <a:prstGeom prst="rect">
            <a:avLst/>
          </a:prstGeom>
          <a:noFill/>
          <a:ln>
            <a:noFill/>
          </a:ln>
        </p:spPr>
        <p:txBody>
          <a:bodyPr anchorCtr="0" anchor="ctr" bIns="0" lIns="0" spcFirstLastPara="1" rIns="0" wrap="square" tIns="0">
            <a:noAutofit/>
          </a:bodyPr>
          <a:lstStyle/>
          <a:p>
            <a:pPr indent="0" lvl="0" marL="0" marR="0" rtl="0" algn="ctr">
              <a:lnSpc>
                <a:spcPct val="60000"/>
              </a:lnSpc>
              <a:spcBef>
                <a:spcPts val="0"/>
              </a:spcBef>
              <a:spcAft>
                <a:spcPts val="0"/>
              </a:spcAft>
              <a:buClr>
                <a:schemeClr val="accent1"/>
              </a:buClr>
              <a:buSzPts val="4400"/>
              <a:buFont typeface="Calibri"/>
              <a:buNone/>
            </a:pPr>
            <a:r>
              <a:t/>
            </a:r>
            <a:endParaRPr b="0" baseline="-25000" i="0" sz="4400" u="none" cap="none" strike="noStrike">
              <a:solidFill>
                <a:schemeClr val="dk2"/>
              </a:solidFill>
              <a:latin typeface="Century Gothic"/>
              <a:ea typeface="Century Gothic"/>
              <a:cs typeface="Century Gothic"/>
              <a:sym typeface="Century Gothic"/>
            </a:endParaRPr>
          </a:p>
        </p:txBody>
      </p:sp>
      <p:sp>
        <p:nvSpPr>
          <p:cNvPr id="689" name="Google Shape;689;p59"/>
          <p:cNvSpPr txBox="1"/>
          <p:nvPr>
            <p:ph type="ctrTitle"/>
          </p:nvPr>
        </p:nvSpPr>
        <p:spPr>
          <a:xfrm>
            <a:off x="796322" y="320041"/>
            <a:ext cx="7469854" cy="686724"/>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SzPct val="111111"/>
              <a:buNone/>
            </a:pPr>
            <a:r>
              <a:rPr lang="en-US" sz="3600">
                <a:solidFill>
                  <a:schemeClr val="dk1"/>
                </a:solidFill>
                <a:highlight>
                  <a:schemeClr val="lt1"/>
                </a:highlight>
              </a:rPr>
              <a:t>Collaborazione e condivisione delle conoscenze</a:t>
            </a:r>
            <a:endParaRPr/>
          </a:p>
        </p:txBody>
      </p:sp>
      <p:sp>
        <p:nvSpPr>
          <p:cNvPr id="690" name="Google Shape;690;p59"/>
          <p:cNvSpPr txBox="1"/>
          <p:nvPr/>
        </p:nvSpPr>
        <p:spPr>
          <a:xfrm>
            <a:off x="457200" y="2377440"/>
            <a:ext cx="6913164" cy="4983479"/>
          </a:xfrm>
          <a:prstGeom prst="rect">
            <a:avLst/>
          </a:prstGeom>
          <a:noFill/>
          <a:ln>
            <a:noFill/>
          </a:ln>
        </p:spPr>
        <p:txBody>
          <a:bodyPr anchorCtr="0" anchor="t" bIns="45700" lIns="0" spcFirstLastPara="1" rIns="0" wrap="square" tIns="0">
            <a:noAutofit/>
          </a:bodyPr>
          <a:lstStyle/>
          <a:p>
            <a:pPr indent="-342900" lvl="0" marL="342900" marR="0" rtl="0" algn="l">
              <a:lnSpc>
                <a:spcPct val="100000"/>
              </a:lnSpc>
              <a:spcBef>
                <a:spcPts val="600"/>
              </a:spcBef>
              <a:spcAft>
                <a:spcPts val="0"/>
              </a:spcAft>
              <a:buClr>
                <a:schemeClr val="dk2"/>
              </a:buClr>
              <a:buSzPts val="1200"/>
              <a:buFont typeface="Noto Sans Symbols"/>
              <a:buChar char="▪"/>
            </a:pPr>
            <a:r>
              <a:rPr b="1" i="0" lang="en-US" sz="2200" u="none" cap="none" strike="noStrike">
                <a:solidFill>
                  <a:schemeClr val="dk1"/>
                </a:solidFill>
                <a:latin typeface="Century Gothic"/>
                <a:ea typeface="Century Gothic"/>
                <a:cs typeface="Century Gothic"/>
                <a:sym typeface="Century Gothic"/>
              </a:rPr>
              <a:t>Informazioni sul profilo</a:t>
            </a:r>
            <a:r>
              <a:rPr b="0" i="0" lang="en-US" sz="2200" u="none" cap="none" strike="noStrike">
                <a:solidFill>
                  <a:schemeClr val="dk1"/>
                </a:solidFill>
                <a:latin typeface="Century Gothic"/>
                <a:ea typeface="Century Gothic"/>
                <a:cs typeface="Century Gothic"/>
                <a:sym typeface="Century Gothic"/>
              </a:rPr>
              <a:t>: Lavorate nel settore dell'energia? Sei uno specialista di cybersecurity?  Quanto conoscete gli argomenti trattati?</a:t>
            </a:r>
            <a:endParaRPr/>
          </a:p>
          <a:p>
            <a:pPr indent="-266700" lvl="0" marL="342900" marR="0" rtl="0" algn="l">
              <a:lnSpc>
                <a:spcPct val="100000"/>
              </a:lnSpc>
              <a:spcBef>
                <a:spcPts val="600"/>
              </a:spcBef>
              <a:spcAft>
                <a:spcPts val="0"/>
              </a:spcAft>
              <a:buClr>
                <a:schemeClr val="dk2"/>
              </a:buClr>
              <a:buSzPts val="1200"/>
              <a:buFont typeface="Noto Sans Symbols"/>
              <a:buNone/>
            </a:pPr>
            <a:r>
              <a:t/>
            </a:r>
            <a:endParaRPr b="0" i="0" sz="2200" u="none" cap="none" strike="noStrike">
              <a:solidFill>
                <a:schemeClr val="dk1"/>
              </a:solidFill>
              <a:latin typeface="Century Gothic"/>
              <a:ea typeface="Century Gothic"/>
              <a:cs typeface="Century Gothic"/>
              <a:sym typeface="Century Gothic"/>
            </a:endParaRPr>
          </a:p>
          <a:p>
            <a:pPr indent="-342900" lvl="0" marL="342900" marR="0" rtl="0" algn="l">
              <a:lnSpc>
                <a:spcPct val="100000"/>
              </a:lnSpc>
              <a:spcBef>
                <a:spcPts val="600"/>
              </a:spcBef>
              <a:spcAft>
                <a:spcPts val="0"/>
              </a:spcAft>
              <a:buClr>
                <a:schemeClr val="dk2"/>
              </a:buClr>
              <a:buSzPts val="1200"/>
              <a:buFont typeface="Noto Sans Symbols"/>
              <a:buChar char="▪"/>
            </a:pPr>
            <a:r>
              <a:rPr b="1" i="0" lang="en-US" sz="2200" u="none" cap="none" strike="noStrike">
                <a:solidFill>
                  <a:schemeClr val="dk1"/>
                </a:solidFill>
                <a:latin typeface="Century Gothic"/>
                <a:ea typeface="Century Gothic"/>
                <a:cs typeface="Century Gothic"/>
                <a:sym typeface="Century Gothic"/>
              </a:rPr>
              <a:t>Pensieri sul seminario:</a:t>
            </a:r>
            <a:r>
              <a:rPr b="0" i="0" lang="en-US" sz="2200" u="none" cap="none" strike="noStrike">
                <a:solidFill>
                  <a:schemeClr val="dk1"/>
                </a:solidFill>
                <a:latin typeface="Century Gothic"/>
                <a:ea typeface="Century Gothic"/>
                <a:cs typeface="Century Gothic"/>
                <a:sym typeface="Century Gothic"/>
              </a:rPr>
              <a:t> Quali aspetti vi hanno colpito di più?</a:t>
            </a:r>
            <a:endParaRPr/>
          </a:p>
          <a:p>
            <a:pPr indent="-266700" lvl="0" marL="342900" marR="0" rtl="0" algn="l">
              <a:lnSpc>
                <a:spcPct val="100000"/>
              </a:lnSpc>
              <a:spcBef>
                <a:spcPts val="600"/>
              </a:spcBef>
              <a:spcAft>
                <a:spcPts val="0"/>
              </a:spcAft>
              <a:buClr>
                <a:schemeClr val="dk2"/>
              </a:buClr>
              <a:buSzPts val="1200"/>
              <a:buFont typeface="Noto Sans Symbols"/>
              <a:buNone/>
            </a:pPr>
            <a:r>
              <a:t/>
            </a:r>
            <a:endParaRPr b="0" i="0" sz="2200" u="none" cap="none" strike="noStrike">
              <a:solidFill>
                <a:schemeClr val="dk1"/>
              </a:solidFill>
              <a:latin typeface="Century Gothic"/>
              <a:ea typeface="Century Gothic"/>
              <a:cs typeface="Century Gothic"/>
              <a:sym typeface="Century Gothic"/>
            </a:endParaRPr>
          </a:p>
          <a:p>
            <a:pPr indent="-342900" lvl="0" marL="342900" marR="0" rtl="0" algn="l">
              <a:lnSpc>
                <a:spcPct val="100000"/>
              </a:lnSpc>
              <a:spcBef>
                <a:spcPts val="600"/>
              </a:spcBef>
              <a:spcAft>
                <a:spcPts val="0"/>
              </a:spcAft>
              <a:buClr>
                <a:schemeClr val="dk2"/>
              </a:buClr>
              <a:buSzPts val="1200"/>
              <a:buFont typeface="Noto Sans Symbols"/>
              <a:buChar char="▪"/>
            </a:pPr>
            <a:r>
              <a:rPr b="1" i="0" lang="en-US" sz="2200" u="none" cap="none" strike="noStrike">
                <a:solidFill>
                  <a:schemeClr val="dk1"/>
                </a:solidFill>
                <a:latin typeface="Century Gothic"/>
                <a:ea typeface="Century Gothic"/>
                <a:cs typeface="Century Gothic"/>
                <a:sym typeface="Century Gothic"/>
              </a:rPr>
              <a:t>Ulteriori riflessioni: </a:t>
            </a:r>
            <a:r>
              <a:rPr b="0" i="0" lang="en-US" sz="2200" u="none" cap="none" strike="noStrike">
                <a:solidFill>
                  <a:schemeClr val="dk1"/>
                </a:solidFill>
                <a:latin typeface="Century Gothic"/>
                <a:ea typeface="Century Gothic"/>
                <a:cs typeface="Century Gothic"/>
                <a:sym typeface="Century Gothic"/>
              </a:rPr>
              <a:t>Avete qualcosa da aggiungere?</a:t>
            </a:r>
            <a:endParaRPr/>
          </a:p>
        </p:txBody>
      </p:sp>
      <p:sp>
        <p:nvSpPr>
          <p:cNvPr id="691" name="Google Shape;691;p59"/>
          <p:cNvSpPr txBox="1"/>
          <p:nvPr/>
        </p:nvSpPr>
        <p:spPr>
          <a:xfrm>
            <a:off x="274320" y="1280160"/>
            <a:ext cx="9052560" cy="849463"/>
          </a:xfrm>
          <a:prstGeom prst="rect">
            <a:avLst/>
          </a:prstGeom>
          <a:noFill/>
          <a:ln>
            <a:noFill/>
          </a:ln>
        </p:spPr>
        <p:txBody>
          <a:bodyPr anchorCtr="0" anchor="ctr" bIns="0" lIns="0" spcFirstLastPara="1" rIns="0" wrap="square" tIns="0">
            <a:spAutoFit/>
          </a:bodyPr>
          <a:lstStyle/>
          <a:p>
            <a:pPr indent="-228600" lvl="0" marL="457200" marR="0" rtl="0" algn="l">
              <a:lnSpc>
                <a:spcPct val="60000"/>
              </a:lnSpc>
              <a:spcBef>
                <a:spcPts val="600"/>
              </a:spcBef>
              <a:spcAft>
                <a:spcPts val="0"/>
              </a:spcAft>
              <a:buClr>
                <a:schemeClr val="accent1"/>
              </a:buClr>
              <a:buSzPts val="4400"/>
              <a:buFont typeface="Calibri"/>
              <a:buNone/>
            </a:pPr>
            <a:r>
              <a:rPr b="1" baseline="-25000" i="0" lang="en-US" sz="4400" u="none" cap="none" strike="noStrike">
                <a:solidFill>
                  <a:schemeClr val="dk2"/>
                </a:solidFill>
                <a:latin typeface="Century Gothic"/>
                <a:ea typeface="Century Gothic"/>
                <a:cs typeface="Century Gothic"/>
                <a:sym typeface="Century Gothic"/>
              </a:rPr>
              <a:t>Alzare la mano e </a:t>
            </a:r>
            <a:endParaRPr/>
          </a:p>
          <a:p>
            <a:pPr indent="-228600" lvl="0" marL="457200" marR="0" rtl="0" algn="l">
              <a:lnSpc>
                <a:spcPct val="60000"/>
              </a:lnSpc>
              <a:spcBef>
                <a:spcPts val="1200"/>
              </a:spcBef>
              <a:spcAft>
                <a:spcPts val="600"/>
              </a:spcAft>
              <a:buClr>
                <a:schemeClr val="accent1"/>
              </a:buClr>
              <a:buSzPts val="4400"/>
              <a:buFont typeface="Calibri"/>
              <a:buNone/>
            </a:pPr>
            <a:r>
              <a:rPr b="1" baseline="-25000" i="0" lang="en-US" sz="4400" u="none" cap="none" strike="noStrike">
                <a:solidFill>
                  <a:schemeClr val="dk2"/>
                </a:solidFill>
                <a:latin typeface="Century Gothic"/>
                <a:ea typeface="Century Gothic"/>
                <a:cs typeface="Century Gothic"/>
                <a:sym typeface="Century Gothic"/>
              </a:rPr>
              <a:t>Presentati!</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id="696" name="Google Shape;696;p29"/>
          <p:cNvSpPr txBox="1"/>
          <p:nvPr>
            <p:ph type="ctrTitle"/>
          </p:nvPr>
        </p:nvSpPr>
        <p:spPr>
          <a:xfrm>
            <a:off x="6970326" y="1679216"/>
            <a:ext cx="4786877" cy="15183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6000"/>
              <a:buFont typeface="Book Antiqua"/>
              <a:buNone/>
            </a:pPr>
            <a:r>
              <a:rPr lang="en-US"/>
              <a:t>Grazie</a:t>
            </a:r>
            <a:endParaRPr/>
          </a:p>
        </p:txBody>
      </p:sp>
      <p:pic>
        <p:nvPicPr>
          <p:cNvPr descr="A person and person looking at a computer screen" id="697" name="Google Shape;697;p29"/>
          <p:cNvPicPr preferRelativeResize="0"/>
          <p:nvPr>
            <p:ph idx="2" type="pic"/>
          </p:nvPr>
        </p:nvPicPr>
        <p:blipFill rotWithShape="1">
          <a:blip r:embed="rId3">
            <a:alphaModFix/>
          </a:blip>
          <a:srcRect b="0" l="127" r="125" t="0"/>
          <a:stretch/>
        </p:blipFill>
        <p:spPr>
          <a:xfrm>
            <a:off x="-29499" y="-2236"/>
            <a:ext cx="6814124" cy="6871095"/>
          </a:xfrm>
          <a:prstGeom prst="rect">
            <a:avLst/>
          </a:prstGeom>
          <a:solidFill>
            <a:schemeClr val="lt2"/>
          </a:solidFill>
          <a:ln>
            <a:noFill/>
          </a:ln>
        </p:spPr>
      </p:pic>
      <p:sp>
        <p:nvSpPr>
          <p:cNvPr id="698" name="Google Shape;698;p29"/>
          <p:cNvSpPr txBox="1"/>
          <p:nvPr>
            <p:ph idx="1" type="body"/>
          </p:nvPr>
        </p:nvSpPr>
        <p:spPr>
          <a:xfrm>
            <a:off x="7350655" y="4716463"/>
            <a:ext cx="3235856" cy="924642"/>
          </a:xfrm>
          <a:prstGeom prst="rect">
            <a:avLst/>
          </a:prstGeom>
          <a:noFill/>
          <a:ln>
            <a:noFill/>
          </a:ln>
        </p:spPr>
        <p:txBody>
          <a:bodyPr anchorCtr="0" anchor="t" bIns="45700" lIns="91425" spcFirstLastPara="1" rIns="0" wrap="square" tIns="0">
            <a:normAutofit/>
          </a:bodyPr>
          <a:lstStyle/>
          <a:p>
            <a:pPr indent="0" lvl="0" marL="0" rtl="0" algn="l">
              <a:lnSpc>
                <a:spcPct val="100000"/>
              </a:lnSpc>
              <a:spcBef>
                <a:spcPts val="0"/>
              </a:spcBef>
              <a:spcAft>
                <a:spcPts val="0"/>
              </a:spcAft>
              <a:buSzPts val="1600"/>
              <a:buFont typeface="Courier New"/>
              <a:buNone/>
            </a:pPr>
            <a:r>
              <a:rPr lang="en-US"/>
              <a:t>Si prega di inviare tutte le domande a:</a:t>
            </a:r>
            <a:endParaRPr/>
          </a:p>
          <a:p>
            <a:pPr indent="0" lvl="0" marL="0" rtl="0" algn="l">
              <a:lnSpc>
                <a:spcPct val="100000"/>
              </a:lnSpc>
              <a:spcBef>
                <a:spcPts val="0"/>
              </a:spcBef>
              <a:spcAft>
                <a:spcPts val="0"/>
              </a:spcAft>
              <a:buSzPts val="1600"/>
              <a:buFont typeface="Courier New"/>
              <a:buNone/>
            </a:pPr>
            <a:r>
              <a:rPr lang="en-US"/>
              <a:t>disiaili@itml.gr</a:t>
            </a:r>
            <a:endParaRPr/>
          </a:p>
        </p:txBody>
      </p:sp>
      <p:grpSp>
        <p:nvGrpSpPr>
          <p:cNvPr id="699" name="Google Shape;699;p29"/>
          <p:cNvGrpSpPr/>
          <p:nvPr/>
        </p:nvGrpSpPr>
        <p:grpSpPr>
          <a:xfrm>
            <a:off x="4059704" y="0"/>
            <a:ext cx="2928883" cy="6871447"/>
            <a:chOff x="4059704" y="0"/>
            <a:chExt cx="2928883" cy="6871447"/>
          </a:xfrm>
        </p:grpSpPr>
        <p:sp>
          <p:nvSpPr>
            <p:cNvPr id="700" name="Google Shape;700;p29"/>
            <p:cNvSpPr/>
            <p:nvPr/>
          </p:nvSpPr>
          <p:spPr>
            <a:xfrm rot="10800000">
              <a:off x="4443586" y="50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cxnSp>
          <p:nvCxnSpPr>
            <p:cNvPr id="701" name="Google Shape;701;p29"/>
            <p:cNvCxnSpPr/>
            <p:nvPr/>
          </p:nvCxnSpPr>
          <p:spPr>
            <a:xfrm flipH="1">
              <a:off x="4059704" y="0"/>
              <a:ext cx="1822122" cy="6871447"/>
            </a:xfrm>
            <a:prstGeom prst="straightConnector1">
              <a:avLst/>
            </a:prstGeom>
            <a:noFill/>
            <a:ln cap="flat" cmpd="sng" w="22225">
              <a:solidFill>
                <a:schemeClr val="dk2"/>
              </a:solidFill>
              <a:prstDash val="solid"/>
              <a:round/>
              <a:headEnd len="sm" w="sm" type="none"/>
              <a:tailEnd len="sm" w="sm" type="none"/>
            </a:ln>
          </p:spPr>
        </p:cxnSp>
      </p:grpSp>
      <p:pic>
        <p:nvPicPr>
          <p:cNvPr id="702" name="Google Shape;702;p29"/>
          <p:cNvPicPr preferRelativeResize="0"/>
          <p:nvPr/>
        </p:nvPicPr>
        <p:blipFill rotWithShape="1">
          <a:blip r:embed="rId4">
            <a:alphaModFix/>
          </a:blip>
          <a:srcRect b="0" l="0" r="0" t="0"/>
          <a:stretch/>
        </p:blipFill>
        <p:spPr>
          <a:xfrm>
            <a:off x="9490675" y="6305150"/>
            <a:ext cx="2553075" cy="4722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
          <p:cNvSpPr txBox="1"/>
          <p:nvPr>
            <p:ph type="ctrTitle"/>
          </p:nvPr>
        </p:nvSpPr>
        <p:spPr>
          <a:xfrm>
            <a:off x="447368" y="270880"/>
            <a:ext cx="11297264" cy="1524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accent1"/>
              </a:buClr>
              <a:buSzPts val="3600"/>
              <a:buFont typeface="Book Antiqua"/>
              <a:buNone/>
            </a:pPr>
            <a:r>
              <a:rPr lang="en-US">
                <a:solidFill>
                  <a:schemeClr val="accent1"/>
                </a:solidFill>
                <a:highlight>
                  <a:schemeClr val="lt1"/>
                </a:highlight>
              </a:rPr>
              <a:t>Logistica della formazione CSP: </a:t>
            </a:r>
            <a:r>
              <a:rPr lang="en-US">
                <a:highlight>
                  <a:schemeClr val="lt1"/>
                </a:highlight>
              </a:rPr>
              <a:t>quando-dove-come</a:t>
            </a:r>
            <a:endParaRPr>
              <a:highlight>
                <a:schemeClr val="lt1"/>
              </a:highlight>
            </a:endParaRPr>
          </a:p>
        </p:txBody>
      </p:sp>
      <p:sp>
        <p:nvSpPr>
          <p:cNvPr id="225" name="Google Shape;225;p4"/>
          <p:cNvSpPr/>
          <p:nvPr>
            <p:ph idx="1" type="body"/>
          </p:nvPr>
        </p:nvSpPr>
        <p:spPr>
          <a:xfrm>
            <a:off x="1318352" y="1894376"/>
            <a:ext cx="2847975" cy="3390899"/>
          </a:xfrm>
          <a:prstGeom prst="roundRect">
            <a:avLst>
              <a:gd fmla="val 16667" name="adj"/>
            </a:avLst>
          </a:prstGeom>
          <a:solidFill>
            <a:schemeClr val="accent1">
              <a:alpha val="9411"/>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US"/>
              <a:t>QUANDO</a:t>
            </a:r>
            <a:endParaRPr/>
          </a:p>
        </p:txBody>
      </p:sp>
      <p:pic>
        <p:nvPicPr>
          <p:cNvPr descr="Abacus" id="226" name="Google Shape;226;p4"/>
          <p:cNvPicPr preferRelativeResize="0"/>
          <p:nvPr>
            <p:ph idx="2" type="pic"/>
          </p:nvPr>
        </p:nvPicPr>
        <p:blipFill rotWithShape="1">
          <a:blip r:embed="rId3">
            <a:alphaModFix/>
          </a:blip>
          <a:srcRect b="4500" l="0" r="0" t="4502"/>
          <a:stretch/>
        </p:blipFill>
        <p:spPr>
          <a:xfrm>
            <a:off x="2239419" y="2833688"/>
            <a:ext cx="1005840" cy="914400"/>
          </a:xfrm>
          <a:prstGeom prst="rect">
            <a:avLst/>
          </a:prstGeom>
          <a:noFill/>
          <a:ln>
            <a:noFill/>
          </a:ln>
        </p:spPr>
      </p:pic>
      <p:sp>
        <p:nvSpPr>
          <p:cNvPr id="227" name="Google Shape;227;p4"/>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rPr lang="en-US"/>
              <a:t>Orario: </a:t>
            </a:r>
            <a:endParaRPr/>
          </a:p>
          <a:p>
            <a:pPr indent="0" lvl="0" marL="0" rtl="0" algn="ctr">
              <a:lnSpc>
                <a:spcPct val="100000"/>
              </a:lnSpc>
              <a:spcBef>
                <a:spcPts val="0"/>
              </a:spcBef>
              <a:spcAft>
                <a:spcPts val="0"/>
              </a:spcAft>
              <a:buSzPts val="1400"/>
              <a:buNone/>
            </a:pPr>
            <a:r>
              <a:rPr lang="en-US"/>
              <a:t>2024 - 2025 </a:t>
            </a:r>
            <a:endParaRPr/>
          </a:p>
          <a:p>
            <a:pPr indent="0" lvl="0" marL="0" rtl="0" algn="ctr">
              <a:lnSpc>
                <a:spcPct val="100000"/>
              </a:lnSpc>
              <a:spcBef>
                <a:spcPts val="0"/>
              </a:spcBef>
              <a:spcAft>
                <a:spcPts val="0"/>
              </a:spcAft>
              <a:buSzPts val="1400"/>
              <a:buNone/>
            </a:pPr>
            <a:r>
              <a:rPr lang="en-US"/>
              <a:t>Progetto finanziato dall'UE CyberSecPro </a:t>
            </a:r>
            <a:endParaRPr/>
          </a:p>
        </p:txBody>
      </p:sp>
      <p:sp>
        <p:nvSpPr>
          <p:cNvPr id="228" name="Google Shape;228;p4"/>
          <p:cNvSpPr/>
          <p:nvPr>
            <p:ph idx="4" type="body"/>
          </p:nvPr>
        </p:nvSpPr>
        <p:spPr>
          <a:xfrm>
            <a:off x="4651092" y="1894376"/>
            <a:ext cx="2847975" cy="3390899"/>
          </a:xfrm>
          <a:prstGeom prst="roundRect">
            <a:avLst>
              <a:gd fmla="val 16667" name="adj"/>
            </a:avLst>
          </a:prstGeom>
          <a:solidFill>
            <a:schemeClr val="accent1">
              <a:alpha val="9411"/>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US"/>
              <a:t>DOVE</a:t>
            </a:r>
            <a:endParaRPr/>
          </a:p>
        </p:txBody>
      </p:sp>
      <p:pic>
        <p:nvPicPr>
          <p:cNvPr descr="3d Glasses" id="229" name="Google Shape;229;p4"/>
          <p:cNvPicPr preferRelativeResize="0"/>
          <p:nvPr>
            <p:ph idx="5" type="pic"/>
          </p:nvPr>
        </p:nvPicPr>
        <p:blipFill rotWithShape="1">
          <a:blip r:embed="rId4">
            <a:alphaModFix/>
          </a:blip>
          <a:srcRect b="4573" l="0" r="0" t="4573"/>
          <a:stretch/>
        </p:blipFill>
        <p:spPr>
          <a:xfrm>
            <a:off x="5572159" y="2954840"/>
            <a:ext cx="1005840" cy="914400"/>
          </a:xfrm>
          <a:prstGeom prst="rect">
            <a:avLst/>
          </a:prstGeom>
          <a:noFill/>
          <a:ln>
            <a:noFill/>
          </a:ln>
        </p:spPr>
      </p:pic>
      <p:sp>
        <p:nvSpPr>
          <p:cNvPr id="230" name="Google Shape;230;p4"/>
          <p:cNvSpPr txBox="1"/>
          <p:nvPr>
            <p:ph idx="6" type="body"/>
          </p:nvPr>
        </p:nvSpPr>
        <p:spPr>
          <a:xfrm>
            <a:off x="4938557" y="3989404"/>
            <a:ext cx="2275880" cy="893763"/>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rPr lang="en-US"/>
              <a:t>IN LOCO E ONLINE</a:t>
            </a:r>
            <a:endParaRPr/>
          </a:p>
        </p:txBody>
      </p:sp>
      <p:sp>
        <p:nvSpPr>
          <p:cNvPr id="231" name="Google Shape;231;p4"/>
          <p:cNvSpPr/>
          <p:nvPr>
            <p:ph idx="7" type="body"/>
          </p:nvPr>
        </p:nvSpPr>
        <p:spPr>
          <a:xfrm>
            <a:off x="7995403" y="1894376"/>
            <a:ext cx="2847975" cy="3390899"/>
          </a:xfrm>
          <a:prstGeom prst="roundRect">
            <a:avLst>
              <a:gd fmla="val 16667" name="adj"/>
            </a:avLst>
          </a:prstGeom>
          <a:solidFill>
            <a:schemeClr val="accent1">
              <a:alpha val="9411"/>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p>
            <a:pPr indent="0" lvl="0" marL="0" rtl="0" algn="ctr">
              <a:lnSpc>
                <a:spcPct val="100000"/>
              </a:lnSpc>
              <a:spcBef>
                <a:spcPts val="0"/>
              </a:spcBef>
              <a:spcAft>
                <a:spcPts val="0"/>
              </a:spcAft>
              <a:buSzPts val="2400"/>
              <a:buNone/>
            </a:pPr>
            <a:r>
              <a:rPr lang="en-US"/>
              <a:t>COME</a:t>
            </a:r>
            <a:endParaRPr/>
          </a:p>
        </p:txBody>
      </p:sp>
      <p:pic>
        <p:nvPicPr>
          <p:cNvPr descr="Circuit" id="232" name="Google Shape;232;p4"/>
          <p:cNvPicPr preferRelativeResize="0"/>
          <p:nvPr>
            <p:ph idx="8" type="pic"/>
          </p:nvPr>
        </p:nvPicPr>
        <p:blipFill rotWithShape="1">
          <a:blip r:embed="rId5">
            <a:alphaModFix/>
          </a:blip>
          <a:srcRect b="4500" l="0" r="0" t="4502"/>
          <a:stretch/>
        </p:blipFill>
        <p:spPr>
          <a:xfrm>
            <a:off x="8916470" y="2833688"/>
            <a:ext cx="1005840" cy="914400"/>
          </a:xfrm>
          <a:prstGeom prst="rect">
            <a:avLst/>
          </a:prstGeom>
          <a:noFill/>
          <a:ln>
            <a:noFill/>
          </a:ln>
        </p:spPr>
      </p:pic>
      <p:sp>
        <p:nvSpPr>
          <p:cNvPr id="233" name="Google Shape;233;p4"/>
          <p:cNvSpPr txBox="1"/>
          <p:nvPr>
            <p:ph idx="9" type="body"/>
          </p:nvPr>
        </p:nvSpPr>
        <p:spPr>
          <a:xfrm>
            <a:off x="8282868" y="3989404"/>
            <a:ext cx="2275880" cy="893763"/>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SzPts val="1400"/>
              <a:buNone/>
            </a:pPr>
            <a:r>
              <a:rPr lang="en-US"/>
              <a:t>Formazione pratica</a:t>
            </a:r>
            <a:endParaRPr/>
          </a:p>
        </p:txBody>
      </p:sp>
      <p:sp>
        <p:nvSpPr>
          <p:cNvPr id="234" name="Google Shape;234;p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pic>
        <p:nvPicPr>
          <p:cNvPr id="235" name="Google Shape;235;p4"/>
          <p:cNvPicPr preferRelativeResize="0"/>
          <p:nvPr/>
        </p:nvPicPr>
        <p:blipFill rotWithShape="1">
          <a:blip r:embed="rId6">
            <a:alphaModFix/>
          </a:blip>
          <a:srcRect b="0" l="0" r="0" t="0"/>
          <a:stretch/>
        </p:blipFill>
        <p:spPr>
          <a:xfrm>
            <a:off x="9509575" y="108400"/>
            <a:ext cx="2553075" cy="472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descr="A group of people looking at a sign" id="240" name="Google Shape;240;p5"/>
          <p:cNvPicPr preferRelativeResize="0"/>
          <p:nvPr>
            <p:ph idx="2" type="pic"/>
          </p:nvPr>
        </p:nvPicPr>
        <p:blipFill rotWithShape="1">
          <a:blip r:embed="rId3">
            <a:alphaModFix/>
          </a:blip>
          <a:srcRect b="0" l="6288" r="6286" t="0"/>
          <a:stretch/>
        </p:blipFill>
        <p:spPr>
          <a:xfrm>
            <a:off x="0" y="-2235"/>
            <a:ext cx="5840730" cy="6862275"/>
          </a:xfrm>
          <a:prstGeom prst="rect">
            <a:avLst/>
          </a:prstGeom>
          <a:solidFill>
            <a:schemeClr val="lt2"/>
          </a:solidFill>
          <a:ln>
            <a:noFill/>
          </a:ln>
        </p:spPr>
      </p:pic>
      <p:sp>
        <p:nvSpPr>
          <p:cNvPr id="241" name="Google Shape;241;p5"/>
          <p:cNvSpPr txBox="1"/>
          <p:nvPr>
            <p:ph type="ctrTitle"/>
          </p:nvPr>
        </p:nvSpPr>
        <p:spPr>
          <a:xfrm>
            <a:off x="6507964" y="631870"/>
            <a:ext cx="4786800" cy="7638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Proposte di valore</a:t>
            </a:r>
            <a:endParaRPr/>
          </a:p>
        </p:txBody>
      </p:sp>
      <p:sp>
        <p:nvSpPr>
          <p:cNvPr id="242" name="Google Shape;242;p5"/>
          <p:cNvSpPr txBox="1"/>
          <p:nvPr>
            <p:ph idx="1" type="subTitle"/>
          </p:nvPr>
        </p:nvSpPr>
        <p:spPr>
          <a:xfrm>
            <a:off x="6498131" y="1280160"/>
            <a:ext cx="4786800" cy="763800"/>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US"/>
              <a:t>Vantaggi per i partecipanti</a:t>
            </a:r>
            <a:endParaRPr/>
          </a:p>
        </p:txBody>
      </p:sp>
      <p:sp>
        <p:nvSpPr>
          <p:cNvPr id="243" name="Google Shape;243;p5"/>
          <p:cNvSpPr txBox="1"/>
          <p:nvPr>
            <p:ph idx="3" type="body"/>
          </p:nvPr>
        </p:nvSpPr>
        <p:spPr>
          <a:xfrm>
            <a:off x="6148812" y="2043960"/>
            <a:ext cx="5913838" cy="4705640"/>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0"/>
              </a:spcBef>
              <a:spcAft>
                <a:spcPts val="0"/>
              </a:spcAft>
              <a:buSzPts val="1200"/>
              <a:buChar char="o"/>
            </a:pPr>
            <a:r>
              <a:rPr lang="en-US" sz="1200"/>
              <a:t>Livello del modulo di formazione: Base</a:t>
            </a:r>
            <a:endParaRPr/>
          </a:p>
          <a:p>
            <a:pPr indent="-274320" lvl="0" marL="274320" rtl="0" algn="l">
              <a:lnSpc>
                <a:spcPct val="100000"/>
              </a:lnSpc>
              <a:spcBef>
                <a:spcPts val="600"/>
              </a:spcBef>
              <a:spcAft>
                <a:spcPts val="0"/>
              </a:spcAft>
              <a:buSzPts val="1200"/>
              <a:buChar char="o"/>
            </a:pPr>
            <a:r>
              <a:rPr lang="en-US" sz="1200"/>
              <a:t>Comprensione delle minacce informatiche e delle vulnerabilità specifiche del settore energetico.</a:t>
            </a:r>
            <a:endParaRPr/>
          </a:p>
          <a:p>
            <a:pPr indent="-274320" lvl="0" marL="274320" rtl="0" algn="l">
              <a:lnSpc>
                <a:spcPct val="100000"/>
              </a:lnSpc>
              <a:spcBef>
                <a:spcPts val="600"/>
              </a:spcBef>
              <a:spcAft>
                <a:spcPts val="0"/>
              </a:spcAft>
              <a:buSzPts val="1200"/>
              <a:buChar char="o"/>
            </a:pPr>
            <a:r>
              <a:rPr lang="en-US" sz="1200"/>
              <a:t>Familiarità con i sistemi di notifica delle minacce in tempo reale e capacità di implementazione di base.</a:t>
            </a:r>
            <a:endParaRPr/>
          </a:p>
          <a:p>
            <a:pPr indent="-274320" lvl="0" marL="274320" rtl="0" algn="l">
              <a:lnSpc>
                <a:spcPct val="100000"/>
              </a:lnSpc>
              <a:spcBef>
                <a:spcPts val="600"/>
              </a:spcBef>
              <a:spcAft>
                <a:spcPts val="0"/>
              </a:spcAft>
              <a:buSzPts val="1200"/>
              <a:buChar char="o"/>
            </a:pPr>
            <a:r>
              <a:rPr lang="en-US" sz="1200"/>
              <a:t>Conoscenza delle piattaforme di gestione della sicurezza basate sul cloud per il monitoraggio dell'infrastruttura.</a:t>
            </a:r>
            <a:endParaRPr/>
          </a:p>
          <a:p>
            <a:pPr indent="-274320" lvl="0" marL="274320" rtl="0" algn="l">
              <a:lnSpc>
                <a:spcPct val="100000"/>
              </a:lnSpc>
              <a:spcBef>
                <a:spcPts val="600"/>
              </a:spcBef>
              <a:spcAft>
                <a:spcPts val="0"/>
              </a:spcAft>
              <a:buSzPts val="1200"/>
              <a:buChar char="o"/>
            </a:pPr>
            <a:r>
              <a:rPr lang="en-US" sz="1200"/>
              <a:t>Possibilità di configurare notifiche di base delle minacce in tempo reale tramite e-mail e avvisi Slack.</a:t>
            </a:r>
            <a:endParaRPr/>
          </a:p>
          <a:p>
            <a:pPr indent="-274320" lvl="0" marL="274320" rtl="0" algn="l">
              <a:lnSpc>
                <a:spcPct val="100000"/>
              </a:lnSpc>
              <a:spcBef>
                <a:spcPts val="600"/>
              </a:spcBef>
              <a:spcAft>
                <a:spcPts val="0"/>
              </a:spcAft>
              <a:buSzPts val="1200"/>
              <a:buChar char="o"/>
            </a:pPr>
            <a:r>
              <a:rPr lang="en-US" sz="1200"/>
              <a:t>Introduzione all'uso dello strumento Security Infusion per l'identificazione delle vulnerabilità.</a:t>
            </a:r>
            <a:endParaRPr/>
          </a:p>
          <a:p>
            <a:pPr indent="-274320" lvl="0" marL="274320" rtl="0" algn="l">
              <a:lnSpc>
                <a:spcPct val="100000"/>
              </a:lnSpc>
              <a:spcBef>
                <a:spcPts val="600"/>
              </a:spcBef>
              <a:spcAft>
                <a:spcPts val="0"/>
              </a:spcAft>
              <a:buSzPts val="1200"/>
              <a:buChar char="o"/>
            </a:pPr>
            <a:r>
              <a:rPr lang="en-US" sz="1200"/>
              <a:t>Competenza di base nella generazione di semplici rapporti sullo stato del sistema e sulle vulnerabilità.</a:t>
            </a:r>
            <a:endParaRPr/>
          </a:p>
          <a:p>
            <a:pPr indent="-274320" lvl="0" marL="274320" rtl="0" algn="l">
              <a:lnSpc>
                <a:spcPct val="100000"/>
              </a:lnSpc>
              <a:spcBef>
                <a:spcPts val="600"/>
              </a:spcBef>
              <a:spcAft>
                <a:spcPts val="0"/>
              </a:spcAft>
              <a:buSzPts val="1200"/>
              <a:buChar char="o"/>
            </a:pPr>
            <a:r>
              <a:rPr lang="en-US" sz="1200"/>
              <a:t>Introduzione all'impostazione del monitoraggio continuo dell'infrastruttura utilizzando strumenti basati sul cloud.</a:t>
            </a:r>
            <a:endParaRPr/>
          </a:p>
          <a:p>
            <a:pPr indent="-274320" lvl="0" marL="274320" rtl="0" algn="l">
              <a:lnSpc>
                <a:spcPct val="100000"/>
              </a:lnSpc>
              <a:spcBef>
                <a:spcPts val="600"/>
              </a:spcBef>
              <a:spcAft>
                <a:spcPts val="0"/>
              </a:spcAft>
              <a:buSzPts val="1200"/>
              <a:buChar char="o"/>
            </a:pPr>
            <a:r>
              <a:rPr lang="en-US" sz="1200"/>
              <a:t>Capacità di base nell'analisi di eventi storici per la sorveglianza di sistemi energetici critici. </a:t>
            </a:r>
            <a:endParaRPr/>
          </a:p>
          <a:p>
            <a:pPr indent="-274320" lvl="0" marL="274320" rtl="0" algn="l">
              <a:lnSpc>
                <a:spcPct val="100000"/>
              </a:lnSpc>
              <a:spcBef>
                <a:spcPts val="600"/>
              </a:spcBef>
              <a:spcAft>
                <a:spcPts val="0"/>
              </a:spcAft>
              <a:buSzPts val="1200"/>
              <a:buChar char="o"/>
            </a:pPr>
            <a:r>
              <a:rPr lang="en-US" sz="1200"/>
              <a:t>Consapevolezza delle strategie di cybersecurity adattate al settore dell'energia.</a:t>
            </a:r>
            <a:endParaRPr/>
          </a:p>
          <a:p>
            <a:pPr indent="-274320" lvl="0" marL="274320" rtl="0" algn="l">
              <a:lnSpc>
                <a:spcPct val="100000"/>
              </a:lnSpc>
              <a:spcBef>
                <a:spcPts val="600"/>
              </a:spcBef>
              <a:spcAft>
                <a:spcPts val="600"/>
              </a:spcAft>
              <a:buSzPts val="1200"/>
              <a:buChar char="o"/>
            </a:pPr>
            <a:r>
              <a:rPr lang="en-US" sz="1200"/>
              <a:t>Introduzione alla risposta agli incidenti di cybersicurezza negli ambienti energetici.</a:t>
            </a:r>
            <a:endParaRPr sz="1200"/>
          </a:p>
        </p:txBody>
      </p:sp>
      <p:cxnSp>
        <p:nvCxnSpPr>
          <p:cNvPr id="244" name="Google Shape;244;p5"/>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245" name="Google Shape;245;p5"/>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id="246" name="Google Shape;246;p5"/>
          <p:cNvPicPr preferRelativeResize="0"/>
          <p:nvPr/>
        </p:nvPicPr>
        <p:blipFill rotWithShape="1">
          <a:blip r:embed="rId4">
            <a:alphaModFix/>
          </a:blip>
          <a:srcRect b="0" l="0" r="0" t="0"/>
          <a:stretch/>
        </p:blipFill>
        <p:spPr>
          <a:xfrm>
            <a:off x="9509575" y="108400"/>
            <a:ext cx="2553075" cy="472250"/>
          </a:xfrm>
          <a:prstGeom prst="rect">
            <a:avLst/>
          </a:prstGeom>
          <a:noFill/>
          <a:ln>
            <a:noFill/>
          </a:ln>
        </p:spPr>
      </p:pic>
      <p:sp>
        <p:nvSpPr>
          <p:cNvPr id="247" name="Google Shape;247;p5"/>
          <p:cNvSpPr txBox="1"/>
          <p:nvPr>
            <p:ph idx="4294967295"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descr="A person standing in front of a table with a person&#10;&#10;Description automatically generated" id="252" name="Google Shape;252;p6"/>
          <p:cNvPicPr preferRelativeResize="0"/>
          <p:nvPr>
            <p:ph idx="2" type="pic"/>
          </p:nvPr>
        </p:nvPicPr>
        <p:blipFill rotWithShape="1">
          <a:blip r:embed="rId3">
            <a:alphaModFix/>
          </a:blip>
          <a:srcRect b="0" l="4072" r="4072" t="0"/>
          <a:stretch/>
        </p:blipFill>
        <p:spPr>
          <a:xfrm>
            <a:off x="0" y="-2235"/>
            <a:ext cx="5669280" cy="6862275"/>
          </a:xfrm>
          <a:prstGeom prst="rect">
            <a:avLst/>
          </a:prstGeom>
          <a:solidFill>
            <a:schemeClr val="lt2"/>
          </a:solidFill>
          <a:ln>
            <a:noFill/>
          </a:ln>
        </p:spPr>
      </p:pic>
      <p:sp>
        <p:nvSpPr>
          <p:cNvPr id="253" name="Google Shape;253;p6"/>
          <p:cNvSpPr txBox="1"/>
          <p:nvPr>
            <p:ph type="ctrTitle"/>
          </p:nvPr>
        </p:nvSpPr>
        <p:spPr>
          <a:xfrm>
            <a:off x="6409838" y="539184"/>
            <a:ext cx="3168272" cy="64008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CHI</a:t>
            </a:r>
            <a:endParaRPr/>
          </a:p>
        </p:txBody>
      </p:sp>
      <p:sp>
        <p:nvSpPr>
          <p:cNvPr id="254" name="Google Shape;254;p6"/>
          <p:cNvSpPr txBox="1"/>
          <p:nvPr>
            <p:ph idx="1" type="subTitle"/>
          </p:nvPr>
        </p:nvSpPr>
        <p:spPr>
          <a:xfrm>
            <a:off x="6362285" y="1097280"/>
            <a:ext cx="4715261" cy="486252"/>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US"/>
              <a:t>Profilo dei partecipanti alla formazione</a:t>
            </a:r>
            <a:endParaRPr/>
          </a:p>
        </p:txBody>
      </p:sp>
      <p:sp>
        <p:nvSpPr>
          <p:cNvPr id="255" name="Google Shape;255;p6"/>
          <p:cNvSpPr txBox="1"/>
          <p:nvPr>
            <p:ph idx="3" type="body"/>
          </p:nvPr>
        </p:nvSpPr>
        <p:spPr>
          <a:xfrm>
            <a:off x="5669280" y="1645920"/>
            <a:ext cx="6393370" cy="5009954"/>
          </a:xfrm>
          <a:prstGeom prst="rect">
            <a:avLst/>
          </a:prstGeom>
          <a:noFill/>
          <a:ln>
            <a:noFill/>
          </a:ln>
        </p:spPr>
        <p:txBody>
          <a:bodyPr anchorCtr="0" anchor="t" bIns="0" lIns="182875" spcFirstLastPara="1" rIns="0" wrap="square" tIns="0">
            <a:noAutofit/>
          </a:bodyPr>
          <a:lstStyle/>
          <a:p>
            <a:pPr indent="-285750" lvl="0" marL="285750" rtl="0" algn="just">
              <a:lnSpc>
                <a:spcPct val="100000"/>
              </a:lnSpc>
              <a:spcBef>
                <a:spcPts val="0"/>
              </a:spcBef>
              <a:spcAft>
                <a:spcPts val="0"/>
              </a:spcAft>
              <a:buSzPts val="1400"/>
              <a:buFont typeface="Noto Sans Symbols"/>
              <a:buChar char="❖"/>
            </a:pPr>
            <a:r>
              <a:rPr b="1" lang="en-US" sz="2000"/>
              <a:t>Professionisti del settore energetico</a:t>
            </a:r>
            <a:endParaRPr/>
          </a:p>
          <a:p>
            <a:pPr indent="0" lvl="0" marL="0" rtl="0" algn="just">
              <a:lnSpc>
                <a:spcPct val="100000"/>
              </a:lnSpc>
              <a:spcBef>
                <a:spcPts val="1200"/>
              </a:spcBef>
              <a:spcAft>
                <a:spcPts val="0"/>
              </a:spcAft>
              <a:buSzPts val="1400"/>
              <a:buNone/>
            </a:pPr>
            <a:r>
              <a:rPr lang="en-US" sz="1200"/>
              <a:t>In particolare: </a:t>
            </a:r>
            <a:endParaRPr/>
          </a:p>
          <a:p>
            <a:pPr indent="-274320" lvl="0" marL="274320" rtl="0" algn="just">
              <a:lnSpc>
                <a:spcPct val="100000"/>
              </a:lnSpc>
              <a:spcBef>
                <a:spcPts val="0"/>
              </a:spcBef>
              <a:spcAft>
                <a:spcPts val="0"/>
              </a:spcAft>
              <a:buClr>
                <a:srgbClr val="FFC000"/>
              </a:buClr>
              <a:buSzPts val="1400"/>
              <a:buFont typeface="Noto Sans Symbols"/>
              <a:buChar char="✔"/>
            </a:pPr>
            <a:r>
              <a:rPr b="1" lang="en-US" sz="1200"/>
              <a:t>Professionisti della sicurezza informatica nel settore dell'energia </a:t>
            </a:r>
            <a:endParaRPr/>
          </a:p>
          <a:p>
            <a:pPr indent="0" lvl="0" marL="0" rtl="0" algn="just">
              <a:lnSpc>
                <a:spcPct val="100000"/>
              </a:lnSpc>
              <a:spcBef>
                <a:spcPts val="0"/>
              </a:spcBef>
              <a:spcAft>
                <a:spcPts val="0"/>
              </a:spcAft>
              <a:buClr>
                <a:srgbClr val="FFC000"/>
              </a:buClr>
              <a:buSzPts val="1400"/>
              <a:buNone/>
            </a:pPr>
            <a:r>
              <a:rPr lang="en-US" sz="1200"/>
              <a:t>Anche a livello di base, questo seminario può rafforzare i concetti fondamentali e fornire un'esperienza pratica con strumenti specifici, che è preziosa per le persone responsabili della salvaguardia dell'infrastruttura digitale delle aziende energetiche, soprattutto per </a:t>
            </a:r>
            <a:r>
              <a:rPr b="1" lang="en-US" sz="1200"/>
              <a:t>quelle di primo livello</a:t>
            </a:r>
            <a:r>
              <a:rPr lang="en-US" sz="1200"/>
              <a:t>.</a:t>
            </a:r>
            <a:endParaRPr/>
          </a:p>
          <a:p>
            <a:pPr indent="-274320" lvl="0" marL="274320" rtl="0" algn="just">
              <a:lnSpc>
                <a:spcPct val="100000"/>
              </a:lnSpc>
              <a:spcBef>
                <a:spcPts val="600"/>
              </a:spcBef>
              <a:spcAft>
                <a:spcPts val="0"/>
              </a:spcAft>
              <a:buClr>
                <a:srgbClr val="FFC000"/>
              </a:buClr>
              <a:buSzPts val="1400"/>
              <a:buFont typeface="Noto Sans Symbols"/>
              <a:buChar char="✔"/>
            </a:pPr>
            <a:r>
              <a:rPr b="1" lang="en-US" sz="1200"/>
              <a:t>Amministratori di sistema e ingegneri di rete </a:t>
            </a:r>
            <a:endParaRPr/>
          </a:p>
          <a:p>
            <a:pPr indent="0" lvl="0" marL="0" rtl="0" algn="just">
              <a:lnSpc>
                <a:spcPct val="100000"/>
              </a:lnSpc>
              <a:spcBef>
                <a:spcPts val="0"/>
              </a:spcBef>
              <a:spcAft>
                <a:spcPts val="0"/>
              </a:spcAft>
              <a:buClr>
                <a:srgbClr val="FFC000"/>
              </a:buClr>
              <a:buSzPts val="1400"/>
              <a:buNone/>
            </a:pPr>
            <a:r>
              <a:rPr lang="en-US" sz="1200"/>
              <a:t>Questi ruoli sono direttamente responsabili della configurazione e della manutenzione dell'infrastruttura IT all'interno delle aziende del settore energetico, per cui è essenziale che partecipino a una formazione di base sulla cybersecurity per garantire una solida comprensione dei principi di sicurezza.</a:t>
            </a:r>
            <a:endParaRPr/>
          </a:p>
          <a:p>
            <a:pPr indent="-274320" lvl="0" marL="274320" rtl="0" algn="just">
              <a:lnSpc>
                <a:spcPct val="100000"/>
              </a:lnSpc>
              <a:spcBef>
                <a:spcPts val="600"/>
              </a:spcBef>
              <a:spcAft>
                <a:spcPts val="0"/>
              </a:spcAft>
              <a:buClr>
                <a:srgbClr val="FFC000"/>
              </a:buClr>
              <a:buSzPts val="1400"/>
              <a:buFont typeface="Noto Sans Symbols"/>
              <a:buChar char="✔"/>
            </a:pPr>
            <a:r>
              <a:rPr b="1" lang="en-US" sz="1200"/>
              <a:t>Manager e </a:t>
            </a:r>
            <a:r>
              <a:rPr lang="en-US" sz="1200"/>
              <a:t>dirigenti </a:t>
            </a:r>
            <a:endParaRPr/>
          </a:p>
          <a:p>
            <a:pPr indent="0" lvl="0" marL="0" rtl="0" algn="just">
              <a:lnSpc>
                <a:spcPct val="100000"/>
              </a:lnSpc>
              <a:spcBef>
                <a:spcPts val="0"/>
              </a:spcBef>
              <a:spcAft>
                <a:spcPts val="0"/>
              </a:spcAft>
              <a:buClr>
                <a:srgbClr val="FFC000"/>
              </a:buClr>
              <a:buSzPts val="1400"/>
              <a:buNone/>
            </a:pPr>
            <a:r>
              <a:rPr lang="en-US" sz="1200"/>
              <a:t>I responsabili delle decisioni all'interno delle aziende del settore energetico dovrebbero avere una conoscenza di base dei concetti e delle strategie di cybersecurity per prendere decisioni informate sull'allocazione delle risorse e sulla gestione dei rischi.</a:t>
            </a:r>
            <a:endParaRPr/>
          </a:p>
          <a:p>
            <a:pPr indent="-274320" lvl="0" marL="274320" rtl="0" algn="just">
              <a:lnSpc>
                <a:spcPct val="100000"/>
              </a:lnSpc>
              <a:spcBef>
                <a:spcPts val="600"/>
              </a:spcBef>
              <a:spcAft>
                <a:spcPts val="0"/>
              </a:spcAft>
              <a:buClr>
                <a:srgbClr val="FFC000"/>
              </a:buClr>
              <a:buSzPts val="1400"/>
              <a:buFont typeface="Noto Sans Symbols"/>
              <a:buChar char="✔"/>
            </a:pPr>
            <a:r>
              <a:rPr b="1" lang="en-US" sz="1200"/>
              <a:t>Responsabili della conformità nelle aziende energetiche</a:t>
            </a:r>
            <a:endParaRPr/>
          </a:p>
          <a:p>
            <a:pPr indent="0" lvl="0" marL="0" rtl="0" algn="just">
              <a:lnSpc>
                <a:spcPct val="100000"/>
              </a:lnSpc>
              <a:spcBef>
                <a:spcPts val="0"/>
              </a:spcBef>
              <a:spcAft>
                <a:spcPts val="0"/>
              </a:spcAft>
              <a:buClr>
                <a:srgbClr val="FFC000"/>
              </a:buClr>
              <a:buSzPts val="1400"/>
              <a:buNone/>
            </a:pPr>
            <a:r>
              <a:rPr lang="en-US" sz="1200"/>
              <a:t>I responsabili della conformità normativa nel settore dell'energia devono conoscere le migliori pratiche di cybersecurity per evitare potenziali violazioni e sanzioni.</a:t>
            </a:r>
            <a:endParaRPr/>
          </a:p>
          <a:p>
            <a:pPr indent="-274320" lvl="0" marL="274320" rtl="0" algn="just">
              <a:lnSpc>
                <a:spcPct val="100000"/>
              </a:lnSpc>
              <a:spcBef>
                <a:spcPts val="600"/>
              </a:spcBef>
              <a:spcAft>
                <a:spcPts val="0"/>
              </a:spcAft>
              <a:buClr>
                <a:srgbClr val="FFC000"/>
              </a:buClr>
              <a:buSzPts val="1400"/>
              <a:buFont typeface="Noto Sans Symbols"/>
              <a:buChar char="✔"/>
            </a:pPr>
            <a:r>
              <a:rPr b="1" lang="en-US" sz="1200"/>
              <a:t>Dipendenti selezionati</a:t>
            </a:r>
            <a:endParaRPr/>
          </a:p>
          <a:p>
            <a:pPr indent="0" lvl="0" marL="0" rtl="0" algn="just">
              <a:lnSpc>
                <a:spcPct val="100000"/>
              </a:lnSpc>
              <a:spcBef>
                <a:spcPts val="0"/>
              </a:spcBef>
              <a:spcAft>
                <a:spcPts val="600"/>
              </a:spcAft>
              <a:buClr>
                <a:srgbClr val="FFC000"/>
              </a:buClr>
              <a:buSzPts val="1400"/>
              <a:buNone/>
            </a:pPr>
            <a:r>
              <a:rPr lang="en-US" sz="1200"/>
              <a:t>come quelli coinvolti in operazioni critiche o che trattano dati sensibili, potrebbero beneficiare di una formazione di base sulla cybersecurity per migliorare la resilienza generale dell'organizzazione.</a:t>
            </a:r>
            <a:endParaRPr/>
          </a:p>
        </p:txBody>
      </p:sp>
      <p:cxnSp>
        <p:nvCxnSpPr>
          <p:cNvPr id="256" name="Google Shape;256;p6"/>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257" name="Google Shape;257;p6"/>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id="258" name="Google Shape;258;p6"/>
          <p:cNvPicPr preferRelativeResize="0"/>
          <p:nvPr/>
        </p:nvPicPr>
        <p:blipFill rotWithShape="1">
          <a:blip r:embed="rId4">
            <a:alphaModFix/>
          </a:blip>
          <a:srcRect b="0" l="0" r="0" t="0"/>
          <a:stretch/>
        </p:blipFill>
        <p:spPr>
          <a:xfrm>
            <a:off x="9509575" y="108400"/>
            <a:ext cx="2553075" cy="472250"/>
          </a:xfrm>
          <a:prstGeom prst="rect">
            <a:avLst/>
          </a:prstGeom>
          <a:noFill/>
          <a:ln>
            <a:noFill/>
          </a:ln>
        </p:spPr>
      </p:pic>
      <p:sp>
        <p:nvSpPr>
          <p:cNvPr id="259" name="Google Shape;259;p6"/>
          <p:cNvSpPr txBox="1"/>
          <p:nvPr>
            <p:ph idx="4294967295"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
          <p:cNvSpPr txBox="1"/>
          <p:nvPr>
            <p:ph type="ctrTitle"/>
          </p:nvPr>
        </p:nvSpPr>
        <p:spPr>
          <a:xfrm>
            <a:off x="6409838" y="731520"/>
            <a:ext cx="3168272" cy="64008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CHI</a:t>
            </a:r>
            <a:endParaRPr/>
          </a:p>
        </p:txBody>
      </p:sp>
      <p:sp>
        <p:nvSpPr>
          <p:cNvPr id="265" name="Google Shape;265;p2"/>
          <p:cNvSpPr txBox="1"/>
          <p:nvPr>
            <p:ph idx="1" type="subTitle"/>
          </p:nvPr>
        </p:nvSpPr>
        <p:spPr>
          <a:xfrm>
            <a:off x="6362285" y="1280160"/>
            <a:ext cx="4715261" cy="486252"/>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US"/>
              <a:t>Profilo dei partecipanti alla formazione</a:t>
            </a:r>
            <a:endParaRPr/>
          </a:p>
        </p:txBody>
      </p:sp>
      <p:sp>
        <p:nvSpPr>
          <p:cNvPr id="266" name="Google Shape;266;p2"/>
          <p:cNvSpPr txBox="1"/>
          <p:nvPr>
            <p:ph idx="3" type="body"/>
          </p:nvPr>
        </p:nvSpPr>
        <p:spPr>
          <a:xfrm>
            <a:off x="6271490" y="2299854"/>
            <a:ext cx="5237019" cy="3814065"/>
          </a:xfrm>
          <a:prstGeom prst="rect">
            <a:avLst/>
          </a:prstGeom>
          <a:noFill/>
          <a:ln>
            <a:noFill/>
          </a:ln>
        </p:spPr>
        <p:txBody>
          <a:bodyPr anchorCtr="0" anchor="t" bIns="0" lIns="91425" spcFirstLastPara="1" rIns="0" wrap="square" tIns="0">
            <a:noAutofit/>
          </a:bodyPr>
          <a:lstStyle/>
          <a:p>
            <a:pPr indent="-285750" lvl="0" marL="285750" rtl="0" algn="just">
              <a:lnSpc>
                <a:spcPct val="100000"/>
              </a:lnSpc>
              <a:spcBef>
                <a:spcPts val="0"/>
              </a:spcBef>
              <a:spcAft>
                <a:spcPts val="0"/>
              </a:spcAft>
              <a:buSzPts val="1400"/>
              <a:buFont typeface="Noto Sans Symbols"/>
              <a:buChar char="❖"/>
            </a:pPr>
            <a:r>
              <a:rPr lang="en-US" sz="1200"/>
              <a:t>A prescindere dalla loro appartenenza al settore energetico:</a:t>
            </a:r>
            <a:endParaRPr/>
          </a:p>
          <a:p>
            <a:pPr indent="-285750" lvl="1" marL="742950" rtl="0" algn="just">
              <a:lnSpc>
                <a:spcPct val="100000"/>
              </a:lnSpc>
              <a:spcBef>
                <a:spcPts val="1200"/>
              </a:spcBef>
              <a:spcAft>
                <a:spcPts val="0"/>
              </a:spcAft>
              <a:buClr>
                <a:srgbClr val="FFC000"/>
              </a:buClr>
              <a:buSzPts val="1400"/>
              <a:buFont typeface="Noto Sans Symbols"/>
              <a:buChar char="✔"/>
            </a:pPr>
            <a:r>
              <a:rPr b="1" lang="en-US" sz="1600"/>
              <a:t>Professionisti della sicurezza informatica </a:t>
            </a:r>
            <a:r>
              <a:rPr lang="en-US" sz="1600"/>
              <a:t>(in particolare quelli di livello iniziale) </a:t>
            </a:r>
            <a:endParaRPr/>
          </a:p>
          <a:p>
            <a:pPr indent="-285750" lvl="1" marL="742950" rtl="0" algn="just">
              <a:lnSpc>
                <a:spcPct val="100000"/>
              </a:lnSpc>
              <a:spcBef>
                <a:spcPts val="0"/>
              </a:spcBef>
              <a:spcAft>
                <a:spcPts val="0"/>
              </a:spcAft>
              <a:buClr>
                <a:srgbClr val="FFC000"/>
              </a:buClr>
              <a:buSzPts val="1400"/>
              <a:buFont typeface="Noto Sans Symbols"/>
              <a:buChar char="✔"/>
            </a:pPr>
            <a:r>
              <a:rPr b="1" lang="en-US" sz="1600"/>
              <a:t>Amministratori di sistema</a:t>
            </a:r>
            <a:r>
              <a:rPr lang="en-US" sz="1600"/>
              <a:t>, </a:t>
            </a:r>
            <a:r>
              <a:rPr b="1" lang="en-US" sz="1600"/>
              <a:t>ingegneri di rete</a:t>
            </a:r>
            <a:endParaRPr/>
          </a:p>
          <a:p>
            <a:pPr indent="-285750" lvl="1" marL="742950" rtl="0" algn="just">
              <a:lnSpc>
                <a:spcPct val="100000"/>
              </a:lnSpc>
              <a:spcBef>
                <a:spcPts val="0"/>
              </a:spcBef>
              <a:spcAft>
                <a:spcPts val="0"/>
              </a:spcAft>
              <a:buClr>
                <a:srgbClr val="FFC000"/>
              </a:buClr>
              <a:buSzPts val="1400"/>
              <a:buFont typeface="Noto Sans Symbols"/>
              <a:buChar char="✔"/>
            </a:pPr>
            <a:r>
              <a:rPr b="1" lang="en-US" sz="1600"/>
              <a:t>Studenti </a:t>
            </a:r>
            <a:r>
              <a:rPr lang="en-US" sz="1600"/>
              <a:t>e </a:t>
            </a:r>
            <a:r>
              <a:rPr b="1" lang="en-US" sz="1600"/>
              <a:t>appassionati di cybersecurity</a:t>
            </a:r>
            <a:endParaRPr/>
          </a:p>
          <a:p>
            <a:pPr indent="0" lvl="0" marL="0" rtl="0" algn="just">
              <a:lnSpc>
                <a:spcPct val="100000"/>
              </a:lnSpc>
              <a:spcBef>
                <a:spcPts val="1200"/>
              </a:spcBef>
              <a:spcAft>
                <a:spcPts val="0"/>
              </a:spcAft>
              <a:buClr>
                <a:srgbClr val="FFC000"/>
              </a:buClr>
              <a:buSzPts val="1400"/>
              <a:buNone/>
            </a:pPr>
            <a:r>
              <a:rPr lang="en-US" sz="1200"/>
              <a:t>Il seminario offre ai partecipanti un'opportunità preziosa per acquisire conoscenze pratiche sulle strategie di cybersecurity e per sviluppare una comprensione delle sfide del settore. </a:t>
            </a:r>
            <a:endParaRPr/>
          </a:p>
          <a:p>
            <a:pPr indent="0" lvl="0" marL="0" rtl="0" algn="just">
              <a:lnSpc>
                <a:spcPct val="100000"/>
              </a:lnSpc>
              <a:spcBef>
                <a:spcPts val="1200"/>
              </a:spcBef>
              <a:spcAft>
                <a:spcPts val="0"/>
              </a:spcAft>
              <a:buClr>
                <a:srgbClr val="FFC000"/>
              </a:buClr>
              <a:buSzPts val="1400"/>
              <a:buNone/>
            </a:pPr>
            <a:r>
              <a:rPr lang="en-US" sz="1200"/>
              <a:t>Inoltre, le dimostrazioni pratiche e le esercitazioni presenti nel seminario servono a integrare le conoscenze teoriche, migliorando la comprensione dei concetti e degli strumenti di cybersecurity.</a:t>
            </a:r>
            <a:endParaRPr b="1" sz="1200"/>
          </a:p>
          <a:p>
            <a:pPr indent="0" lvl="0" marL="0" rtl="0" algn="just">
              <a:lnSpc>
                <a:spcPct val="100000"/>
              </a:lnSpc>
              <a:spcBef>
                <a:spcPts val="1200"/>
              </a:spcBef>
              <a:spcAft>
                <a:spcPts val="1200"/>
              </a:spcAft>
              <a:buSzPts val="1400"/>
              <a:buNone/>
            </a:pPr>
            <a:r>
              <a:t/>
            </a:r>
            <a:endParaRPr/>
          </a:p>
        </p:txBody>
      </p:sp>
      <p:cxnSp>
        <p:nvCxnSpPr>
          <p:cNvPr id="267" name="Google Shape;267;p2"/>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268" name="Google Shape;268;p2"/>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 person standing in front of a table with a person&#10;&#10;Description automatically generated" id="269" name="Google Shape;269;p2"/>
          <p:cNvPicPr preferRelativeResize="0"/>
          <p:nvPr>
            <p:ph idx="2" type="pic"/>
          </p:nvPr>
        </p:nvPicPr>
        <p:blipFill rotWithShape="1">
          <a:blip r:embed="rId3">
            <a:alphaModFix/>
          </a:blip>
          <a:srcRect b="0" l="4072" r="4072" t="0"/>
          <a:stretch/>
        </p:blipFill>
        <p:spPr>
          <a:xfrm>
            <a:off x="0" y="-2235"/>
            <a:ext cx="5634182" cy="6862275"/>
          </a:xfrm>
          <a:prstGeom prst="rect">
            <a:avLst/>
          </a:prstGeom>
          <a:solidFill>
            <a:schemeClr val="lt2"/>
          </a:solidFill>
          <a:ln>
            <a:noFill/>
          </a:ln>
        </p:spPr>
      </p:pic>
      <p:pic>
        <p:nvPicPr>
          <p:cNvPr id="270" name="Google Shape;270;p2"/>
          <p:cNvPicPr preferRelativeResize="0"/>
          <p:nvPr/>
        </p:nvPicPr>
        <p:blipFill rotWithShape="1">
          <a:blip r:embed="rId4">
            <a:alphaModFix/>
          </a:blip>
          <a:srcRect b="0" l="0" r="0" t="0"/>
          <a:stretch/>
        </p:blipFill>
        <p:spPr>
          <a:xfrm>
            <a:off x="9509575" y="108400"/>
            <a:ext cx="2553075" cy="472250"/>
          </a:xfrm>
          <a:prstGeom prst="rect">
            <a:avLst/>
          </a:prstGeom>
          <a:noFill/>
          <a:ln>
            <a:noFill/>
          </a:ln>
        </p:spPr>
      </p:pic>
      <p:sp>
        <p:nvSpPr>
          <p:cNvPr id="271" name="Google Shape;271;p2"/>
          <p:cNvSpPr txBox="1"/>
          <p:nvPr>
            <p:ph idx="4294967295"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7"/>
          <p:cNvSpPr txBox="1"/>
          <p:nvPr>
            <p:ph type="ctrTitle"/>
          </p:nvPr>
        </p:nvSpPr>
        <p:spPr>
          <a:xfrm>
            <a:off x="6507964" y="98470"/>
            <a:ext cx="4786877" cy="76389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CHI</a:t>
            </a:r>
            <a:endParaRPr/>
          </a:p>
        </p:txBody>
      </p:sp>
      <p:sp>
        <p:nvSpPr>
          <p:cNvPr id="277" name="Google Shape;277;p7"/>
          <p:cNvSpPr txBox="1"/>
          <p:nvPr>
            <p:ph idx="1" type="subTitle"/>
          </p:nvPr>
        </p:nvSpPr>
        <p:spPr>
          <a:xfrm>
            <a:off x="6498131" y="755077"/>
            <a:ext cx="4786800" cy="763800"/>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US"/>
              <a:t>Profili dei formatori</a:t>
            </a:r>
            <a:endParaRPr/>
          </a:p>
          <a:p>
            <a:pPr indent="0" lvl="0" marL="0" rtl="0" algn="l">
              <a:lnSpc>
                <a:spcPct val="100000"/>
              </a:lnSpc>
              <a:spcBef>
                <a:spcPts val="0"/>
              </a:spcBef>
              <a:spcAft>
                <a:spcPts val="0"/>
              </a:spcAft>
              <a:buSzPts val="2400"/>
              <a:buNone/>
            </a:pPr>
            <a:r>
              <a:t/>
            </a:r>
            <a:endParaRPr/>
          </a:p>
        </p:txBody>
      </p:sp>
      <p:sp>
        <p:nvSpPr>
          <p:cNvPr id="278" name="Google Shape;278;p7"/>
          <p:cNvSpPr txBox="1"/>
          <p:nvPr>
            <p:ph idx="3" type="body"/>
          </p:nvPr>
        </p:nvSpPr>
        <p:spPr>
          <a:xfrm>
            <a:off x="6043200" y="1329175"/>
            <a:ext cx="5906100" cy="5144700"/>
          </a:xfrm>
          <a:prstGeom prst="rect">
            <a:avLst/>
          </a:prstGeom>
          <a:noFill/>
          <a:ln>
            <a:noFill/>
          </a:ln>
        </p:spPr>
        <p:txBody>
          <a:bodyPr anchorCtr="0" anchor="t" bIns="45700" lIns="91425" spcFirstLastPara="1" rIns="0" wrap="square" tIns="0">
            <a:normAutofit/>
          </a:bodyPr>
          <a:lstStyle/>
          <a:p>
            <a:pPr indent="-254317" lvl="0" marL="274320" rtl="0" algn="l">
              <a:lnSpc>
                <a:spcPct val="100000"/>
              </a:lnSpc>
              <a:spcBef>
                <a:spcPts val="0"/>
              </a:spcBef>
              <a:spcAft>
                <a:spcPts val="0"/>
              </a:spcAft>
              <a:buSzPts val="1400"/>
              <a:buFont typeface="Courier New"/>
              <a:buChar char="o"/>
            </a:pPr>
            <a:r>
              <a:rPr b="1" lang="en-US"/>
              <a:t>Dimitra Siaili </a:t>
            </a:r>
            <a:r>
              <a:rPr lang="en-US"/>
              <a:t>è un'affermata ricercatrice e project manager specializzata in progetti di cybersecurity finanziati dall'UE presso ITML. Sfruttando le sue basi accademiche in Ingegneria Elettrica e Informatica presso la Scuola Politecnica di Patrasso, che comprendono sia gli studi universitari che quelli post-laurea, ha dimostrato la sua abilità nel guidare ampie iniziative di ricerca. Oltre alla sua abilità nella cybersecurity, Dimitra ha maturato una vasta esperienza nel campo delle smart city e dell'IoT, contribuendo in modo significativo a progetti volti a migliorare le infrastrutture urbane e la connettività. ITML è all'avanguardia nell'innovazione, pioniera nelle soluzioni di cybersecurity grazie al coinvolgimento in decine di progetti di ricerca innovativi. Con un impegno costante verso l'eccellenza, ITML sfrutta la sua esperienza in materia di cybersicurezza per fornire tecnologie e servizi all'avanguardia, pensati per rispondere alle sfide in continua evoluzione del panorama digitale. Rinomata per le sue collaborazioni strategiche e per i suoi successi nell'ottenere finanziamenti dall'UE, ITML continua a plasmare il futuro della cybersecurity, consentendo alle aziende e alle organizzazioni di tutto il mondo di navigare con fiducia nelle complessità del cyberspazio.</a:t>
            </a:r>
            <a:endParaRPr/>
          </a:p>
        </p:txBody>
      </p:sp>
      <p:cxnSp>
        <p:nvCxnSpPr>
          <p:cNvPr id="279" name="Google Shape;279;p7"/>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280" name="Google Shape;280;p7"/>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 person speaking into a microphone&#10;&#10;Description automatically generated" id="281" name="Google Shape;281;p7"/>
          <p:cNvPicPr preferRelativeResize="0"/>
          <p:nvPr>
            <p:ph idx="2" type="pic"/>
          </p:nvPr>
        </p:nvPicPr>
        <p:blipFill rotWithShape="1">
          <a:blip r:embed="rId3">
            <a:alphaModFix/>
          </a:blip>
          <a:srcRect b="0" l="239" r="239" t="0"/>
          <a:stretch/>
        </p:blipFill>
        <p:spPr>
          <a:xfrm>
            <a:off x="0" y="-2235"/>
            <a:ext cx="5840730" cy="6862275"/>
          </a:xfrm>
          <a:prstGeom prst="rect">
            <a:avLst/>
          </a:prstGeom>
          <a:solidFill>
            <a:schemeClr val="lt2"/>
          </a:solidFill>
          <a:ln>
            <a:noFill/>
          </a:ln>
        </p:spPr>
      </p:pic>
      <p:pic>
        <p:nvPicPr>
          <p:cNvPr id="282" name="Google Shape;282;p7"/>
          <p:cNvPicPr preferRelativeResize="0"/>
          <p:nvPr/>
        </p:nvPicPr>
        <p:blipFill rotWithShape="1">
          <a:blip r:embed="rId4">
            <a:alphaModFix/>
          </a:blip>
          <a:srcRect b="0" l="0" r="0" t="0"/>
          <a:stretch/>
        </p:blipFill>
        <p:spPr>
          <a:xfrm>
            <a:off x="9509575" y="108400"/>
            <a:ext cx="2553075" cy="472250"/>
          </a:xfrm>
          <a:prstGeom prst="rect">
            <a:avLst/>
          </a:prstGeom>
          <a:noFill/>
          <a:ln>
            <a:noFill/>
          </a:ln>
        </p:spPr>
      </p:pic>
      <p:sp>
        <p:nvSpPr>
          <p:cNvPr id="283" name="Google Shape;283;p7"/>
          <p:cNvSpPr txBox="1"/>
          <p:nvPr>
            <p:ph idx="4294967295"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lt1"/>
                </a:solidFill>
              </a:rPr>
              <a:t>‹#›</a:t>
            </a:fld>
            <a:endParaRPr>
              <a:solidFill>
                <a:schemeClr val="lt1"/>
              </a:solidFill>
            </a:endParaRPr>
          </a:p>
        </p:txBody>
      </p:sp>
      <p:pic>
        <p:nvPicPr>
          <p:cNvPr descr="A person with red hair speaking into a microphone&#10;&#10;Description automatically generated" id="284" name="Google Shape;284;p7"/>
          <p:cNvPicPr preferRelativeResize="0"/>
          <p:nvPr/>
        </p:nvPicPr>
        <p:blipFill rotWithShape="1">
          <a:blip r:embed="rId5">
            <a:alphaModFix/>
          </a:blip>
          <a:srcRect b="0" l="8817" r="25118" t="0"/>
          <a:stretch/>
        </p:blipFill>
        <p:spPr>
          <a:xfrm>
            <a:off x="-18212" y="480419"/>
            <a:ext cx="4401676" cy="444179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8"/>
          <p:cNvSpPr txBox="1"/>
          <p:nvPr>
            <p:ph type="ctrTitle"/>
          </p:nvPr>
        </p:nvSpPr>
        <p:spPr>
          <a:xfrm>
            <a:off x="6507964" y="98470"/>
            <a:ext cx="4786877" cy="76389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COSA</a:t>
            </a:r>
            <a:endParaRPr/>
          </a:p>
        </p:txBody>
      </p:sp>
      <p:sp>
        <p:nvSpPr>
          <p:cNvPr id="290" name="Google Shape;290;p8"/>
          <p:cNvSpPr txBox="1"/>
          <p:nvPr>
            <p:ph idx="1" type="subTitle"/>
          </p:nvPr>
        </p:nvSpPr>
        <p:spPr>
          <a:xfrm>
            <a:off x="6498131" y="1059877"/>
            <a:ext cx="4786877" cy="763899"/>
          </a:xfrm>
          <a:prstGeom prst="rect">
            <a:avLst/>
          </a:prstGeom>
          <a:noFill/>
          <a:ln>
            <a:noFill/>
          </a:ln>
        </p:spPr>
        <p:txBody>
          <a:bodyPr anchorCtr="0" anchor="t" bIns="0" lIns="91425" spcFirstLastPara="1" rIns="91425" wrap="square" tIns="91425">
            <a:normAutofit/>
          </a:bodyPr>
          <a:lstStyle/>
          <a:p>
            <a:pPr indent="0" lvl="0" marL="0" rtl="0" algn="l">
              <a:lnSpc>
                <a:spcPct val="100000"/>
              </a:lnSpc>
              <a:spcBef>
                <a:spcPts val="0"/>
              </a:spcBef>
              <a:spcAft>
                <a:spcPts val="0"/>
              </a:spcAft>
              <a:buSzPts val="2400"/>
              <a:buNone/>
            </a:pPr>
            <a:r>
              <a:rPr lang="en-US"/>
              <a:t>Argomenti di formazione</a:t>
            </a:r>
            <a:endParaRPr/>
          </a:p>
        </p:txBody>
      </p:sp>
      <p:sp>
        <p:nvSpPr>
          <p:cNvPr id="291" name="Google Shape;291;p8"/>
          <p:cNvSpPr txBox="1"/>
          <p:nvPr>
            <p:ph idx="3" type="body"/>
          </p:nvPr>
        </p:nvSpPr>
        <p:spPr>
          <a:xfrm>
            <a:off x="6498124" y="1828800"/>
            <a:ext cx="4786877" cy="4503000"/>
          </a:xfrm>
          <a:prstGeom prst="rect">
            <a:avLst/>
          </a:prstGeom>
          <a:noFill/>
          <a:ln>
            <a:noFill/>
          </a:ln>
        </p:spPr>
        <p:txBody>
          <a:bodyPr anchorCtr="0" anchor="t" bIns="45700" lIns="91425" spcFirstLastPara="1" rIns="0" wrap="square" tIns="0">
            <a:noAutofit/>
          </a:bodyPr>
          <a:lstStyle/>
          <a:p>
            <a:pPr indent="-274320" lvl="0" marL="274320" rtl="0" algn="l">
              <a:lnSpc>
                <a:spcPct val="100000"/>
              </a:lnSpc>
              <a:spcBef>
                <a:spcPts val="1200"/>
              </a:spcBef>
              <a:spcAft>
                <a:spcPts val="0"/>
              </a:spcAft>
              <a:buSzPts val="1200"/>
              <a:buChar char="o"/>
            </a:pPr>
            <a:r>
              <a:rPr lang="en-US" sz="2000"/>
              <a:t>Introduzione alle gamme informatiche nel settore energetico</a:t>
            </a:r>
            <a:endParaRPr/>
          </a:p>
          <a:p>
            <a:pPr indent="-274320" lvl="0" marL="274320" rtl="0" algn="l">
              <a:lnSpc>
                <a:spcPct val="100000"/>
              </a:lnSpc>
              <a:spcBef>
                <a:spcPts val="1200"/>
              </a:spcBef>
              <a:spcAft>
                <a:spcPts val="0"/>
              </a:spcAft>
              <a:buSzPts val="1200"/>
              <a:buChar char="o"/>
            </a:pPr>
            <a:r>
              <a:rPr lang="en-US" sz="2000"/>
              <a:t>Notifiche e risposte alle minacce in tempo reale</a:t>
            </a:r>
            <a:endParaRPr/>
          </a:p>
          <a:p>
            <a:pPr indent="-274320" lvl="0" marL="274320" rtl="0" algn="l">
              <a:lnSpc>
                <a:spcPct val="100000"/>
              </a:lnSpc>
              <a:spcBef>
                <a:spcPts val="1200"/>
              </a:spcBef>
              <a:spcAft>
                <a:spcPts val="0"/>
              </a:spcAft>
              <a:buSzPts val="1200"/>
              <a:buChar char="o"/>
            </a:pPr>
            <a:r>
              <a:rPr lang="en-US" sz="2000"/>
              <a:t>Gestione e segnalazione delle vulnerabilità</a:t>
            </a:r>
            <a:endParaRPr/>
          </a:p>
          <a:p>
            <a:pPr indent="-274320" lvl="0" marL="274320" rtl="0" algn="l">
              <a:lnSpc>
                <a:spcPct val="100000"/>
              </a:lnSpc>
              <a:spcBef>
                <a:spcPts val="1200"/>
              </a:spcBef>
              <a:spcAft>
                <a:spcPts val="0"/>
              </a:spcAft>
              <a:buSzPts val="1200"/>
              <a:buChar char="o"/>
            </a:pPr>
            <a:r>
              <a:rPr lang="en-US" sz="2000"/>
              <a:t>Monitoraggio continuo dell'infrastruttura con strumenti basati sul cloud</a:t>
            </a:r>
            <a:endParaRPr/>
          </a:p>
          <a:p>
            <a:pPr indent="-274320" lvl="0" marL="274320" rtl="0" algn="l">
              <a:lnSpc>
                <a:spcPct val="100000"/>
              </a:lnSpc>
              <a:spcBef>
                <a:spcPts val="1200"/>
              </a:spcBef>
              <a:spcAft>
                <a:spcPts val="0"/>
              </a:spcAft>
              <a:buSzPts val="1200"/>
              <a:buChar char="o"/>
            </a:pPr>
            <a:r>
              <a:rPr lang="en-US" sz="2000"/>
              <a:t>Tendenze e considerazioni future nel settore dell'energia</a:t>
            </a:r>
            <a:endParaRPr/>
          </a:p>
        </p:txBody>
      </p:sp>
      <p:cxnSp>
        <p:nvCxnSpPr>
          <p:cNvPr id="292" name="Google Shape;292;p8"/>
          <p:cNvCxnSpPr/>
          <p:nvPr/>
        </p:nvCxnSpPr>
        <p:spPr>
          <a:xfrm flipH="1">
            <a:off x="2929081" y="0"/>
            <a:ext cx="1822122" cy="6871447"/>
          </a:xfrm>
          <a:prstGeom prst="straightConnector1">
            <a:avLst/>
          </a:prstGeom>
          <a:noFill/>
          <a:ln cap="flat" cmpd="sng" w="22225">
            <a:solidFill>
              <a:schemeClr val="dk2"/>
            </a:solidFill>
            <a:prstDash val="solid"/>
            <a:round/>
            <a:headEnd len="sm" w="sm" type="none"/>
            <a:tailEnd len="sm" w="sm" type="none"/>
          </a:ln>
        </p:spPr>
      </p:cxnSp>
      <p:sp>
        <p:nvSpPr>
          <p:cNvPr id="293" name="Google Shape;293;p8"/>
          <p:cNvSpPr/>
          <p:nvPr/>
        </p:nvSpPr>
        <p:spPr>
          <a:xfrm rot="10800000">
            <a:off x="3498189" y="177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 person in a suit holding a book&#10;&#10;Description automatically generated" id="294" name="Google Shape;294;p8"/>
          <p:cNvPicPr preferRelativeResize="0"/>
          <p:nvPr>
            <p:ph idx="2" type="pic"/>
          </p:nvPr>
        </p:nvPicPr>
        <p:blipFill rotWithShape="1">
          <a:blip r:embed="rId3">
            <a:alphaModFix/>
          </a:blip>
          <a:srcRect b="10834" l="0" r="0" t="10826"/>
          <a:stretch/>
        </p:blipFill>
        <p:spPr>
          <a:xfrm>
            <a:off x="0" y="-2235"/>
            <a:ext cx="5840730" cy="6862276"/>
          </a:xfrm>
          <a:prstGeom prst="rect">
            <a:avLst/>
          </a:prstGeom>
          <a:solidFill>
            <a:schemeClr val="lt2"/>
          </a:solidFill>
          <a:ln>
            <a:noFill/>
          </a:ln>
        </p:spPr>
      </p:pic>
      <p:pic>
        <p:nvPicPr>
          <p:cNvPr id="295" name="Google Shape;295;p8"/>
          <p:cNvPicPr preferRelativeResize="0"/>
          <p:nvPr/>
        </p:nvPicPr>
        <p:blipFill rotWithShape="1">
          <a:blip r:embed="rId4">
            <a:alphaModFix/>
          </a:blip>
          <a:srcRect b="0" l="0" r="0" t="0"/>
          <a:stretch/>
        </p:blipFill>
        <p:spPr>
          <a:xfrm>
            <a:off x="9509575" y="108400"/>
            <a:ext cx="2553075" cy="472250"/>
          </a:xfrm>
          <a:prstGeom prst="rect">
            <a:avLst/>
          </a:prstGeom>
          <a:noFill/>
          <a:ln>
            <a:noFill/>
          </a:ln>
        </p:spPr>
      </p:pic>
      <p:sp>
        <p:nvSpPr>
          <p:cNvPr id="296" name="Google Shape;296;p8"/>
          <p:cNvSpPr txBox="1"/>
          <p:nvPr>
            <p:ph idx="4294967295"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2023-07-18T15:28:54.0000000Z</dcterms:created>
  <dc:creator>Dimitra Siaili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