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66"/>
  </p:notesMasterIdLst>
  <p:handoutMasterIdLst>
    <p:handoutMasterId r:id="rId67"/>
  </p:handoutMasterIdLst>
  <p:sldIdLst>
    <p:sldId id="376" r:id="rId5"/>
    <p:sldId id="407" r:id="rId6"/>
    <p:sldId id="388" r:id="rId7"/>
    <p:sldId id="408" r:id="rId8"/>
    <p:sldId id="409" r:id="rId9"/>
    <p:sldId id="452" r:id="rId10"/>
    <p:sldId id="451" r:id="rId11"/>
    <p:sldId id="440" r:id="rId12"/>
    <p:sldId id="439" r:id="rId13"/>
    <p:sldId id="410" r:id="rId14"/>
    <p:sldId id="441" r:id="rId15"/>
    <p:sldId id="468" r:id="rId16"/>
    <p:sldId id="469" r:id="rId17"/>
    <p:sldId id="470" r:id="rId18"/>
    <p:sldId id="442" r:id="rId19"/>
    <p:sldId id="471" r:id="rId20"/>
    <p:sldId id="472" r:id="rId21"/>
    <p:sldId id="473" r:id="rId22"/>
    <p:sldId id="474" r:id="rId23"/>
    <p:sldId id="475" r:id="rId24"/>
    <p:sldId id="476" r:id="rId25"/>
    <p:sldId id="477" r:id="rId26"/>
    <p:sldId id="478" r:id="rId27"/>
    <p:sldId id="479" r:id="rId28"/>
    <p:sldId id="480" r:id="rId29"/>
    <p:sldId id="481" r:id="rId30"/>
    <p:sldId id="482" r:id="rId31"/>
    <p:sldId id="483" r:id="rId32"/>
    <p:sldId id="484" r:id="rId33"/>
    <p:sldId id="485" r:id="rId34"/>
    <p:sldId id="486" r:id="rId35"/>
    <p:sldId id="487" r:id="rId36"/>
    <p:sldId id="488" r:id="rId37"/>
    <p:sldId id="489" r:id="rId38"/>
    <p:sldId id="490" r:id="rId39"/>
    <p:sldId id="491" r:id="rId40"/>
    <p:sldId id="492" r:id="rId41"/>
    <p:sldId id="493" r:id="rId42"/>
    <p:sldId id="494" r:id="rId43"/>
    <p:sldId id="495" r:id="rId44"/>
    <p:sldId id="496" r:id="rId45"/>
    <p:sldId id="497" r:id="rId46"/>
    <p:sldId id="498" r:id="rId47"/>
    <p:sldId id="499" r:id="rId48"/>
    <p:sldId id="500" r:id="rId49"/>
    <p:sldId id="501" r:id="rId50"/>
    <p:sldId id="502" r:id="rId51"/>
    <p:sldId id="503" r:id="rId52"/>
    <p:sldId id="504" r:id="rId53"/>
    <p:sldId id="505" r:id="rId54"/>
    <p:sldId id="506" r:id="rId55"/>
    <p:sldId id="507" r:id="rId56"/>
    <p:sldId id="508" r:id="rId57"/>
    <p:sldId id="509" r:id="rId58"/>
    <p:sldId id="510" r:id="rId59"/>
    <p:sldId id="511" r:id="rId60"/>
    <p:sldId id="512" r:id="rId61"/>
    <p:sldId id="513" r:id="rId62"/>
    <p:sldId id="514" r:id="rId63"/>
    <p:sldId id="515" r:id="rId64"/>
    <p:sldId id="387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79661" autoAdjust="0"/>
  </p:normalViewPr>
  <p:slideViewPr>
    <p:cSldViewPr snapToGrid="0" showGuides="1">
      <p:cViewPr varScale="1">
        <p:scale>
          <a:sx n="88" d="100"/>
          <a:sy n="88" d="100"/>
        </p:scale>
        <p:origin x="89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commentAuthors" Target="commentAuthors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29/5/2024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29/5/2024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Maintains the integrity and reliability of forensic processes.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Standard Operating Procedures</a:t>
            </a:r>
            <a:r>
              <a:rPr lang="en-US" dirty="0"/>
              <a:t>: Establish clear guidelines and protocols.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Regular Tool Calibration</a:t>
            </a:r>
            <a:r>
              <a:rPr lang="en-US" dirty="0"/>
              <a:t>: Ensure tools are functioning correctly.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Continuous Training</a:t>
            </a:r>
            <a:r>
              <a:rPr lang="en-US" dirty="0"/>
              <a:t>: Keep up with evolving technologies and methodologies.</a:t>
            </a:r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58104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Scenario</a:t>
            </a:r>
            <a:r>
              <a:rPr lang="en-US" dirty="0"/>
              <a:t>: SCADA system suspected of being compromised.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 Taken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Tool Selection</a:t>
            </a:r>
            <a:r>
              <a:rPr lang="en-US" dirty="0"/>
              <a:t>: Choose appropriate hardware and software tools.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Controlled Testing</a:t>
            </a:r>
            <a:r>
              <a:rPr lang="en-US" dirty="0"/>
              <a:t>: Validate tools using test data.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QA Procedures</a:t>
            </a:r>
            <a:r>
              <a:rPr lang="en-US" dirty="0"/>
              <a:t>: Implement standard procedures and conduct regular training sessions to maintain tool accuracy.</a:t>
            </a:r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94060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Definition</a:t>
            </a:r>
            <a:r>
              <a:rPr lang="en-US" dirty="0"/>
              <a:t>: The process of collecting digital evidence from various sources while maintaining data integrity.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Importance</a:t>
            </a:r>
            <a:r>
              <a:rPr lang="en-US" dirty="0"/>
              <a:t>: Ensures the authenticity and reliability of evidence, crucial for investigations in critical energy infrastructures.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Objectives</a:t>
            </a:r>
            <a:r>
              <a:rPr lang="en-US" dirty="0"/>
              <a:t>: To gather data in a manner that is legally defensible and maintains its integrity.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267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Common Formats</a:t>
            </a:r>
            <a:r>
              <a:rPr lang="en-US" dirty="0"/>
              <a:t>: Understanding basic storage formats like FAT32 and NTFS.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Energy Sector Formats</a:t>
            </a:r>
            <a:r>
              <a:rPr lang="en-US" dirty="0"/>
              <a:t>: Specialized data formats such as SCADA logs and smart meter data that are unique to the energy sector.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3483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Tools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FTK Imager</a:t>
            </a:r>
            <a:r>
              <a:rPr lang="en-GB" dirty="0"/>
              <a:t>: For creating forensic images.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EnCase</a:t>
            </a:r>
            <a:r>
              <a:rPr lang="en-GB" dirty="0"/>
              <a:t>: Comprehensive forensic tool for acquisition and analysis.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dd</a:t>
            </a:r>
            <a:r>
              <a:rPr lang="en-GB" dirty="0"/>
              <a:t>: Command-line utility for disk imaging.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Methods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Live Acquisition</a:t>
            </a:r>
            <a:r>
              <a:rPr lang="en-GB" dirty="0"/>
              <a:t>: Data collected from a running system.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Static Acquisition</a:t>
            </a:r>
            <a:r>
              <a:rPr lang="en-GB" dirty="0"/>
              <a:t>: Data collected from a powered-off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251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Ensures that the data acquired is an exact replica and has not been altered.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Techniques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Hashing</a:t>
            </a:r>
            <a:r>
              <a:rPr lang="en-US" dirty="0"/>
              <a:t>: Use cryptographic hashes like MD5 and SHA-1 to validate data integrity.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Cross-verification</a:t>
            </a:r>
            <a:r>
              <a:rPr lang="en-US" dirty="0"/>
              <a:t>: Compare results from multiple acquisition tools to ensure accuracy.</a:t>
            </a:r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662831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Scenario</a:t>
            </a:r>
            <a:r>
              <a:rPr lang="en-US" dirty="0"/>
              <a:t>: A smart grid network experiences a cyber intrusion.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 Taken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Data Identification</a:t>
            </a:r>
            <a:r>
              <a:rPr lang="en-US" dirty="0"/>
              <a:t>: Identify relevant logs and data points.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Acquisition</a:t>
            </a:r>
            <a:r>
              <a:rPr lang="en-US" dirty="0"/>
              <a:t>: Use FTK Imager to create a forensic image of the system.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Validation</a:t>
            </a:r>
            <a:r>
              <a:rPr lang="en-US" dirty="0"/>
              <a:t>: Use MD5 hashes to ensure the integrity of the acquired data.</a:t>
            </a:r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8122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Legal knowledge is crucial to ensure that evidence is admissible in court and investigations comply with relevant laws.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Key Principles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Admissibility</a:t>
            </a:r>
            <a:r>
              <a:rPr lang="en-US" dirty="0"/>
              <a:t>: Criteria that make evidence acceptable in a court of law.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Chain of Custody</a:t>
            </a:r>
            <a:r>
              <a:rPr lang="en-US" dirty="0"/>
              <a:t>: Documentation that tracks evidence from collection to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6129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National Laws</a:t>
            </a:r>
            <a:r>
              <a:rPr lang="en-GB" dirty="0"/>
              <a:t>: Understand local cybersecurity and data protection laws.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International Standards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GDPR</a:t>
            </a:r>
            <a:r>
              <a:rPr lang="en-GB" dirty="0"/>
              <a:t>: General Data Protection Regulation for handling personal data.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ISO/IEC 27037</a:t>
            </a:r>
            <a:r>
              <a:rPr lang="en-GB" dirty="0"/>
              <a:t>: Guidelines for digital evidence collection and preservation.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5350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Influence on Collection</a:t>
            </a:r>
            <a:r>
              <a:rPr lang="en-US" dirty="0"/>
              <a:t>: Ensures methods used are compliant with legal standards.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Influence on Analysis</a:t>
            </a:r>
            <a:r>
              <a:rPr lang="en-US" dirty="0"/>
              <a:t>: Analysis must respect privacy laws and other legal constraints.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Influence on Reporting</a:t>
            </a:r>
            <a:r>
              <a:rPr lang="en-US" dirty="0"/>
              <a:t>: Reports must be clear, factual, and legally sound.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78983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A process that tracks the handling of evidence from collection to court.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Preserves the integrity and credibility of evidence.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Documentation</a:t>
            </a:r>
            <a:r>
              <a:rPr lang="en-US" dirty="0"/>
              <a:t>: Keep detailed records of who handled the evidence and when.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Secure Storage</a:t>
            </a:r>
            <a:r>
              <a:rPr lang="en-US" dirty="0"/>
              <a:t>: Store evidence in a secure environment.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Controlled Access</a:t>
            </a:r>
            <a:r>
              <a:rPr lang="en-US" dirty="0"/>
              <a:t>: Limit access to authorized personnel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174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Evidence Collection</a:t>
            </a:r>
            <a:r>
              <a:rPr lang="en-US" dirty="0"/>
              <a:t>: Collect logs and system data following legal protocols.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Chain of Custody</a:t>
            </a:r>
            <a:r>
              <a:rPr lang="en-US" dirty="0"/>
              <a:t>: Document each step meticulously.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Legal Documentation</a:t>
            </a:r>
            <a:r>
              <a:rPr lang="en-US" dirty="0"/>
              <a:t>: Prepare reports that comply with legal standards, ensuring they can be used in court if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64056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The process of examining digital evidence to uncover and interpret data related to cyber incidents.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Critical for understanding the nature and impact of cyber threats in the energy sector.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Key Areas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Malware Analysis</a:t>
            </a:r>
            <a:r>
              <a:rPr lang="en-US" dirty="0"/>
              <a:t>: Identifying and understanding malicious software.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Volatile Memory Analysis</a:t>
            </a:r>
            <a:r>
              <a:rPr lang="en-US" dirty="0"/>
              <a:t>: Examining data in RAM.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Timeline Analysis</a:t>
            </a:r>
            <a:r>
              <a:rPr lang="en-US" dirty="0"/>
              <a:t>: Reconstructing events in chronological order.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Intrusion Analysis</a:t>
            </a:r>
            <a:r>
              <a:rPr lang="en-US" dirty="0"/>
              <a:t>: Investigating unauthorized access or breaches.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39752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The process of examining malicious software to understand its behavior and impact.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Types</a:t>
            </a:r>
            <a:r>
              <a:rPr lang="en-US" dirty="0"/>
              <a:t>: Viruses, worms, Trojans, ransomware.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Techniques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Static Analysis</a:t>
            </a:r>
            <a:r>
              <a:rPr lang="en-US" dirty="0"/>
              <a:t>: Examining the code without executing it.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Dynamic Analysis</a:t>
            </a:r>
            <a:r>
              <a:rPr lang="en-US" dirty="0"/>
              <a:t>: Running the malware in a controlled environment to observe its behavior.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8463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Volatile memory (RAM) contains transient data that can provide insights into active processes and running applications during an incident.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Tools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Volatility</a:t>
            </a:r>
            <a:r>
              <a:rPr lang="en-US" dirty="0"/>
              <a:t>: An open-source framework for analyzing RAM.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err="1"/>
              <a:t>Memoryze</a:t>
            </a:r>
            <a:r>
              <a:rPr lang="en-US" dirty="0"/>
              <a:t>: A tool for memory forensics and analysis.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5084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Purpose</a:t>
            </a:r>
            <a:r>
              <a:rPr lang="en-US" dirty="0"/>
              <a:t>: To create a chronological sequence of events to understand the sequence and impact of actions leading up to and during an incident.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Tools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Log2Timeline</a:t>
            </a:r>
            <a:r>
              <a:rPr lang="en-US" dirty="0"/>
              <a:t>: A tool for creating a timeline of events from various log files.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err="1"/>
              <a:t>Plaso</a:t>
            </a:r>
            <a:r>
              <a:rPr lang="en-US" dirty="0"/>
              <a:t>: A tool for aggregating and correlating timeline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6088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Identifying IOCs</a:t>
            </a:r>
            <a:r>
              <a:rPr lang="en-US" dirty="0"/>
              <a:t>: Detecting evidence of unauthorized access or activity.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Methods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Signature-based</a:t>
            </a:r>
            <a:r>
              <a:rPr lang="en-US" dirty="0"/>
              <a:t>: Using known patterns to detect intrusions.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Anomaly-based</a:t>
            </a:r>
            <a:r>
              <a:rPr lang="en-US" dirty="0"/>
              <a:t>: Detecting deviations from normal behavior.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096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Scenario</a:t>
            </a:r>
            <a:r>
              <a:rPr lang="en-US" dirty="0"/>
              <a:t>: A SCADA system shows signs of unauthorized access.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 Taken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Identifying IOCs</a:t>
            </a:r>
            <a:r>
              <a:rPr lang="en-US" dirty="0"/>
              <a:t>: Look for unusual login attempts and network activity.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Analysis Tools</a:t>
            </a:r>
            <a:r>
              <a:rPr lang="en-US" dirty="0"/>
              <a:t>: Use Volatility for memory analysis and Log2Timeline to create an event timeline.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43938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Definition</a:t>
            </a:r>
            <a:r>
              <a:rPr lang="en-US" dirty="0"/>
              <a:t>: The systematic examination of computer systems and data to uncover and analyze digital evidence related to cybercrime.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Scope</a:t>
            </a:r>
            <a:r>
              <a:rPr lang="en-US" dirty="0"/>
              <a:t>: Involves various steps from crime scene processing to evidence documentation and reporting.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Importance</a:t>
            </a:r>
            <a:r>
              <a:rPr lang="en-US" dirty="0"/>
              <a:t>: Ensures thorough investigation and accurate documentation of cyber incidents affecting energy infrastructure.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7441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Preparation</a:t>
            </a:r>
            <a:r>
              <a:rPr lang="en-US" dirty="0"/>
              <a:t>: Planning and resource allocation.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Identification</a:t>
            </a:r>
            <a:r>
              <a:rPr lang="en-US" dirty="0"/>
              <a:t>: Recognizing potential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Preservation</a:t>
            </a:r>
            <a:r>
              <a:rPr lang="en-US" dirty="0"/>
              <a:t>: Protecting evidence from alteration.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Collection</a:t>
            </a:r>
            <a:r>
              <a:rPr lang="en-US" dirty="0"/>
              <a:t>: Gathering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Examination</a:t>
            </a:r>
            <a:r>
              <a:rPr lang="en-US" dirty="0"/>
              <a:t>: Detailed inspection of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Analysis</a:t>
            </a:r>
            <a:r>
              <a:rPr lang="en-US" dirty="0"/>
              <a:t>: Interpreting findings.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Reporting</a:t>
            </a:r>
            <a:r>
              <a:rPr lang="en-US" dirty="0"/>
              <a:t>: Documenting and presenting results.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2558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Definition: Digital forensics involves the identification, preservation, examination, and analysis of digital evidence.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Importance: Essential for protecting critical infrastructure like SCADA systems and smart grids in the energy sector from cyber threats.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Objectives: To recover,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analyze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and present computer-based material in a manner that is legally acceptable.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43897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Ensures that evidence is accurately recorded and preserved for analysis and legal proceedings.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Techniques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Photographic Evidence</a:t>
            </a:r>
            <a:r>
              <a:rPr lang="en-US" dirty="0"/>
              <a:t>: Visual documentation of the scene and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Written Logs</a:t>
            </a:r>
            <a:r>
              <a:rPr lang="en-US" dirty="0"/>
              <a:t>: Detailed notes on the evidence and actions taken.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Chain of Custody Forms</a:t>
            </a:r>
            <a:r>
              <a:rPr lang="en-US" dirty="0"/>
              <a:t>: Tracks the handling of evidence from collection to court.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995619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A process that documents the evidence's journey from collection to court.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Maintains the integrity and credibility of the evidence.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Initial Collection</a:t>
            </a:r>
            <a:r>
              <a:rPr lang="en-US" dirty="0"/>
              <a:t>: Document who collected the evidence and when.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Transfer</a:t>
            </a:r>
            <a:r>
              <a:rPr lang="en-US" dirty="0"/>
              <a:t>: Record every handoff.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Storage</a:t>
            </a:r>
            <a:r>
              <a:rPr lang="en-US" dirty="0"/>
              <a:t>: Securely store the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Presentation</a:t>
            </a:r>
            <a:r>
              <a:rPr lang="en-US" dirty="0"/>
              <a:t>: Present evidence in a legally acceptable manner.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96863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Creating an exact copy of digital evidence to preserve the original.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Purpose</a:t>
            </a:r>
            <a:r>
              <a:rPr lang="en-US" dirty="0"/>
              <a:t>: Allows for analysis without altering the original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Tools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dd</a:t>
            </a:r>
            <a:r>
              <a:rPr lang="en-US" dirty="0"/>
              <a:t>: Command-line utility for disk cloning.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FTK Imager</a:t>
            </a:r>
            <a:r>
              <a:rPr lang="en-US" dirty="0"/>
              <a:t>: Tool for creating forensic images of digital media.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330305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Ensuring Integrity</a:t>
            </a:r>
            <a:r>
              <a:rPr lang="en-US" dirty="0"/>
              <a:t>: Use hashing (e.g., MD5, SHA-1) to verify data integrity.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Effective Reporting</a:t>
            </a:r>
            <a:r>
              <a:rPr lang="en-US" dirty="0"/>
              <a:t>: Reports should be clear, concise, and accurately reflect findings, suitable for both technical and non-technical audiences.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3382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Scenario</a:t>
            </a:r>
            <a:r>
              <a:rPr lang="en-US" dirty="0"/>
              <a:t>: An energy company's IT infrastructure is compromised.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 Taken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Scene Documentation</a:t>
            </a:r>
            <a:r>
              <a:rPr lang="en-US" dirty="0"/>
              <a:t>: Capture photographic evidence and detailed logs.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Evidence Collection</a:t>
            </a:r>
            <a:r>
              <a:rPr lang="en-US" dirty="0"/>
              <a:t>: Gather relevant digital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Cloning</a:t>
            </a:r>
            <a:r>
              <a:rPr lang="en-US" dirty="0"/>
              <a:t>: Create forensic copies of the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Chain of Custody</a:t>
            </a:r>
            <a:r>
              <a:rPr lang="en-US" dirty="0"/>
              <a:t>: Ensure all steps are documented to maintain evidence integrity.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301694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Definition</a:t>
            </a:r>
            <a:r>
              <a:rPr lang="en-US" dirty="0"/>
              <a:t>: Network forensics involves monitoring and analyzing computer network traffic to detect and respond to security incidents.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Importance</a:t>
            </a:r>
            <a:r>
              <a:rPr lang="en-US" dirty="0"/>
              <a:t>: Crucial for protecting the communication infrastructure of energy networks from cyber threats.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Objectives</a:t>
            </a:r>
            <a:r>
              <a:rPr lang="en-US" dirty="0"/>
              <a:t>: To identify, analyze, and mitigate network-based attacks, ensuring the integrity and availability of network services.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34081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Types of Attacks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DDoS (Distributed Denial of Service)</a:t>
            </a:r>
            <a:r>
              <a:rPr lang="en-GB" dirty="0"/>
              <a:t>: Overwhelms network resources.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MITM (Man-in-the-Middle)</a:t>
            </a:r>
            <a:r>
              <a:rPr lang="en-GB" dirty="0"/>
              <a:t>: Intercepts and alters communication.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Packet Sniffing</a:t>
            </a:r>
            <a:r>
              <a:rPr lang="en-GB" dirty="0"/>
              <a:t>: Captures and </a:t>
            </a:r>
            <a:r>
              <a:rPr lang="en-GB" dirty="0" err="1"/>
              <a:t>analyzes</a:t>
            </a:r>
            <a:r>
              <a:rPr lang="en-GB" dirty="0"/>
              <a:t> network packets.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Detection Techniques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IDS/IPS (Intrusion Detection/Prevention Systems)</a:t>
            </a:r>
            <a:r>
              <a:rPr lang="en-GB" dirty="0"/>
              <a:t>: Monitors and </a:t>
            </a:r>
            <a:r>
              <a:rPr lang="en-GB" dirty="0" err="1"/>
              <a:t>analyzes</a:t>
            </a:r>
            <a:r>
              <a:rPr lang="en-GB" dirty="0"/>
              <a:t> network traffic for signs of attacks.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Anomaly Detection</a:t>
            </a:r>
            <a:r>
              <a:rPr lang="en-GB" dirty="0"/>
              <a:t>: Identifies deviations from normal network </a:t>
            </a:r>
            <a:r>
              <a:rPr lang="en-GB" dirty="0" err="1"/>
              <a:t>behavior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399755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Preparation</a:t>
            </a:r>
            <a:r>
              <a:rPr lang="en-US" dirty="0"/>
              <a:t>: Develop and maintain an incident response plan.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Identification</a:t>
            </a:r>
            <a:r>
              <a:rPr lang="en-US" dirty="0"/>
              <a:t>: Detect and identify the incident.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Containment</a:t>
            </a:r>
            <a:r>
              <a:rPr lang="en-US" dirty="0"/>
              <a:t>: Limit the spread and impact of the incident.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Eradication</a:t>
            </a:r>
            <a:r>
              <a:rPr lang="en-US" dirty="0"/>
              <a:t>: Remove the cause of the incident.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Recovery</a:t>
            </a:r>
            <a:r>
              <a:rPr lang="en-US" dirty="0"/>
              <a:t>: Restore affected systems and operations.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Lessons Learned</a:t>
            </a:r>
            <a:r>
              <a:rPr lang="en-US" dirty="0"/>
              <a:t>: Analyze the incident and improve future response strategies.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53837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Tools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Wireshark</a:t>
            </a:r>
            <a:r>
              <a:rPr lang="en-US" dirty="0"/>
              <a:t>: Network protocol analyzer for capturing and analyzing network traffic.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err="1"/>
              <a:t>tcpdump</a:t>
            </a:r>
            <a:r>
              <a:rPr lang="en-US" dirty="0"/>
              <a:t>: Command-line packet analyzer.</a:t>
            </a:r>
          </a:p>
          <a:p>
            <a:r>
              <a:rPr lang="en-US" b="1" dirty="0"/>
              <a:t>Best Practices</a:t>
            </a:r>
            <a:r>
              <a:rPr lang="en-US" dirty="0"/>
              <a:t>: Use write-protected storage, maintain detailed logs of the collection process, and ensure chain of custody.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96263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Scenario</a:t>
            </a:r>
            <a:r>
              <a:rPr lang="en-GB" dirty="0"/>
              <a:t>: A smart grid network is under a DDoS attack.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Steps Taken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Detection</a:t>
            </a:r>
            <a:r>
              <a:rPr lang="en-GB" dirty="0"/>
              <a:t>: Use IDS/IPS to identify the attack.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Containment</a:t>
            </a:r>
            <a:r>
              <a:rPr lang="en-GB" dirty="0"/>
              <a:t>: Isolate affected segments to prevent spread.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Analysis</a:t>
            </a:r>
            <a:r>
              <a:rPr lang="en-GB" dirty="0"/>
              <a:t>: Capture and </a:t>
            </a:r>
            <a:r>
              <a:rPr lang="en-GB" dirty="0" err="1"/>
              <a:t>analyze</a:t>
            </a:r>
            <a:r>
              <a:rPr lang="en-GB" dirty="0"/>
              <a:t> traffic with Wireshark to understand attack vectors.</a:t>
            </a:r>
          </a:p>
          <a:p>
            <a:pPr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2194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Benefits: Helps to secure sensitive data and infrastructure, supports legal cases by providing evidence, enhances overall cybersecurity posture.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Process: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Identification: Recognizing the incident and identifying relevant data.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Preservation: Ensuring data integrity and preventing tampering.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Analysis: Examining data to identify the cause and extent of the incident.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Presentation: Documenting and presenting findings in a clear, concise manner.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994301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Definition</a:t>
            </a:r>
            <a:r>
              <a:rPr lang="en-US" dirty="0"/>
              <a:t>: Reporting involves documenting the findings of a forensic investigation in a clear and concise manner.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Purpose</a:t>
            </a:r>
            <a:r>
              <a:rPr lang="en-US" dirty="0"/>
              <a:t>: To communicate findings to stakeholders, support legal proceedings, and provide a basis for further action.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Importance</a:t>
            </a:r>
            <a:r>
              <a:rPr lang="en-US" dirty="0"/>
              <a:t>: Ensures that findings are understood by both technical and non-technical audiences, including legal professionals.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3653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Structure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Executive Summary</a:t>
            </a:r>
            <a:r>
              <a:rPr lang="en-US" dirty="0"/>
              <a:t>: Overview of the investigation and key findings.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Methodology</a:t>
            </a:r>
            <a:r>
              <a:rPr lang="en-US" dirty="0"/>
              <a:t>: Detailed description of tools and techniques used.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Findings</a:t>
            </a:r>
            <a:r>
              <a:rPr lang="en-US" dirty="0"/>
              <a:t>: Detailed presentation of evidence and analysis.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Conclusion</a:t>
            </a:r>
            <a:r>
              <a:rPr lang="en-US" dirty="0"/>
              <a:t>: Summary of findings and recommendations.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Appendices</a:t>
            </a:r>
            <a:r>
              <a:rPr lang="en-US" dirty="0"/>
              <a:t>: Supplementary information and detailed data.</a:t>
            </a:r>
          </a:p>
          <a:p>
            <a:r>
              <a:rPr lang="en-US" b="1" dirty="0"/>
              <a:t>Best Practices</a:t>
            </a:r>
            <a:r>
              <a:rPr lang="en-US" dirty="0"/>
              <a:t>: Use clear and precise language, avoid technical jargon, ensure the accuracy of all information presented.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610348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Methods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Visual Aids</a:t>
            </a:r>
            <a:r>
              <a:rPr lang="en-US" dirty="0"/>
              <a:t>: Use charts, graphs, and diagrams to illustrate findings.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Simplified Explanations</a:t>
            </a:r>
            <a:r>
              <a:rPr lang="en-US" dirty="0"/>
              <a:t>: Break down complex concepts into understandable segments.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Focusing on Key Points</a:t>
            </a:r>
            <a:r>
              <a:rPr lang="en-US" dirty="0"/>
              <a:t>: Highlight the most critical findings and their implications.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b="1" dirty="0"/>
              <a:t>Audience Consideration</a:t>
            </a:r>
            <a:r>
              <a:rPr lang="en-US" dirty="0"/>
              <a:t>: Adjust the depth of technical detail based on the audience's knowledge level.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389422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Tools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Graphs</a:t>
            </a:r>
            <a:r>
              <a:rPr lang="en-US" dirty="0"/>
              <a:t>: Show relationships and trends.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Charts</a:t>
            </a:r>
            <a:r>
              <a:rPr lang="en-US" dirty="0"/>
              <a:t>: Display data distributions and comparisons.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Timelines</a:t>
            </a:r>
            <a:r>
              <a:rPr lang="en-US" dirty="0"/>
              <a:t>: Visualize sequences of events.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Network Diagrams</a:t>
            </a:r>
            <a:r>
              <a:rPr lang="en-US" dirty="0"/>
              <a:t>: Illustrate network structure and points of compromise.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Event Timelines</a:t>
            </a:r>
            <a:r>
              <a:rPr lang="en-US" dirty="0"/>
              <a:t>: Show chronological order of events related to the incident.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21094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Scenario</a:t>
            </a:r>
            <a:r>
              <a:rPr lang="en-US" dirty="0"/>
              <a:t>: A power plant control system is compromised by malware.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 Taken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Report Creation</a:t>
            </a:r>
            <a:r>
              <a:rPr lang="en-US" dirty="0"/>
              <a:t>: Document the investigation process, findings, and recommendations.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Visual Aids</a:t>
            </a:r>
            <a:r>
              <a:rPr lang="en-US" dirty="0"/>
              <a:t>: Use charts to show malware spread, timelines for attack progression, and diagrams for system impact.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326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b="1" dirty="0"/>
              <a:t>Overview</a:t>
            </a:r>
            <a:r>
              <a:rPr lang="en-US" dirty="0"/>
              <a:t>: Introduction to emerging and complex aspects of digital forensics, which are crucial for addressing sophisticated cyber threats.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b="1" dirty="0"/>
              <a:t>Relevance</a:t>
            </a:r>
            <a:r>
              <a:rPr lang="en-US" dirty="0"/>
              <a:t>: Understanding advanced topics is essential for protecting modern energy infrastructures, such as smart grids and IoT devices.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10331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Cloud forensics involves the investigation of cloud-based environments to uncover and analyze digital evidence.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Importance</a:t>
            </a:r>
            <a:r>
              <a:rPr lang="en-US" dirty="0"/>
              <a:t>: As energy companies increasingly use cloud services, understanding how to investigate cloud environments becomes critical.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Challenges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Data Jurisdiction</a:t>
            </a:r>
            <a:r>
              <a:rPr lang="en-US" dirty="0"/>
              <a:t>: Issues with legal authority over data stored in different locations.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Multi-tenancy</a:t>
            </a:r>
            <a:r>
              <a:rPr lang="en-US" dirty="0"/>
              <a:t>: Multiple clients share the same physical hardware.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Data Volatility</a:t>
            </a:r>
            <a:r>
              <a:rPr lang="en-US" dirty="0"/>
              <a:t>: Data in the cloud can change rapidly.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Tools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EnCase Cloud</a:t>
            </a:r>
            <a:r>
              <a:rPr lang="en-US" dirty="0"/>
              <a:t>: Forensic tool for cloud investigations.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AWS CloudTrail</a:t>
            </a:r>
            <a:r>
              <a:rPr lang="en-US" dirty="0"/>
              <a:t>: Logs AWS API calls for auditing.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Azure Security Center</a:t>
            </a:r>
            <a:r>
              <a:rPr lang="en-US" dirty="0"/>
              <a:t>: Provides security management and threat protection for cloud environments.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66366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Definition</a:t>
            </a:r>
            <a:r>
              <a:rPr lang="en-GB" dirty="0"/>
              <a:t>: IoT forensics involves investigating Internet of Things devices to collect and </a:t>
            </a:r>
            <a:r>
              <a:rPr lang="en-GB" dirty="0" err="1"/>
              <a:t>analyze</a:t>
            </a:r>
            <a:r>
              <a:rPr lang="en-GB" dirty="0"/>
              <a:t> evidence.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Importance</a:t>
            </a:r>
            <a:r>
              <a:rPr lang="en-GB" dirty="0"/>
              <a:t>: The increasing use of IoT devices in energy infrastructure necessitates specialized forensic techniques.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Challenges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Device Heterogeneity</a:t>
            </a:r>
            <a:r>
              <a:rPr lang="en-GB" dirty="0"/>
              <a:t>: Variety of devices with different operating systems and protocols.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Data Volume</a:t>
            </a:r>
            <a:r>
              <a:rPr lang="en-GB" dirty="0"/>
              <a:t>: Large amounts of data generated by IoT devices.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Security Vulnerabilities</a:t>
            </a:r>
            <a:r>
              <a:rPr lang="en-GB" dirty="0"/>
              <a:t>: Many IoT devices have weak security measures.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Tools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Foren6</a:t>
            </a:r>
            <a:r>
              <a:rPr lang="en-GB" dirty="0"/>
              <a:t>: </a:t>
            </a:r>
            <a:r>
              <a:rPr lang="en-GB" dirty="0" err="1"/>
              <a:t>Analyzes</a:t>
            </a:r>
            <a:r>
              <a:rPr lang="en-GB" dirty="0"/>
              <a:t> 6LoWPAN (IPv6 over Low-Power Wireless Personal Area Networks) traffic.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IoT Inspector</a:t>
            </a:r>
            <a:r>
              <a:rPr lang="en-GB" dirty="0"/>
              <a:t>: Monitors and </a:t>
            </a:r>
            <a:r>
              <a:rPr lang="en-GB" dirty="0" err="1"/>
              <a:t>analyzes</a:t>
            </a:r>
            <a:r>
              <a:rPr lang="en-GB" dirty="0"/>
              <a:t> IoT device </a:t>
            </a:r>
            <a:r>
              <a:rPr lang="en-GB" dirty="0" err="1"/>
              <a:t>behavior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7717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Trends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AI and Machine Learning</a:t>
            </a:r>
            <a:r>
              <a:rPr lang="en-GB" dirty="0"/>
              <a:t>: Used for pattern recognition and anomaly detection in large datasets.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Blockchain Forensics</a:t>
            </a:r>
            <a:r>
              <a:rPr lang="en-GB" dirty="0"/>
              <a:t>: Investigating transactions and activities on blockchain networks.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Challenges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Encryption</a:t>
            </a:r>
            <a:r>
              <a:rPr lang="en-GB" dirty="0"/>
              <a:t>: Widespread use of encryption complicates data access.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Data Privacy Laws</a:t>
            </a:r>
            <a:r>
              <a:rPr lang="en-GB" dirty="0"/>
              <a:t>: Regulations like GDPR impact how forensic investigations are conducted.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24548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Techniques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Memory Forensics</a:t>
            </a:r>
            <a:r>
              <a:rPr lang="en-GB" dirty="0"/>
              <a:t>: </a:t>
            </a:r>
            <a:r>
              <a:rPr lang="en-GB" dirty="0" err="1"/>
              <a:t>Analyzing</a:t>
            </a:r>
            <a:r>
              <a:rPr lang="en-GB" dirty="0"/>
              <a:t> volatile memory for evidence.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Reverse Engineering</a:t>
            </a:r>
            <a:r>
              <a:rPr lang="en-GB" dirty="0"/>
              <a:t>: Disassembling and </a:t>
            </a:r>
            <a:r>
              <a:rPr lang="en-GB" dirty="0" err="1"/>
              <a:t>analyzing</a:t>
            </a:r>
            <a:r>
              <a:rPr lang="en-GB" dirty="0"/>
              <a:t> software to understand its functionality.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Steganalysis</a:t>
            </a:r>
            <a:r>
              <a:rPr lang="en-GB" dirty="0"/>
              <a:t>: Detecting hidden information within digital files.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Tools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Volatility</a:t>
            </a:r>
            <a:r>
              <a:rPr lang="en-GB" dirty="0"/>
              <a:t>: Framework for memory forensics.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IDA Pro</a:t>
            </a:r>
            <a:r>
              <a:rPr lang="en-GB" dirty="0"/>
              <a:t>: Disassembler for reverse engineering software.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 err="1"/>
              <a:t>Stegdetect</a:t>
            </a:r>
            <a:r>
              <a:rPr lang="en-GB" dirty="0"/>
              <a:t>: Tool for detecting steganography in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8827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Detailed Steps: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Identification: Detect potential sources of digital evidence.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Preservation: Use write-blockers to prevent data alteration.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Collection: Gather data using forensically sound methods.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Examination: Extract and assess relevant data.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Analysis: Understand the significance of the data.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Presentation: Prepare and present a comprehensive report.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97772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Scenario</a:t>
            </a:r>
            <a:r>
              <a:rPr lang="en-US" dirty="0"/>
              <a:t>: A security breach affects both cloud services and IoT devices in an energy company.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Steps Taken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Data Collection</a:t>
            </a:r>
            <a:r>
              <a:rPr lang="en-US" dirty="0"/>
              <a:t>: Gather evidence from cloud logs (AWS CloudTrail) and IoT devices (Foren6).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Analysis</a:t>
            </a:r>
            <a:r>
              <a:rPr lang="en-US" dirty="0"/>
              <a:t>: Use EnCase Cloud and IoT Inspector to analyze the collected data.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Challenges</a:t>
            </a:r>
            <a:r>
              <a:rPr lang="en-US" dirty="0"/>
              <a:t>: Address issues related to data jurisdiction, device heterogeneity, and data volume.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6355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Scenario: Smart grid system experiences a suspected cyber intrusion.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Steps Taken: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Identification: Detect suspicious activity.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Preservation: Secure logs and system data.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Collection: Collect data from affected systems.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Examination: </a:t>
            </a:r>
            <a:r>
              <a:rPr lang="en-GB" sz="11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Analyze</a:t>
            </a: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logs and access records.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Analysis: Identify unauthorized access points and potential data breaches.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Presentation: Prepare a report for stakeholders and law enforcement.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4659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Importance</a:t>
            </a:r>
            <a:r>
              <a:rPr lang="en-GB" dirty="0"/>
              <a:t>: Critical for ensuring data integrity during acquisition.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Types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Write-blockers</a:t>
            </a:r>
            <a:r>
              <a:rPr lang="en-GB" dirty="0"/>
              <a:t>: Prevents data modification during examination.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Forensic duplicators</a:t>
            </a:r>
            <a:r>
              <a:rPr lang="en-GB" dirty="0"/>
              <a:t>: Create exact copies of digital media.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Data recovery devices</a:t>
            </a:r>
            <a:r>
              <a:rPr lang="en-GB" dirty="0"/>
              <a:t>: Retrieve data from damaged or corrupted storage.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72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Importance</a:t>
            </a:r>
            <a:r>
              <a:rPr lang="en-GB" dirty="0"/>
              <a:t>: Enables detailed analysis and examination of digital evidence.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Types</a:t>
            </a:r>
            <a:r>
              <a:rPr lang="en-GB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FTK Imager</a:t>
            </a:r>
            <a:r>
              <a:rPr lang="en-GB" dirty="0"/>
              <a:t>: Imaging and previewing data.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Autopsy</a:t>
            </a:r>
            <a:r>
              <a:rPr lang="en-GB" dirty="0"/>
              <a:t>: Open-source forensic tool for data analysis.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EnCase</a:t>
            </a:r>
            <a:r>
              <a:rPr lang="en-GB" dirty="0"/>
              <a:t>: Comprehensive digital investigation software.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Wireshark</a:t>
            </a:r>
            <a:r>
              <a:rPr lang="en-GB" dirty="0"/>
              <a:t>: Network protocol </a:t>
            </a:r>
            <a:r>
              <a:rPr lang="en-GB" dirty="0" err="1"/>
              <a:t>analyzer</a:t>
            </a:r>
            <a:r>
              <a:rPr lang="en-GB" dirty="0"/>
              <a:t> for network forensics.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22721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Need for Validation</a:t>
            </a:r>
            <a:r>
              <a:rPr lang="en-US" dirty="0"/>
              <a:t>: Ensures tools provide accurate and reliable results.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Methods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Testing</a:t>
            </a:r>
            <a:r>
              <a:rPr lang="en-US" dirty="0"/>
              <a:t>: Conduct tests using known data sets.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Cross-validation</a:t>
            </a:r>
            <a:r>
              <a:rPr lang="en-US" dirty="0"/>
              <a:t>: Compare results from multiple tools to confirm accuracy.</a:t>
            </a:r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186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Digital Forensics for Energy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CSP012_S_E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Hardware Tools for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Hardware Tools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Types of Hardware Tools: Write-blockers, forensic duplicators, data recovery devices</a:t>
            </a:r>
            <a:endParaRPr lang="en-US" sz="105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440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Software Tools for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Software Tools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Types of Software Tools: FTK Imager, Autopsy, EnCase, Wireshark.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114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Validation of Forensic Tools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Need for Validation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Methods of Validation: Testing in controlled environments, cross-validation with different tools.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3799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Quality Assurance in Energy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Quality Assurance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for Quality Assurance: Standard operating procedures, regular tool calibration, continuous training.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3649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Use Case: Tool Validation and Quality Assurance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Validating forensic tools in a SCADA system investigation.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Tool selection, controlled testing, implementation of QA procedures.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5376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Topic-03 - Data/Evidence Acquisition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Understanding Data/Evidence Acquisition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Data Storage Formats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Acquisition Tools and Methods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Validation of Data Acquisitions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Case: Data Acquisition in Smart Grid Incident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0127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Data/Evidence Acquisition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of Data Acquisition in Digital Forensics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Importance in the Energy Sector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Key Objectives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8839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Data Storage Formats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Common Formats: FAT32, NTFS, Ext4, etc.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Energy Sector Specific Formats: SCADA logs, smart meter data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5632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Acquisition Tools and Methods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Tools: FTK Imager, EnCase, dd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Methods: Live acquisition, static acquisition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9022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Validation of Data Acquisitions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Validation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Techniques: Hashing (MD5, SHA-1), cross-verification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35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Use Case: Data Acquisition in Smart Grid Incident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Cyber incident in a smart grid network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Data identification, acquisition using FTK Imager, validation through hashing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7140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Topic-04 - Legal Aspects of Digital Forensics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Introduction to Legal Aspects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Laws and Regulations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Legal Impact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Maintaining Chain of Custody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Case: Legal Compliance in Forensic Investigation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3182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Legal Aspects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Legal Knowledge in Digital Forensics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Key Legal Principles: Admissibility, chain of custody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95252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Laws and Regulations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National Laws: Cybersecurity laws, data protection laws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International Standards: GDPR, ISO/IEC 27037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8372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Legal Impact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Influence on Evidence Collection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Influence on Analysis and Reporting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5491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Maintaining Chain of Custody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Importance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Steps: Documentation, secure storage, controlled access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04842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Maintaining Chain of Custody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Investigating a breach in an energy company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Evidence collection, maintaining chain of custody, legal documentation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8482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Topic-05 - Digital Forensics Analyses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Introduction to Digital Forensics Analyses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Malware Analysis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Volatile Memory Analysis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Timeline Analysis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Intrusion Analysis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Case: Intrusion Analysis in SCADA System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9315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Digital Forensics Analyses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Importance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Key Areas: Malware analysis, volatile memory analysis, timeline analysis, intrusion analysis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7868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Malware Analysis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Types of Malware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Analysis Techniques: Static analysis, dynamic analysis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73675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Digital Forensics for Energy– Seminar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o1.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39682" y="1315846"/>
            <a:ext cx="6732236" cy="533400"/>
          </a:xfrm>
        </p:spPr>
        <p:txBody>
          <a:bodyPr>
            <a:noAutofit/>
          </a:bodyPr>
          <a:lstStyle/>
          <a:p>
            <a:r>
              <a:rPr lang="en-US" sz="1700" dirty="0"/>
              <a:t>Introduction to Digital Forensics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F3FD88-1E1E-60D7-6DBA-54883EB49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545" y="2188046"/>
            <a:ext cx="788639" cy="533400"/>
          </a:xfrm>
        </p:spPr>
        <p:txBody>
          <a:bodyPr/>
          <a:lstStyle/>
          <a:p>
            <a:r>
              <a:rPr lang="en-US" dirty="0"/>
              <a:t>o3.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DE41E67-4B27-8ADF-D2D1-675182477D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39682" y="2188046"/>
            <a:ext cx="6199724" cy="533400"/>
          </a:xfrm>
        </p:spPr>
        <p:txBody>
          <a:bodyPr>
            <a:normAutofit/>
          </a:bodyPr>
          <a:lstStyle/>
          <a:p>
            <a:r>
              <a:rPr lang="en-US" sz="1700" dirty="0"/>
              <a:t>Data/Evidence Acquisition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ADDB23-D709-216E-09BB-D24BECACD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545" y="2624146"/>
            <a:ext cx="788639" cy="533400"/>
          </a:xfrm>
        </p:spPr>
        <p:txBody>
          <a:bodyPr/>
          <a:lstStyle/>
          <a:p>
            <a:r>
              <a:rPr lang="en-US" dirty="0"/>
              <a:t>o4.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8154CB8-8FD8-4E91-99AF-E3CF734228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39682" y="2624146"/>
            <a:ext cx="5885179" cy="533400"/>
          </a:xfrm>
        </p:spPr>
        <p:txBody>
          <a:bodyPr>
            <a:normAutofit/>
          </a:bodyPr>
          <a:lstStyle/>
          <a:p>
            <a:r>
              <a:rPr lang="en-US" sz="1700" dirty="0"/>
              <a:t>Legal Aspects of Digital Forensics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1E1F72F-5806-46E4-AC01-9413DBC58B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0545" y="3060246"/>
            <a:ext cx="788639" cy="533400"/>
          </a:xfrm>
        </p:spPr>
        <p:txBody>
          <a:bodyPr/>
          <a:lstStyle/>
          <a:p>
            <a:r>
              <a:rPr lang="en-US" dirty="0"/>
              <a:t>o5.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F673EE5-354A-FD54-2A4E-F922E5E162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39682" y="3060246"/>
            <a:ext cx="5024825" cy="533400"/>
          </a:xfrm>
        </p:spPr>
        <p:txBody>
          <a:bodyPr>
            <a:normAutofit/>
          </a:bodyPr>
          <a:lstStyle/>
          <a:p>
            <a:r>
              <a:rPr lang="en-US" sz="1700" dirty="0"/>
              <a:t>Digital Forensics Analyses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1751946"/>
            <a:ext cx="788639" cy="533400"/>
          </a:xfrm>
        </p:spPr>
        <p:txBody>
          <a:bodyPr/>
          <a:lstStyle/>
          <a:p>
            <a:r>
              <a:rPr lang="en-US" dirty="0"/>
              <a:t>o2.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9682" y="1751946"/>
            <a:ext cx="5885179" cy="533400"/>
          </a:xfrm>
        </p:spPr>
        <p:txBody>
          <a:bodyPr>
            <a:normAutofit/>
          </a:bodyPr>
          <a:lstStyle/>
          <a:p>
            <a:r>
              <a:rPr lang="nb-NO" sz="1700" dirty="0"/>
              <a:t>Tools for Energy Digital Forensics</a:t>
            </a:r>
            <a:endParaRPr lang="en-US" sz="1700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6A0244F-817B-BA45-9621-7A258A39C62D}"/>
              </a:ext>
            </a:extLst>
          </p:cNvPr>
          <p:cNvSpPr txBox="1">
            <a:spLocks/>
          </p:cNvSpPr>
          <p:nvPr/>
        </p:nvSpPr>
        <p:spPr>
          <a:xfrm>
            <a:off x="717497" y="3496110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o6.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E74D15E-06EB-FAE4-38E5-56756E880BA6}"/>
              </a:ext>
            </a:extLst>
          </p:cNvPr>
          <p:cNvSpPr txBox="1">
            <a:spLocks/>
          </p:cNvSpPr>
          <p:nvPr/>
        </p:nvSpPr>
        <p:spPr>
          <a:xfrm>
            <a:off x="1536634" y="3496110"/>
            <a:ext cx="5024825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Computing Investigation and Crime Processing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094DC6B-886D-D10B-5439-423CFE7DF66C}"/>
              </a:ext>
            </a:extLst>
          </p:cNvPr>
          <p:cNvSpPr txBox="1">
            <a:spLocks/>
          </p:cNvSpPr>
          <p:nvPr/>
        </p:nvSpPr>
        <p:spPr>
          <a:xfrm>
            <a:off x="705305" y="3931974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o7.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5A529A3-AD9D-73DE-CFE5-D239E6427598}"/>
              </a:ext>
            </a:extLst>
          </p:cNvPr>
          <p:cNvSpPr txBox="1">
            <a:spLocks/>
          </p:cNvSpPr>
          <p:nvPr/>
        </p:nvSpPr>
        <p:spPr>
          <a:xfrm>
            <a:off x="1524442" y="3931974"/>
            <a:ext cx="5024825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Network Forensics and Incident Response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B0BE836-BCE0-E2A4-0C77-3EDDD44E3E8C}"/>
              </a:ext>
            </a:extLst>
          </p:cNvPr>
          <p:cNvSpPr txBox="1">
            <a:spLocks/>
          </p:cNvSpPr>
          <p:nvPr/>
        </p:nvSpPr>
        <p:spPr>
          <a:xfrm>
            <a:off x="702257" y="4367838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o8.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DF4E436B-7EC7-2886-4F10-EC131ADE6960}"/>
              </a:ext>
            </a:extLst>
          </p:cNvPr>
          <p:cNvSpPr txBox="1">
            <a:spLocks/>
          </p:cNvSpPr>
          <p:nvPr/>
        </p:nvSpPr>
        <p:spPr>
          <a:xfrm>
            <a:off x="1521394" y="4367838"/>
            <a:ext cx="5024825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Digital Forensics Reporting and Presentation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C1EB3060-C1EC-FC73-C698-36752C89255E}"/>
              </a:ext>
            </a:extLst>
          </p:cNvPr>
          <p:cNvSpPr txBox="1">
            <a:spLocks/>
          </p:cNvSpPr>
          <p:nvPr/>
        </p:nvSpPr>
        <p:spPr>
          <a:xfrm>
            <a:off x="702257" y="4797606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o9.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D8AC3205-D7EE-F072-D0B3-197D656AED02}"/>
              </a:ext>
            </a:extLst>
          </p:cNvPr>
          <p:cNvSpPr txBox="1">
            <a:spLocks/>
          </p:cNvSpPr>
          <p:nvPr/>
        </p:nvSpPr>
        <p:spPr>
          <a:xfrm>
            <a:off x="1521394" y="4797606"/>
            <a:ext cx="5024825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Advanced Topics in Digital Forensics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Volatile Memory Analysis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RAM Analysis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Tools and Techniques: Volatility, </a:t>
            </a:r>
            <a:r>
              <a:rPr lang="en-US" sz="1800" dirty="0" err="1"/>
              <a:t>Memoryze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2376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Timeline Analysis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Purpose and Benefits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Tools and Methods: Log2Timeline, </a:t>
            </a:r>
            <a:r>
              <a:rPr lang="en-US" sz="1800" dirty="0" err="1"/>
              <a:t>Plaso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4255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Intrusion Analysis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Identifying Indicators of Compromise (IOCs)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Methods: Signature-based, anomaly-based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3762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Use Case: Intrusion Analysis in SCADA System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Detecting and analyzing an intrusion in a SCADA network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Identifying IOCs, using Volatility and Log2Timeline for analysis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25705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Topic-06 - Computing Investigation and Crime Processing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Introduction to Computing Investigation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Digital Forensics Process Model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Scene and Evidence Documentation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Chain of Custody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Forensic Evidence Cloning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Integrity of Evidence and Reporting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Case: Forensic Investigation of Energy Cybercrime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438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Computing Investigation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Scope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Importance in Energy Sector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18475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Digital Forensics Process Model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Steps: Preparation, identification, preservation, collection, examination, analysis, reporting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24675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Scene and Evidence Documentation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Importance of Accurate Documentation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Techniques: Photographic evidence, written logs, chain of custody forms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1917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Chain of Custody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Importance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Steps: Initial collection, transfer, storage, presentation in court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23888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Forensic Evidence Cloning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Purpose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Tools: dd, FTK Imager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5492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Topic-01 - Introduction to Digital Forensics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Understanding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Benefits and Process of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Digital Forensics Process in Detail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 Scenario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081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Integrity of Evidence and Reporting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Ensuring Evidence Integrity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Effective Reporting: Clear, concise, factual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71721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7. Use Case: Forensic Investigation of Energy Cybercrime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Investigating a cyber attack on an energy company's IT infrastructure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Scene documentation, evidence collection, cloning, chain of custody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681301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Topic-07 - Network Forensics and Incident Response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Introduction to Network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Investigating Energy Network Intrusions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Incident Response Procedures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Evidence Collection in Network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Case: Responding to a Network Attack on a Smart Grid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5201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Network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Importance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Key Objectives in the Energy Sector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144336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Investigating Energy Network Intrusions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Common Types of Network Attacks: DDoS, MITM, packet sniffing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Detection Techniques: IDS/IPS, anomaly detection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75506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Incident Response Procedures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Steps: Preparation, identification, containment, eradication, recovery, lessons learned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5780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Evidence Collection in Network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Tools: Wireshark, </a:t>
            </a:r>
            <a:r>
              <a:rPr lang="en-US" sz="1800" dirty="0" err="1"/>
              <a:t>tcpdump</a:t>
            </a:r>
            <a:endParaRPr lang="en-US" sz="1800" dirty="0"/>
          </a:p>
          <a:p>
            <a:pPr>
              <a:spcBef>
                <a:spcPts val="600"/>
              </a:spcBef>
            </a:pPr>
            <a:r>
              <a:rPr lang="en-US" sz="1800" dirty="0"/>
              <a:t>Best Practices: Ensure data integrity, document collection process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73107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Use Case: Responding to a Network Attack on a Smart Grid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Detecting and responding to a DDoS attack on a smart grid network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Using IDS/IPS for detection, containment, and analysis with Wireshark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988921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Topic-08 - Digital Forensics Reporting and Presentation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Importance of Reporting in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Writing Comprehensive Forensic Reports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Presenting Digital Evidence Effectively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Visualizing Complex Forensic Data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Case: Forensic Reporting for an Energy Sector Cyber Incident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4309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Importance of Reporting in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Purpose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Importance in Legal and Technical Contexts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756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of Digital Forensics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Importance in the Energy Sector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Key Objectives of Digital Forensics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Writing Comprehensive Forensic Reports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Structure: Executive summary, methodology, findings, conclusion, appendices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Best Practices: Clarity, conciseness, accuracy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23945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Presenting Digital Evidence Effectively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Methods: Visual aids, simplified explanations, focusing on key points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Audience Consideration: Tailoring presentation to technical and non-technical audiences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189718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Visualizing Complex Forensic Data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Tools: Graphs, charts, timelines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Examples: Network diagrams, event timelines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04692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Use Case: Forensic Reporting for an Energy Sector Cyber Incident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Reporting on a malware attack in a power plant control system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Creating a comprehensive report, using visual aids to present findings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859866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Topic-09 - Advanced Topics in Digital Forensics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Introduction to Advanced Topics in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Cloud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IoT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Emerging Trends and Challenges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Advanced Digital Forensic Techniques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Cloud and IoT Forensics in Energy Sector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84140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Advanced Topics in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Overview of Advanced Topics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Relevance to the Energy Sector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71695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Cloud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Importance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Challenges: Data jurisdiction, multi-tenancy, data volatility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Tools and Techniques: EnCase Cloud, AWS CloudTrail, Azure Security Center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69261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IoT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Definition and Importance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Challenges: Device heterogeneity, data volume, security vulnerabilities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Tools and Techniques: Foren6, IoT Inspector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6111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Emerging Trends and Challenges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Trends: AI and machine learning in forensics, blockchain forensics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Challenges: Encryption, data privacy laws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4884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Advanced Digital Forensic Techniques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Techniques: Memory forensics, reverse engineering, steganalysis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Tools: Volatility, IDA Pro, </a:t>
            </a:r>
            <a:r>
              <a:rPr lang="en-US" sz="1800" dirty="0" err="1"/>
              <a:t>Stegdetect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525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Benefits and Process of Digital Forensics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Benefits: Protects critical infrastructure, aids in legal proceedings, supports cybersecurity measures.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Process Overview: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Identification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Preservation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Analysis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Presentation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346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Use Case: Cloud and IoT Forensics in Energy Sector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Investigating a security breach involving cloud services and IoT devices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Data collection, analysis using cloud and IoT forensic tools, addressing challenges</a:t>
            </a:r>
            <a:endParaRPr lang="en-US" sz="12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28E6F5-17AA-C2E2-4830-E809B2508E7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6D668E-62C0-62F3-8740-82DD531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FD837F-7605-A3B7-46BC-D7FF90D5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espaço&#10;&#10;Descrição gerada automaticamente">
            <a:extLst>
              <a:ext uri="{FF2B5EF4-FFF2-40B4-BE49-F238E27FC236}">
                <a16:creationId xmlns:a16="http://schemas.microsoft.com/office/drawing/2014/main" id="{62A03E5F-2CDE-6A8F-FD01-D35D07806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92652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Please send all questions to: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Digital Forensics Process in Detail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Identification: Locating digital evidence.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Preservation: Securing the evidence.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Collection: Gathering digital evidence.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Examination: Analyzing the evidence.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Analysis: Interpreting data.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Presentation: Reporting findings.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3369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Use Case: Cyber Incident in Energy Sector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Scenario: An unauthorized access detected in a smart grid.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Steps Taken: Identification, preservation, collection, examination, analysis, and presentation of evidence.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872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Training Outline: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Topic-02 - </a:t>
            </a:r>
            <a:r>
              <a:rPr lang="nb-NO" dirty="0"/>
              <a:t>Tools for Energy Digital Forensics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Hardware Tools for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Software Tools for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Validation of Tools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Quality Assurance in Energy Digital Forensics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Use Case Scenario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23978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4257</Words>
  <Application>Microsoft Office PowerPoint</Application>
  <PresentationFormat>Widescreen</PresentationFormat>
  <Paragraphs>590</Paragraphs>
  <Slides>61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Aptos</vt:lpstr>
      <vt:lpstr>Arial</vt:lpstr>
      <vt:lpstr>Book Antiqua</vt:lpstr>
      <vt:lpstr>Calibri</vt:lpstr>
      <vt:lpstr>Century Gothic</vt:lpstr>
      <vt:lpstr>Courier New</vt:lpstr>
      <vt:lpstr>Symbol</vt:lpstr>
      <vt:lpstr>Custom</vt:lpstr>
      <vt:lpstr>Digital Forensics for Energy</vt:lpstr>
      <vt:lpstr>PowerPoint Presentation</vt:lpstr>
      <vt:lpstr>Digital Forensics for Energy– Seminar Overview</vt:lpstr>
      <vt:lpstr>Training Outline:   Topic-01 - Introduction to Digital Forensics</vt:lpstr>
      <vt:lpstr>1. Introduction to Digital Forensics</vt:lpstr>
      <vt:lpstr>2. Benefits and Process of Digital Forensics</vt:lpstr>
      <vt:lpstr>3. Digital Forensics Process in Detail</vt:lpstr>
      <vt:lpstr>4. Use Case: Cyber Incident in Energy Sector</vt:lpstr>
      <vt:lpstr>Training Outline:   Topic-02 - Tools for Energy Digital Forensics</vt:lpstr>
      <vt:lpstr>1. Hardware Tools for Digital Forensics</vt:lpstr>
      <vt:lpstr>2. Software Tools for Digital Forensics</vt:lpstr>
      <vt:lpstr>3. Validation of Forensic Tools</vt:lpstr>
      <vt:lpstr>4. Quality Assurance in Energy Digital Forensics</vt:lpstr>
      <vt:lpstr>5. Use Case: Tool Validation and Quality Assurance</vt:lpstr>
      <vt:lpstr>Training Outline:   Topic-03 - Data/Evidence Acquisition</vt:lpstr>
      <vt:lpstr>1. Introduction to Data/Evidence Acquisition</vt:lpstr>
      <vt:lpstr>2. Data Storage Formats</vt:lpstr>
      <vt:lpstr>3. Acquisition Tools and Methods</vt:lpstr>
      <vt:lpstr>4. Validation of Data Acquisitions</vt:lpstr>
      <vt:lpstr>5. Use Case: Data Acquisition in Smart Grid Incident</vt:lpstr>
      <vt:lpstr>Training Outline:   Topic-04 - Legal Aspects of Digital Forensics</vt:lpstr>
      <vt:lpstr>1. Introduction to Legal Aspects</vt:lpstr>
      <vt:lpstr>2. Laws and Regulations</vt:lpstr>
      <vt:lpstr>3. Legal Impact</vt:lpstr>
      <vt:lpstr>4. Maintaining Chain of Custody</vt:lpstr>
      <vt:lpstr>4. Maintaining Chain of Custody</vt:lpstr>
      <vt:lpstr>Training Outline:   Topic-05 - Digital Forensics Analyses</vt:lpstr>
      <vt:lpstr>1. Introduction to Digital Forensics Analyses</vt:lpstr>
      <vt:lpstr>2. Malware Analysis</vt:lpstr>
      <vt:lpstr>3. Volatile Memory Analysis</vt:lpstr>
      <vt:lpstr>4. Timeline Analysis</vt:lpstr>
      <vt:lpstr>5. Intrusion Analysis</vt:lpstr>
      <vt:lpstr>6. Use Case: Intrusion Analysis in SCADA System</vt:lpstr>
      <vt:lpstr>Training Outline:   Topic-06 - Computing Investigation and Crime Processing</vt:lpstr>
      <vt:lpstr>1. Introduction to Computing Investigation</vt:lpstr>
      <vt:lpstr>2. Digital Forensics Process Model</vt:lpstr>
      <vt:lpstr>3. Scene and Evidence Documentation</vt:lpstr>
      <vt:lpstr>4. Chain of Custody</vt:lpstr>
      <vt:lpstr>5. Forensic Evidence Cloning</vt:lpstr>
      <vt:lpstr>6. Integrity of Evidence and Reporting</vt:lpstr>
      <vt:lpstr>7. Use Case: Forensic Investigation of Energy Cybercrime</vt:lpstr>
      <vt:lpstr>Training Outline:   Topic-07 - Network Forensics and Incident Response</vt:lpstr>
      <vt:lpstr>1. Introduction to Network Forensics</vt:lpstr>
      <vt:lpstr>2. Investigating Energy Network Intrusions</vt:lpstr>
      <vt:lpstr>3. Incident Response Procedures</vt:lpstr>
      <vt:lpstr>4. Evidence Collection in Network Forensics</vt:lpstr>
      <vt:lpstr>5. Use Case: Responding to a Network Attack on a Smart Grid</vt:lpstr>
      <vt:lpstr>Training Outline:   Topic-08 - Digital Forensics Reporting and Presentation</vt:lpstr>
      <vt:lpstr>1. Importance of Reporting in Digital Forensics</vt:lpstr>
      <vt:lpstr>2. Writing Comprehensive Forensic Reports</vt:lpstr>
      <vt:lpstr>3. Presenting Digital Evidence Effectively</vt:lpstr>
      <vt:lpstr>4. Visualizing Complex Forensic Data</vt:lpstr>
      <vt:lpstr>5. Use Case: Forensic Reporting for an Energy Sector Cyber Incident</vt:lpstr>
      <vt:lpstr>Training Outline:   Topic-09 - Advanced Topics in Digital Forensics</vt:lpstr>
      <vt:lpstr>1. Introduction to Advanced Topics in Digital Forensics</vt:lpstr>
      <vt:lpstr>2. Cloud Forensics</vt:lpstr>
      <vt:lpstr>3. IoT Forensics</vt:lpstr>
      <vt:lpstr>4. Emerging Trends and Challenges</vt:lpstr>
      <vt:lpstr>5. Advanced Digital Forensic Techniques</vt:lpstr>
      <vt:lpstr>6. Use Case: Cloud and IoT Forensics in Energy Sector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2024-05-29T17:23:56Z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