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21"/>
    <p:sldId id="257" r:id="rId22"/>
    <p:sldId id="258" r:id="rId23"/>
    <p:sldId id="259" r:id="rId24"/>
    <p:sldId id="260" r:id="rId25"/>
    <p:sldId id="261" r:id="rId26"/>
    <p:sldId id="262" r:id="rId27"/>
    <p:sldId id="263" r:id="rId28"/>
  </p:sldIdLst>
  <p:sldSz cx="18288000" cy="10287000"/>
  <p:notesSz cx="6858000" cy="9144000"/>
  <p:embeddedFontLst>
    <p:embeddedFont>
      <p:font typeface="Arimo" charset="1" panose="020B0604020202020204"/>
      <p:regular r:id="rId6"/>
    </p:embeddedFont>
    <p:embeddedFont>
      <p:font typeface="Arimo Bold" charset="1" panose="020B0704020202020204"/>
      <p:regular r:id="rId7"/>
    </p:embeddedFont>
    <p:embeddedFont>
      <p:font typeface="Arimo Italics" charset="1" panose="020B0604020202090204"/>
      <p:regular r:id="rId8"/>
    </p:embeddedFont>
    <p:embeddedFont>
      <p:font typeface="Arimo Bold Italics" charset="1" panose="020B0704020202090204"/>
      <p:regular r:id="rId9"/>
    </p:embeddedFont>
    <p:embeddedFont>
      <p:font typeface="Montserrat Semi-Bold" charset="1" panose="00000700000000000000"/>
      <p:regular r:id="rId10"/>
    </p:embeddedFont>
    <p:embeddedFont>
      <p:font typeface="Montserrat Semi-Bold Bold" charset="1" panose="00000800000000000000"/>
      <p:regular r:id="rId11"/>
    </p:embeddedFont>
    <p:embeddedFont>
      <p:font typeface="Montserrat Semi-Bold Italics" charset="1" panose="00000700000000000000"/>
      <p:regular r:id="rId12"/>
    </p:embeddedFont>
    <p:embeddedFont>
      <p:font typeface="Montserrat Semi-Bold Bold Italics" charset="1" panose="00000800000000000000"/>
      <p:regular r:id="rId13"/>
    </p:embeddedFont>
    <p:embeddedFont>
      <p:font typeface="Montserrat" charset="1" panose="00000500000000000000"/>
      <p:regular r:id="rId14"/>
    </p:embeddedFont>
    <p:embeddedFont>
      <p:font typeface="Montserrat Bold" charset="1" panose="00000600000000000000"/>
      <p:regular r:id="rId15"/>
    </p:embeddedFont>
    <p:embeddedFont>
      <p:font typeface="Montserrat Italics" charset="1" panose="00000500000000000000"/>
      <p:regular r:id="rId16"/>
    </p:embeddedFont>
    <p:embeddedFont>
      <p:font typeface="Montserrat Bold Italics" charset="1" panose="00000600000000000000"/>
      <p:regular r:id="rId17"/>
    </p:embeddedFont>
    <p:embeddedFont>
      <p:font typeface="Futura" charset="1" panose="020B0602020204020303"/>
      <p:regular r:id="rId18"/>
    </p:embeddedFont>
    <p:embeddedFont>
      <p:font typeface="Now" charset="1" panose="00000500000000000000"/>
      <p:regular r:id="rId19"/>
    </p:embeddedFont>
    <p:embeddedFont>
      <p:font typeface="Now Bold" charset="1" panose="00000600000000000000"/>
      <p:regular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font" Target="fonts/font13.fntdata"/><Relationship Id="rId18" Type="http://schemas.openxmlformats.org/officeDocument/2006/relationships/font" Target="fonts/font18.fntdata"/><Relationship Id="rId26" Type="http://schemas.openxmlformats.org/officeDocument/2006/relationships/slide" Target="slides/slide6.xml"/><Relationship Id="rId8" Type="http://schemas.openxmlformats.org/officeDocument/2006/relationships/font" Target="fonts/font8.fntdata"/><Relationship Id="rId21" Type="http://schemas.openxmlformats.org/officeDocument/2006/relationships/slide" Target="slides/slide1.xml"/><Relationship Id="rId3" Type="http://schemas.openxmlformats.org/officeDocument/2006/relationships/viewProps" Target="viewProps.xml"/><Relationship Id="rId12" Type="http://schemas.openxmlformats.org/officeDocument/2006/relationships/font" Target="fonts/font12.fntdata"/><Relationship Id="rId17" Type="http://schemas.openxmlformats.org/officeDocument/2006/relationships/font" Target="fonts/font17.fntdata"/><Relationship Id="rId25" Type="http://schemas.openxmlformats.org/officeDocument/2006/relationships/slide" Target="slides/slide5.xml"/><Relationship Id="rId7" Type="http://schemas.openxmlformats.org/officeDocument/2006/relationships/font" Target="fonts/font7.fntdata"/><Relationship Id="rId16" Type="http://schemas.openxmlformats.org/officeDocument/2006/relationships/font" Target="fonts/font16.fntdata"/><Relationship Id="rId2" Type="http://schemas.openxmlformats.org/officeDocument/2006/relationships/presProps" Target="presProps.xml"/><Relationship Id="rId20" Type="http://schemas.openxmlformats.org/officeDocument/2006/relationships/font" Target="fonts/font20.fntdata"/><Relationship Id="rId29" Type="http://schemas.openxmlformats.org/officeDocument/2006/relationships/customXml" Target="../customXml/item1.xml"/><Relationship Id="rId1" Type="http://schemas.openxmlformats.org/officeDocument/2006/relationships/slideMaster" Target="slideMasters/slideMaster1.xml"/><Relationship Id="rId11" Type="http://schemas.openxmlformats.org/officeDocument/2006/relationships/font" Target="fonts/font11.fntdata"/><Relationship Id="rId24" Type="http://schemas.openxmlformats.org/officeDocument/2006/relationships/slide" Target="slides/slide4.xml"/><Relationship Id="rId6" Type="http://schemas.openxmlformats.org/officeDocument/2006/relationships/font" Target="fonts/font6.fntdata"/><Relationship Id="rId15" Type="http://schemas.openxmlformats.org/officeDocument/2006/relationships/font" Target="fonts/font15.fntdata"/><Relationship Id="rId23" Type="http://schemas.openxmlformats.org/officeDocument/2006/relationships/slide" Target="slides/slide3.xml"/><Relationship Id="rId28" Type="http://schemas.openxmlformats.org/officeDocument/2006/relationships/slide" Target="slides/slide8.xml"/><Relationship Id="rId5" Type="http://schemas.openxmlformats.org/officeDocument/2006/relationships/tableStyles" Target="tableStyles.xml"/><Relationship Id="rId10" Type="http://schemas.openxmlformats.org/officeDocument/2006/relationships/font" Target="fonts/font10.fntdata"/><Relationship Id="rId19" Type="http://schemas.openxmlformats.org/officeDocument/2006/relationships/font" Target="fonts/font19.fntdata"/><Relationship Id="rId31" Type="http://schemas.openxmlformats.org/officeDocument/2006/relationships/customXml" Target="../customXml/item3.xml"/><Relationship Id="rId14" Type="http://schemas.openxmlformats.org/officeDocument/2006/relationships/font" Target="fonts/font14.fntdata"/><Relationship Id="rId22" Type="http://schemas.openxmlformats.org/officeDocument/2006/relationships/slide" Target="slides/slide2.xml"/><Relationship Id="rId27" Type="http://schemas.openxmlformats.org/officeDocument/2006/relationships/slide" Target="slides/slide7.xml"/><Relationship Id="rId4" Type="http://schemas.openxmlformats.org/officeDocument/2006/relationships/theme" Target="theme/theme1.xml"/><Relationship Id="rId9" Type="http://schemas.openxmlformats.org/officeDocument/2006/relationships/font" Target="fonts/font9.fntdata"/><Relationship Id="rId30" Type="http://schemas.openxmlformats.org/officeDocument/2006/relationships/customXml" Target="../customXml/item2.xml"/></Relationships>
</file>

<file path=ppt/slideLayouts/_rels/slideLayout1.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no"?><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s>
</file>

<file path=ppt/slides/_rels/slide2.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s>
</file>

<file path=ppt/slides/_rels/slide3.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s>
</file>

<file path=ppt/slides/_rels/slide4.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6.jpeg" Type="http://schemas.openxmlformats.org/officeDocument/2006/relationships/image"/></Relationships>
</file>

<file path=ppt/slides/_rels/slide5.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7.jpeg" Type="http://schemas.openxmlformats.org/officeDocument/2006/relationships/image"/></Relationships>
</file>

<file path=ppt/slides/_rels/slide6.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8.jpeg" Type="http://schemas.openxmlformats.org/officeDocument/2006/relationships/image"/></Relationships>
</file>

<file path=ppt/slides/_rels/slide7.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9.jpeg" Type="http://schemas.openxmlformats.org/officeDocument/2006/relationships/image"/></Relationships>
</file>

<file path=ppt/slides/_rels/slide8.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6105523" y="3420346"/>
            <a:ext cx="5249208" cy="1848760"/>
          </a:xfrm>
          <a:custGeom>
            <a:avLst/>
            <a:gdLst/>
            <a:ahLst/>
            <a:cxnLst/>
            <a:rect r="r" b="b" t="t" l="l"/>
            <a:pathLst>
              <a:path h="1848760" w="5249208">
                <a:moveTo>
                  <a:pt x="0" y="0"/>
                </a:moveTo>
                <a:lnTo>
                  <a:pt x="5249207" y="0"/>
                </a:lnTo>
                <a:lnTo>
                  <a:pt x="5249207" y="1848759"/>
                </a:lnTo>
                <a:lnTo>
                  <a:pt x="0" y="1848759"/>
                </a:lnTo>
                <a:lnTo>
                  <a:pt x="0" y="0"/>
                </a:lnTo>
                <a:close/>
              </a:path>
            </a:pathLst>
          </a:custGeom>
          <a:blipFill>
            <a:blip r:embed="rId2"/>
            <a:stretch>
              <a:fillRect l="-8767" t="-121841" r="-8767" b="-249848"/>
            </a:stretch>
          </a:blipFill>
        </p:spPr>
      </p:sp>
      <p:sp>
        <p:nvSpPr>
          <p:cNvPr name="Freeform 3" id="3"/>
          <p:cNvSpPr/>
          <p:nvPr/>
        </p:nvSpPr>
        <p:spPr>
          <a:xfrm flipH="false" flipV="false" rot="0">
            <a:off x="13821705" y="2128675"/>
            <a:ext cx="8196442" cy="10906042"/>
          </a:xfrm>
          <a:custGeom>
            <a:avLst/>
            <a:gdLst/>
            <a:ahLst/>
            <a:cxnLst/>
            <a:rect r="r" b="b" t="t" l="l"/>
            <a:pathLst>
              <a:path h="10906042" w="8196442">
                <a:moveTo>
                  <a:pt x="0" y="0"/>
                </a:moveTo>
                <a:lnTo>
                  <a:pt x="8196442" y="0"/>
                </a:lnTo>
                <a:lnTo>
                  <a:pt x="8196442" y="10906043"/>
                </a:lnTo>
                <a:lnTo>
                  <a:pt x="0" y="10906043"/>
                </a:lnTo>
                <a:lnTo>
                  <a:pt x="0" y="0"/>
                </a:lnTo>
                <a:close/>
              </a:path>
            </a:pathLst>
          </a:custGeom>
          <a:blipFill>
            <a:blip r:embed="rId3">
              <a:alphaModFix amt="72000"/>
            </a:blip>
            <a:stretch>
              <a:fillRect l="-79835" t="-64659" r="-385437" b="-74307"/>
            </a:stretch>
          </a:blipFill>
        </p:spPr>
      </p:sp>
      <p:sp>
        <p:nvSpPr>
          <p:cNvPr name="Freeform 4" id="4"/>
          <p:cNvSpPr/>
          <p:nvPr/>
        </p:nvSpPr>
        <p:spPr>
          <a:xfrm flipH="false" flipV="false" rot="10586210">
            <a:off x="-943663" y="-1902174"/>
            <a:ext cx="4405399" cy="5861747"/>
          </a:xfrm>
          <a:custGeom>
            <a:avLst/>
            <a:gdLst/>
            <a:ahLst/>
            <a:cxnLst/>
            <a:rect r="r" b="b" t="t" l="l"/>
            <a:pathLst>
              <a:path h="5861747" w="4405399">
                <a:moveTo>
                  <a:pt x="0" y="0"/>
                </a:moveTo>
                <a:lnTo>
                  <a:pt x="4405400" y="0"/>
                </a:lnTo>
                <a:lnTo>
                  <a:pt x="4405400" y="5861748"/>
                </a:lnTo>
                <a:lnTo>
                  <a:pt x="0" y="5861748"/>
                </a:lnTo>
                <a:lnTo>
                  <a:pt x="0" y="0"/>
                </a:lnTo>
                <a:close/>
              </a:path>
            </a:pathLst>
          </a:custGeom>
          <a:blipFill>
            <a:blip r:embed="rId3">
              <a:alphaModFix amt="75000"/>
            </a:blip>
            <a:stretch>
              <a:fillRect l="-79835" t="-64659" r="-385437" b="-74307"/>
            </a:stretch>
          </a:blipFill>
        </p:spPr>
      </p:sp>
      <p:sp>
        <p:nvSpPr>
          <p:cNvPr name="Freeform 5" id="5"/>
          <p:cNvSpPr/>
          <p:nvPr/>
        </p:nvSpPr>
        <p:spPr>
          <a:xfrm flipH="false" flipV="false" rot="0">
            <a:off x="1028700" y="9451172"/>
            <a:ext cx="2132963" cy="476362"/>
          </a:xfrm>
          <a:custGeom>
            <a:avLst/>
            <a:gdLst/>
            <a:ahLst/>
            <a:cxnLst/>
            <a:rect r="r" b="b" t="t" l="l"/>
            <a:pathLst>
              <a:path h="476362" w="2132963">
                <a:moveTo>
                  <a:pt x="0" y="0"/>
                </a:moveTo>
                <a:lnTo>
                  <a:pt x="2132963" y="0"/>
                </a:lnTo>
                <a:lnTo>
                  <a:pt x="2132963" y="476361"/>
                </a:lnTo>
                <a:lnTo>
                  <a:pt x="0" y="476361"/>
                </a:lnTo>
                <a:lnTo>
                  <a:pt x="0" y="0"/>
                </a:lnTo>
                <a:close/>
              </a:path>
            </a:pathLst>
          </a:custGeom>
          <a:blipFill>
            <a:blip r:embed="rId4"/>
            <a:stretch>
              <a:fillRect l="0" t="0" r="0" b="0"/>
            </a:stretch>
          </a:blipFill>
        </p:spPr>
      </p:sp>
      <p:sp>
        <p:nvSpPr>
          <p:cNvPr name="TextBox 6" id="6"/>
          <p:cNvSpPr txBox="true"/>
          <p:nvPr/>
        </p:nvSpPr>
        <p:spPr>
          <a:xfrm rot="0">
            <a:off x="6266481" y="5467359"/>
            <a:ext cx="5088250" cy="2114337"/>
          </a:xfrm>
          <a:prstGeom prst="rect">
            <a:avLst/>
          </a:prstGeom>
        </p:spPr>
        <p:txBody>
          <a:bodyPr anchor="t" rtlCol="false" tIns="0" lIns="0" bIns="0" rIns="0">
            <a:spAutoFit/>
          </a:bodyPr>
          <a:lstStyle/>
          <a:p>
            <a:pPr algn="ctr">
              <a:lnSpc>
                <a:spcPts val="4239"/>
              </a:lnSpc>
            </a:pPr>
            <a:r>
              <a:rPr lang="en-US" sz="3028">
                <a:solidFill>
                  <a:srgbClr val="000000"/>
                </a:solidFill>
                <a:latin typeface="Now"/>
              </a:rPr>
              <a:t>Growth mind-set through Resilient Intelligent Technologies</a:t>
            </a:r>
          </a:p>
          <a:p>
            <a:pPr algn="ctr">
              <a:lnSpc>
                <a:spcPts val="4239"/>
              </a:lnSpc>
            </a:pPr>
          </a:p>
        </p:txBody>
      </p:sp>
      <p:sp>
        <p:nvSpPr>
          <p:cNvPr name="TextBox 7" id="7"/>
          <p:cNvSpPr txBox="true"/>
          <p:nvPr/>
        </p:nvSpPr>
        <p:spPr>
          <a:xfrm rot="0">
            <a:off x="3407645" y="9524433"/>
            <a:ext cx="11069579" cy="352706"/>
          </a:xfrm>
          <a:prstGeom prst="rect">
            <a:avLst/>
          </a:prstGeom>
        </p:spPr>
        <p:txBody>
          <a:bodyPr anchor="t" rtlCol="false" tIns="0" lIns="0" bIns="0" rIns="0">
            <a:spAutoFit/>
          </a:bodyPr>
          <a:lstStyle/>
          <a:p>
            <a:pPr>
              <a:lnSpc>
                <a:spcPts val="1401"/>
              </a:lnSpc>
              <a:spcBef>
                <a:spcPct val="0"/>
              </a:spcBef>
            </a:pPr>
            <a:r>
              <a:rPr lang="en-US" sz="1000">
                <a:solidFill>
                  <a:srgbClr val="000000"/>
                </a:solidFill>
                <a:latin typeface="Montserrat"/>
              </a:rPr>
              <a:t>Funded by the European Union. Views and opinions expressed are however those of the author(s) only and do not necessarily reflect those of the European Union or the European Education and Culture Executive Agency (EACEA). Neither the European Union nor EACEA can be held responsible for them.</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6915" t="-54538" r="-2436" b="-39864"/>
            </a:stretch>
          </a:blipFill>
        </p:spPr>
      </p:sp>
      <p:sp>
        <p:nvSpPr>
          <p:cNvPr name="TextBox 3" id="3"/>
          <p:cNvSpPr txBox="true"/>
          <p:nvPr/>
        </p:nvSpPr>
        <p:spPr>
          <a:xfrm rot="0">
            <a:off x="3772964" y="4286250"/>
            <a:ext cx="10742071" cy="1704975"/>
          </a:xfrm>
          <a:prstGeom prst="rect">
            <a:avLst/>
          </a:prstGeom>
        </p:spPr>
        <p:txBody>
          <a:bodyPr anchor="t" rtlCol="false" tIns="0" lIns="0" bIns="0" rIns="0">
            <a:spAutoFit/>
          </a:bodyPr>
          <a:lstStyle/>
          <a:p>
            <a:pPr algn="ctr" marL="0" indent="0" lvl="0">
              <a:lnSpc>
                <a:spcPts val="6720"/>
              </a:lnSpc>
              <a:spcBef>
                <a:spcPct val="0"/>
              </a:spcBef>
            </a:pPr>
            <a:r>
              <a:rPr lang="en-US" sz="5600">
                <a:solidFill>
                  <a:srgbClr val="1D1D1B"/>
                </a:solidFill>
                <a:latin typeface="Futura"/>
              </a:rPr>
              <a:t>What does Third Mmission of university really mean?</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202373" y="3610741"/>
            <a:ext cx="9653359" cy="6316710"/>
          </a:xfrm>
          <a:custGeom>
            <a:avLst/>
            <a:gdLst/>
            <a:ahLst/>
            <a:cxnLst/>
            <a:rect r="r" b="b" t="t" l="l"/>
            <a:pathLst>
              <a:path h="6316710" w="9653359">
                <a:moveTo>
                  <a:pt x="0" y="0"/>
                </a:moveTo>
                <a:lnTo>
                  <a:pt x="9653360" y="0"/>
                </a:lnTo>
                <a:lnTo>
                  <a:pt x="9653360" y="6316710"/>
                </a:lnTo>
                <a:lnTo>
                  <a:pt x="0" y="6316710"/>
                </a:lnTo>
                <a:lnTo>
                  <a:pt x="0" y="0"/>
                </a:lnTo>
                <a:close/>
              </a:path>
            </a:pathLst>
          </a:custGeom>
          <a:blipFill>
            <a:blip r:embed="rId2"/>
            <a:stretch>
              <a:fillRect l="0" t="0" r="0" b="0"/>
            </a:stretch>
          </a:blipFill>
        </p:spPr>
      </p:sp>
      <p:grpSp>
        <p:nvGrpSpPr>
          <p:cNvPr name="Group 3" id="3"/>
          <p:cNvGrpSpPr/>
          <p:nvPr/>
        </p:nvGrpSpPr>
        <p:grpSpPr>
          <a:xfrm rot="0">
            <a:off x="9140195" y="0"/>
            <a:ext cx="9147805" cy="10287000"/>
            <a:chOff x="0" y="0"/>
            <a:chExt cx="2409298" cy="2709333"/>
          </a:xfrm>
        </p:grpSpPr>
        <p:sp>
          <p:nvSpPr>
            <p:cNvPr name="Freeform 4" id="4"/>
            <p:cNvSpPr/>
            <p:nvPr/>
          </p:nvSpPr>
          <p:spPr>
            <a:xfrm flipH="false" flipV="false" rot="0">
              <a:off x="0" y="0"/>
              <a:ext cx="2409298" cy="2709333"/>
            </a:xfrm>
            <a:custGeom>
              <a:avLst/>
              <a:gdLst/>
              <a:ahLst/>
              <a:cxnLst/>
              <a:rect r="r" b="b" t="t" l="l"/>
              <a:pathLst>
                <a:path h="2709333" w="2409298">
                  <a:moveTo>
                    <a:pt x="0" y="0"/>
                  </a:moveTo>
                  <a:lnTo>
                    <a:pt x="2409298" y="0"/>
                  </a:lnTo>
                  <a:lnTo>
                    <a:pt x="2409298" y="2709333"/>
                  </a:lnTo>
                  <a:lnTo>
                    <a:pt x="0" y="2709333"/>
                  </a:lnTo>
                  <a:close/>
                </a:path>
              </a:pathLst>
            </a:custGeom>
            <a:gradFill rotWithShape="true">
              <a:gsLst>
                <a:gs pos="0">
                  <a:srgbClr val="F06E88">
                    <a:alpha val="100000"/>
                  </a:srgbClr>
                </a:gs>
                <a:gs pos="100000">
                  <a:srgbClr val="FBE151">
                    <a:alpha val="100000"/>
                  </a:srgbClr>
                </a:gs>
              </a:gsLst>
              <a:lin ang="5400000"/>
            </a:gradFill>
          </p:spPr>
        </p:sp>
        <p:sp>
          <p:nvSpPr>
            <p:cNvPr name="TextBox 5" id="5"/>
            <p:cNvSpPr txBox="true"/>
            <p:nvPr/>
          </p:nvSpPr>
          <p:spPr>
            <a:xfrm>
              <a:off x="0" y="-38100"/>
              <a:ext cx="2409298" cy="2747433"/>
            </a:xfrm>
            <a:prstGeom prst="rect">
              <a:avLst/>
            </a:prstGeom>
          </p:spPr>
          <p:txBody>
            <a:bodyPr anchor="ctr" rtlCol="false" tIns="50800" lIns="50800" bIns="50800" rIns="50800"/>
            <a:lstStyle/>
            <a:p>
              <a:pPr algn="ctr">
                <a:lnSpc>
                  <a:spcPts val="3359"/>
                </a:lnSpc>
              </a:pPr>
            </a:p>
          </p:txBody>
        </p:sp>
      </p:grpSp>
      <p:sp>
        <p:nvSpPr>
          <p:cNvPr name="TextBox 6" id="6"/>
          <p:cNvSpPr txBox="true"/>
          <p:nvPr/>
        </p:nvSpPr>
        <p:spPr>
          <a:xfrm rot="0">
            <a:off x="10182218" y="657511"/>
            <a:ext cx="7063759" cy="8886254"/>
          </a:xfrm>
          <a:prstGeom prst="rect">
            <a:avLst/>
          </a:prstGeom>
        </p:spPr>
        <p:txBody>
          <a:bodyPr anchor="t" rtlCol="false" tIns="0" lIns="0" bIns="0" rIns="0">
            <a:spAutoFit/>
          </a:bodyPr>
          <a:lstStyle/>
          <a:p>
            <a:pPr>
              <a:lnSpc>
                <a:spcPts val="4147"/>
              </a:lnSpc>
            </a:pPr>
            <a:r>
              <a:rPr lang="en-US" sz="2764">
                <a:solidFill>
                  <a:srgbClr val="000000"/>
                </a:solidFill>
                <a:latin typeface="Now"/>
              </a:rPr>
              <a:t> The Quintuple Helix Model provides a framework for universities to engage in open innovation by collaborating with industry, government, civil society, and the natural environment. </a:t>
            </a:r>
          </a:p>
          <a:p>
            <a:pPr>
              <a:lnSpc>
                <a:spcPts val="4147"/>
              </a:lnSpc>
            </a:pPr>
            <a:r>
              <a:rPr lang="en-US" sz="2764">
                <a:solidFill>
                  <a:srgbClr val="000000"/>
                </a:solidFill>
                <a:latin typeface="Now"/>
              </a:rPr>
              <a:t>By embracing this approach, universities co-create innovative solutions that address societal challenges and promote sustainable development in the attempt to continue facing major societal challenges related to the complexity of issues such as climate changes, sustainability, pandemic crisis, challenges of democratic cultures, citizens’ well-being, and social justice. </a:t>
            </a:r>
          </a:p>
          <a:p>
            <a:pPr>
              <a:lnSpc>
                <a:spcPts val="4147"/>
              </a:lnSpc>
            </a:pPr>
          </a:p>
          <a:p>
            <a:pPr algn="l" marL="0" indent="0" lvl="0">
              <a:lnSpc>
                <a:spcPts val="4147"/>
              </a:lnSpc>
              <a:spcBef>
                <a:spcPct val="0"/>
              </a:spcBef>
            </a:pPr>
            <a:r>
              <a:rPr lang="en-US" sz="2764">
                <a:solidFill>
                  <a:srgbClr val="000000"/>
                </a:solidFill>
                <a:latin typeface="Now"/>
              </a:rPr>
              <a:t>(Henry Etzkowitz and Loet Leydesdorff)</a:t>
            </a:r>
          </a:p>
        </p:txBody>
      </p:sp>
      <p:sp>
        <p:nvSpPr>
          <p:cNvPr name="TextBox 7" id="7"/>
          <p:cNvSpPr txBox="true"/>
          <p:nvPr/>
        </p:nvSpPr>
        <p:spPr>
          <a:xfrm rot="0">
            <a:off x="857250" y="981646"/>
            <a:ext cx="7247477" cy="2400300"/>
          </a:xfrm>
          <a:prstGeom prst="rect">
            <a:avLst/>
          </a:prstGeom>
        </p:spPr>
        <p:txBody>
          <a:bodyPr anchor="t" rtlCol="false" tIns="0" lIns="0" bIns="0" rIns="0">
            <a:spAutoFit/>
          </a:bodyPr>
          <a:lstStyle/>
          <a:p>
            <a:pPr algn="l" marL="0" indent="0" lvl="0">
              <a:lnSpc>
                <a:spcPts val="9480"/>
              </a:lnSpc>
              <a:spcBef>
                <a:spcPct val="0"/>
              </a:spcBef>
            </a:pPr>
            <a:r>
              <a:rPr lang="en-US" sz="7900">
                <a:solidFill>
                  <a:srgbClr val="000000"/>
                </a:solidFill>
                <a:latin typeface="Futura"/>
              </a:rPr>
              <a:t>The Quintuple Helix Model</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199749"/>
            <a:ext cx="9147805" cy="10606599"/>
            <a:chOff x="0" y="0"/>
            <a:chExt cx="2409298" cy="2793508"/>
          </a:xfrm>
        </p:grpSpPr>
        <p:sp>
          <p:nvSpPr>
            <p:cNvPr name="Freeform 3" id="3"/>
            <p:cNvSpPr/>
            <p:nvPr/>
          </p:nvSpPr>
          <p:spPr>
            <a:xfrm flipH="false" flipV="false" rot="0">
              <a:off x="0" y="0"/>
              <a:ext cx="2409298" cy="2793508"/>
            </a:xfrm>
            <a:custGeom>
              <a:avLst/>
              <a:gdLst/>
              <a:ahLst/>
              <a:cxnLst/>
              <a:rect r="r" b="b" t="t" l="l"/>
              <a:pathLst>
                <a:path h="2793508" w="2409298">
                  <a:moveTo>
                    <a:pt x="0" y="0"/>
                  </a:moveTo>
                  <a:lnTo>
                    <a:pt x="2409298" y="0"/>
                  </a:lnTo>
                  <a:lnTo>
                    <a:pt x="2409298" y="2793508"/>
                  </a:lnTo>
                  <a:lnTo>
                    <a:pt x="0" y="2793508"/>
                  </a:lnTo>
                  <a:close/>
                </a:path>
              </a:pathLst>
            </a:custGeom>
            <a:gradFill rotWithShape="true">
              <a:gsLst>
                <a:gs pos="0">
                  <a:srgbClr val="F06E88">
                    <a:alpha val="100000"/>
                  </a:srgbClr>
                </a:gs>
                <a:gs pos="100000">
                  <a:srgbClr val="FBE151">
                    <a:alpha val="100000"/>
                  </a:srgbClr>
                </a:gs>
              </a:gsLst>
              <a:lin ang="5400000"/>
            </a:gradFill>
          </p:spPr>
        </p:sp>
        <p:sp>
          <p:nvSpPr>
            <p:cNvPr name="TextBox 4" id="4"/>
            <p:cNvSpPr txBox="true"/>
            <p:nvPr/>
          </p:nvSpPr>
          <p:spPr>
            <a:xfrm>
              <a:off x="0" y="-38100"/>
              <a:ext cx="2409298" cy="2831608"/>
            </a:xfrm>
            <a:prstGeom prst="rect">
              <a:avLst/>
            </a:prstGeom>
          </p:spPr>
          <p:txBody>
            <a:bodyPr anchor="ctr" rtlCol="false" tIns="50800" lIns="50800" bIns="50800" rIns="50800"/>
            <a:lstStyle/>
            <a:p>
              <a:pPr algn="ctr">
                <a:lnSpc>
                  <a:spcPts val="3359"/>
                </a:lnSpc>
              </a:pPr>
            </a:p>
          </p:txBody>
        </p:sp>
      </p:grpSp>
      <p:sp>
        <p:nvSpPr>
          <p:cNvPr name="Freeform 5" id="5"/>
          <p:cNvSpPr/>
          <p:nvPr/>
        </p:nvSpPr>
        <p:spPr>
          <a:xfrm flipH="false" flipV="false" rot="0">
            <a:off x="0" y="5400211"/>
            <a:ext cx="9147805" cy="5654232"/>
          </a:xfrm>
          <a:custGeom>
            <a:avLst/>
            <a:gdLst/>
            <a:ahLst/>
            <a:cxnLst/>
            <a:rect r="r" b="b" t="t" l="l"/>
            <a:pathLst>
              <a:path h="5654232" w="9147805">
                <a:moveTo>
                  <a:pt x="0" y="0"/>
                </a:moveTo>
                <a:lnTo>
                  <a:pt x="9147805" y="0"/>
                </a:lnTo>
                <a:lnTo>
                  <a:pt x="9147805" y="5654232"/>
                </a:lnTo>
                <a:lnTo>
                  <a:pt x="0" y="5654232"/>
                </a:lnTo>
                <a:lnTo>
                  <a:pt x="0" y="0"/>
                </a:lnTo>
                <a:close/>
              </a:path>
            </a:pathLst>
          </a:custGeom>
          <a:blipFill>
            <a:blip r:embed="rId2"/>
            <a:stretch>
              <a:fillRect l="-2349" t="-9777" r="0" b="-752"/>
            </a:stretch>
          </a:blipFill>
        </p:spPr>
      </p:sp>
      <p:sp>
        <p:nvSpPr>
          <p:cNvPr name="TextBox 6" id="6"/>
          <p:cNvSpPr txBox="true"/>
          <p:nvPr/>
        </p:nvSpPr>
        <p:spPr>
          <a:xfrm rot="0">
            <a:off x="10195541" y="1729762"/>
            <a:ext cx="7063759" cy="6266879"/>
          </a:xfrm>
          <a:prstGeom prst="rect">
            <a:avLst/>
          </a:prstGeom>
        </p:spPr>
        <p:txBody>
          <a:bodyPr anchor="t" rtlCol="false" tIns="0" lIns="0" bIns="0" rIns="0">
            <a:spAutoFit/>
          </a:bodyPr>
          <a:lstStyle/>
          <a:p>
            <a:pPr algn="l" marL="0" indent="0" lvl="0">
              <a:lnSpc>
                <a:spcPts val="4147"/>
              </a:lnSpc>
              <a:spcBef>
                <a:spcPct val="0"/>
              </a:spcBef>
            </a:pPr>
            <a:r>
              <a:rPr lang="en-US" sz="2764">
                <a:solidFill>
                  <a:srgbClr val="000000"/>
                </a:solidFill>
                <a:latin typeface="Now"/>
              </a:rPr>
              <a:t> The Academic Mission (didactic and research) needs to focus on the way academic communities interact both internally and with the external context. Moving from an Entrepreneurial University to a Transformative University in a complex society prefigures a changing paradigm of what we call  the Academic Third Mission and how universities respond to what society expects from the outcomes of academic activities.</a:t>
            </a:r>
          </a:p>
        </p:txBody>
      </p:sp>
      <p:sp>
        <p:nvSpPr>
          <p:cNvPr name="TextBox 7" id="7"/>
          <p:cNvSpPr txBox="true"/>
          <p:nvPr/>
        </p:nvSpPr>
        <p:spPr>
          <a:xfrm rot="0">
            <a:off x="2154396" y="1028700"/>
            <a:ext cx="4839013" cy="2400300"/>
          </a:xfrm>
          <a:prstGeom prst="rect">
            <a:avLst/>
          </a:prstGeom>
        </p:spPr>
        <p:txBody>
          <a:bodyPr anchor="t" rtlCol="false" tIns="0" lIns="0" bIns="0" rIns="0">
            <a:spAutoFit/>
          </a:bodyPr>
          <a:lstStyle/>
          <a:p>
            <a:pPr>
              <a:lnSpc>
                <a:spcPts val="9480"/>
              </a:lnSpc>
            </a:pPr>
            <a:r>
              <a:rPr lang="en-US" sz="7900">
                <a:solidFill>
                  <a:srgbClr val="000000"/>
                </a:solidFill>
                <a:latin typeface="Futura"/>
              </a:rPr>
              <a:t>Academic </a:t>
            </a:r>
          </a:p>
          <a:p>
            <a:pPr algn="l" marL="0" indent="0" lvl="0">
              <a:lnSpc>
                <a:spcPts val="9480"/>
              </a:lnSpc>
              <a:spcBef>
                <a:spcPct val="0"/>
              </a:spcBef>
            </a:pPr>
            <a:r>
              <a:rPr lang="en-US" sz="7900">
                <a:solidFill>
                  <a:srgbClr val="000000"/>
                </a:solidFill>
                <a:latin typeface="Futura"/>
              </a:rPr>
              <a:t>Mission</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312150"/>
            <a:ext cx="9147805" cy="10719000"/>
            <a:chOff x="0" y="0"/>
            <a:chExt cx="2409298" cy="2823111"/>
          </a:xfrm>
        </p:grpSpPr>
        <p:sp>
          <p:nvSpPr>
            <p:cNvPr name="Freeform 3" id="3"/>
            <p:cNvSpPr/>
            <p:nvPr/>
          </p:nvSpPr>
          <p:spPr>
            <a:xfrm flipH="false" flipV="false" rot="0">
              <a:off x="0" y="0"/>
              <a:ext cx="2409298" cy="2823111"/>
            </a:xfrm>
            <a:custGeom>
              <a:avLst/>
              <a:gdLst/>
              <a:ahLst/>
              <a:cxnLst/>
              <a:rect r="r" b="b" t="t" l="l"/>
              <a:pathLst>
                <a:path h="2823111" w="2409298">
                  <a:moveTo>
                    <a:pt x="0" y="0"/>
                  </a:moveTo>
                  <a:lnTo>
                    <a:pt x="2409298" y="0"/>
                  </a:lnTo>
                  <a:lnTo>
                    <a:pt x="2409298" y="2823111"/>
                  </a:lnTo>
                  <a:lnTo>
                    <a:pt x="0" y="2823111"/>
                  </a:lnTo>
                  <a:close/>
                </a:path>
              </a:pathLst>
            </a:custGeom>
            <a:gradFill rotWithShape="true">
              <a:gsLst>
                <a:gs pos="0">
                  <a:srgbClr val="F06E88">
                    <a:alpha val="100000"/>
                  </a:srgbClr>
                </a:gs>
                <a:gs pos="100000">
                  <a:srgbClr val="FBE151">
                    <a:alpha val="100000"/>
                  </a:srgbClr>
                </a:gs>
              </a:gsLst>
              <a:lin ang="5400000"/>
            </a:gradFill>
          </p:spPr>
        </p:sp>
        <p:sp>
          <p:nvSpPr>
            <p:cNvPr name="TextBox 4" id="4"/>
            <p:cNvSpPr txBox="true"/>
            <p:nvPr/>
          </p:nvSpPr>
          <p:spPr>
            <a:xfrm>
              <a:off x="0" y="-38100"/>
              <a:ext cx="2409298" cy="2861211"/>
            </a:xfrm>
            <a:prstGeom prst="rect">
              <a:avLst/>
            </a:prstGeom>
          </p:spPr>
          <p:txBody>
            <a:bodyPr anchor="ctr" rtlCol="false" tIns="50800" lIns="50800" bIns="50800" rIns="50800"/>
            <a:lstStyle/>
            <a:p>
              <a:pPr algn="ctr">
                <a:lnSpc>
                  <a:spcPts val="3359"/>
                </a:lnSpc>
              </a:pPr>
            </a:p>
          </p:txBody>
        </p:sp>
      </p:grpSp>
      <p:sp>
        <p:nvSpPr>
          <p:cNvPr name="Freeform 5" id="5"/>
          <p:cNvSpPr/>
          <p:nvPr/>
        </p:nvSpPr>
        <p:spPr>
          <a:xfrm flipH="false" flipV="false" rot="0">
            <a:off x="0" y="4314660"/>
            <a:ext cx="9144000" cy="6092190"/>
          </a:xfrm>
          <a:custGeom>
            <a:avLst/>
            <a:gdLst/>
            <a:ahLst/>
            <a:cxnLst/>
            <a:rect r="r" b="b" t="t" l="l"/>
            <a:pathLst>
              <a:path h="6092190" w="9144000">
                <a:moveTo>
                  <a:pt x="0" y="0"/>
                </a:moveTo>
                <a:lnTo>
                  <a:pt x="9144000" y="0"/>
                </a:lnTo>
                <a:lnTo>
                  <a:pt x="9144000" y="6092190"/>
                </a:lnTo>
                <a:lnTo>
                  <a:pt x="0" y="6092190"/>
                </a:lnTo>
                <a:lnTo>
                  <a:pt x="0" y="0"/>
                </a:lnTo>
                <a:close/>
              </a:path>
            </a:pathLst>
          </a:custGeom>
          <a:blipFill>
            <a:blip r:embed="rId2"/>
            <a:stretch>
              <a:fillRect l="0" t="0" r="0" b="0"/>
            </a:stretch>
          </a:blipFill>
        </p:spPr>
      </p:sp>
      <p:sp>
        <p:nvSpPr>
          <p:cNvPr name="TextBox 6" id="6"/>
          <p:cNvSpPr txBox="true"/>
          <p:nvPr/>
        </p:nvSpPr>
        <p:spPr>
          <a:xfrm rot="0">
            <a:off x="10195541" y="3538823"/>
            <a:ext cx="7063759" cy="3123629"/>
          </a:xfrm>
          <a:prstGeom prst="rect">
            <a:avLst/>
          </a:prstGeom>
        </p:spPr>
        <p:txBody>
          <a:bodyPr anchor="t" rtlCol="false" tIns="0" lIns="0" bIns="0" rIns="0">
            <a:spAutoFit/>
          </a:bodyPr>
          <a:lstStyle/>
          <a:p>
            <a:pPr algn="l" marL="0" indent="0" lvl="0">
              <a:lnSpc>
                <a:spcPts val="4147"/>
              </a:lnSpc>
              <a:spcBef>
                <a:spcPct val="0"/>
              </a:spcBef>
            </a:pPr>
            <a:r>
              <a:rPr lang="en-US" sz="2764">
                <a:solidFill>
                  <a:srgbClr val="000000"/>
                </a:solidFill>
                <a:latin typeface="Now"/>
              </a:rPr>
              <a:t>Aligning Institutional Third Mission under a shared mindset for educators, staff, researchers, academic students, and stakeholders is a pivotal objective to achievinge a Sustainable European Higher Educational System.</a:t>
            </a:r>
          </a:p>
        </p:txBody>
      </p:sp>
      <p:sp>
        <p:nvSpPr>
          <p:cNvPr name="TextBox 7" id="7"/>
          <p:cNvSpPr txBox="true"/>
          <p:nvPr/>
        </p:nvSpPr>
        <p:spPr>
          <a:xfrm rot="0">
            <a:off x="1517547" y="1661432"/>
            <a:ext cx="6108905" cy="1200150"/>
          </a:xfrm>
          <a:prstGeom prst="rect">
            <a:avLst/>
          </a:prstGeom>
        </p:spPr>
        <p:txBody>
          <a:bodyPr anchor="t" rtlCol="false" tIns="0" lIns="0" bIns="0" rIns="0">
            <a:spAutoFit/>
          </a:bodyPr>
          <a:lstStyle/>
          <a:p>
            <a:pPr algn="l" marL="0" indent="0" lvl="0">
              <a:lnSpc>
                <a:spcPts val="9480"/>
              </a:lnSpc>
              <a:spcBef>
                <a:spcPct val="0"/>
              </a:spcBef>
            </a:pPr>
            <a:r>
              <a:rPr lang="en-US" sz="7900">
                <a:solidFill>
                  <a:srgbClr val="000000"/>
                </a:solidFill>
                <a:latin typeface="Futura"/>
              </a:rPr>
              <a:t>Third Mission</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3805" y="0"/>
            <a:ext cx="9147805" cy="10287000"/>
            <a:chOff x="0" y="0"/>
            <a:chExt cx="2409298" cy="2709333"/>
          </a:xfrm>
        </p:grpSpPr>
        <p:sp>
          <p:nvSpPr>
            <p:cNvPr name="Freeform 3" id="3"/>
            <p:cNvSpPr/>
            <p:nvPr/>
          </p:nvSpPr>
          <p:spPr>
            <a:xfrm flipH="false" flipV="false" rot="0">
              <a:off x="0" y="0"/>
              <a:ext cx="2409298" cy="2709333"/>
            </a:xfrm>
            <a:custGeom>
              <a:avLst/>
              <a:gdLst/>
              <a:ahLst/>
              <a:cxnLst/>
              <a:rect r="r" b="b" t="t" l="l"/>
              <a:pathLst>
                <a:path h="2709333" w="2409298">
                  <a:moveTo>
                    <a:pt x="0" y="0"/>
                  </a:moveTo>
                  <a:lnTo>
                    <a:pt x="2409298" y="0"/>
                  </a:lnTo>
                  <a:lnTo>
                    <a:pt x="2409298" y="2709333"/>
                  </a:lnTo>
                  <a:lnTo>
                    <a:pt x="0" y="2709333"/>
                  </a:lnTo>
                  <a:close/>
                </a:path>
              </a:pathLst>
            </a:custGeom>
            <a:gradFill rotWithShape="true">
              <a:gsLst>
                <a:gs pos="0">
                  <a:srgbClr val="F06E88">
                    <a:alpha val="100000"/>
                  </a:srgbClr>
                </a:gs>
                <a:gs pos="100000">
                  <a:srgbClr val="FBE151">
                    <a:alpha val="100000"/>
                  </a:srgbClr>
                </a:gs>
              </a:gsLst>
              <a:lin ang="5400000"/>
            </a:gradFill>
          </p:spPr>
        </p:sp>
        <p:sp>
          <p:nvSpPr>
            <p:cNvPr name="TextBox 4" id="4"/>
            <p:cNvSpPr txBox="true"/>
            <p:nvPr/>
          </p:nvSpPr>
          <p:spPr>
            <a:xfrm>
              <a:off x="0" y="-38100"/>
              <a:ext cx="2409298" cy="2747433"/>
            </a:xfrm>
            <a:prstGeom prst="rect">
              <a:avLst/>
            </a:prstGeom>
          </p:spPr>
          <p:txBody>
            <a:bodyPr anchor="ctr" rtlCol="false" tIns="50800" lIns="50800" bIns="50800" rIns="50800"/>
            <a:lstStyle/>
            <a:p>
              <a:pPr algn="ctr">
                <a:lnSpc>
                  <a:spcPts val="3359"/>
                </a:lnSpc>
              </a:pPr>
            </a:p>
          </p:txBody>
        </p:sp>
      </p:grpSp>
      <p:sp>
        <p:nvSpPr>
          <p:cNvPr name="Freeform 5" id="5"/>
          <p:cNvSpPr/>
          <p:nvPr/>
        </p:nvSpPr>
        <p:spPr>
          <a:xfrm flipH="false" flipV="false" rot="0">
            <a:off x="9144000" y="5496372"/>
            <a:ext cx="9144000" cy="4833532"/>
          </a:xfrm>
          <a:custGeom>
            <a:avLst/>
            <a:gdLst/>
            <a:ahLst/>
            <a:cxnLst/>
            <a:rect r="r" b="b" t="t" l="l"/>
            <a:pathLst>
              <a:path h="4833532" w="9144000">
                <a:moveTo>
                  <a:pt x="0" y="0"/>
                </a:moveTo>
                <a:lnTo>
                  <a:pt x="9144000" y="0"/>
                </a:lnTo>
                <a:lnTo>
                  <a:pt x="9144000" y="4833531"/>
                </a:lnTo>
                <a:lnTo>
                  <a:pt x="0" y="4833531"/>
                </a:lnTo>
                <a:lnTo>
                  <a:pt x="0" y="0"/>
                </a:lnTo>
                <a:close/>
              </a:path>
            </a:pathLst>
          </a:custGeom>
          <a:blipFill>
            <a:blip r:embed="rId2"/>
            <a:stretch>
              <a:fillRect l="0" t="-13020" r="0" b="-13020"/>
            </a:stretch>
          </a:blipFill>
        </p:spPr>
      </p:sp>
      <p:sp>
        <p:nvSpPr>
          <p:cNvPr name="TextBox 6" id="6"/>
          <p:cNvSpPr txBox="true"/>
          <p:nvPr/>
        </p:nvSpPr>
        <p:spPr>
          <a:xfrm rot="0">
            <a:off x="1191731" y="4265634"/>
            <a:ext cx="6756733" cy="4171379"/>
          </a:xfrm>
          <a:prstGeom prst="rect">
            <a:avLst/>
          </a:prstGeom>
        </p:spPr>
        <p:txBody>
          <a:bodyPr anchor="t" rtlCol="false" tIns="0" lIns="0" bIns="0" rIns="0">
            <a:spAutoFit/>
          </a:bodyPr>
          <a:lstStyle/>
          <a:p>
            <a:pPr>
              <a:lnSpc>
                <a:spcPts val="4147"/>
              </a:lnSpc>
            </a:pPr>
            <a:r>
              <a:rPr lang="en-US" sz="2764">
                <a:solidFill>
                  <a:srgbClr val="000000"/>
                </a:solidFill>
                <a:latin typeface="Now"/>
              </a:rPr>
              <a:t>Professor Emeritus John Goddard express for the "University” the point of view for Social Innovation that claimed to be: </a:t>
            </a:r>
          </a:p>
          <a:p>
            <a:pPr>
              <a:lnSpc>
                <a:spcPts val="4147"/>
              </a:lnSpc>
            </a:pPr>
          </a:p>
          <a:p>
            <a:pPr algn="ctr" marL="0" indent="0" lvl="0">
              <a:lnSpc>
                <a:spcPts val="4147"/>
              </a:lnSpc>
              <a:spcBef>
                <a:spcPct val="0"/>
              </a:spcBef>
            </a:pPr>
            <a:r>
              <a:rPr lang="en-US" sz="2764">
                <a:solidFill>
                  <a:srgbClr val="000000"/>
                </a:solidFill>
                <a:latin typeface="Now"/>
              </a:rPr>
              <a:t>the result of an interaction between different societal sectors working towards systemic change</a:t>
            </a:r>
          </a:p>
        </p:txBody>
      </p:sp>
      <p:sp>
        <p:nvSpPr>
          <p:cNvPr name="TextBox 7" id="7"/>
          <p:cNvSpPr txBox="true"/>
          <p:nvPr/>
        </p:nvSpPr>
        <p:spPr>
          <a:xfrm rot="0">
            <a:off x="1074967" y="1284628"/>
            <a:ext cx="6990261" cy="2400300"/>
          </a:xfrm>
          <a:prstGeom prst="rect">
            <a:avLst/>
          </a:prstGeom>
        </p:spPr>
        <p:txBody>
          <a:bodyPr anchor="t" rtlCol="false" tIns="0" lIns="0" bIns="0" rIns="0">
            <a:spAutoFit/>
          </a:bodyPr>
          <a:lstStyle/>
          <a:p>
            <a:pPr algn="l" marL="0" indent="0" lvl="0">
              <a:lnSpc>
                <a:spcPts val="9480"/>
              </a:lnSpc>
              <a:spcBef>
                <a:spcPct val="0"/>
              </a:spcBef>
            </a:pPr>
            <a:r>
              <a:rPr lang="en-US" sz="7900">
                <a:solidFill>
                  <a:srgbClr val="000000"/>
                </a:solidFill>
                <a:latin typeface="Futura"/>
              </a:rPr>
              <a:t>Transformative University </a:t>
            </a:r>
          </a:p>
        </p:txBody>
      </p:sp>
      <p:sp>
        <p:nvSpPr>
          <p:cNvPr name="TextBox 8" id="8"/>
          <p:cNvSpPr txBox="true"/>
          <p:nvPr/>
        </p:nvSpPr>
        <p:spPr>
          <a:xfrm rot="0">
            <a:off x="11068050" y="1183005"/>
            <a:ext cx="9525" cy="539115"/>
          </a:xfrm>
          <a:prstGeom prst="rect">
            <a:avLst/>
          </a:prstGeom>
        </p:spPr>
        <p:txBody>
          <a:bodyPr anchor="t" rtlCol="false" tIns="0" lIns="0" bIns="0" rIns="0">
            <a:spAutoFit/>
          </a:bodyPr>
          <a:lstStyle/>
          <a:p>
            <a:pPr algn="ctr">
              <a:lnSpc>
                <a:spcPts val="4409"/>
              </a:lnSpc>
            </a:pPr>
          </a:p>
        </p:txBody>
      </p:sp>
      <p:sp>
        <p:nvSpPr>
          <p:cNvPr name="TextBox 9" id="9"/>
          <p:cNvSpPr txBox="true"/>
          <p:nvPr/>
        </p:nvSpPr>
        <p:spPr>
          <a:xfrm rot="0">
            <a:off x="9480651" y="971550"/>
            <a:ext cx="8252732" cy="3965751"/>
          </a:xfrm>
          <a:prstGeom prst="rect">
            <a:avLst/>
          </a:prstGeom>
        </p:spPr>
        <p:txBody>
          <a:bodyPr anchor="t" rtlCol="false" tIns="0" lIns="0" bIns="0" rIns="0">
            <a:spAutoFit/>
          </a:bodyPr>
          <a:lstStyle/>
          <a:p>
            <a:pPr>
              <a:lnSpc>
                <a:spcPts val="3919"/>
              </a:lnSpc>
            </a:pPr>
            <a:r>
              <a:rPr lang="en-US" sz="2799">
                <a:solidFill>
                  <a:srgbClr val="000000"/>
                </a:solidFill>
                <a:latin typeface="Now"/>
              </a:rPr>
              <a:t>Therefore, a comprehensive, holistic, and multidimensional approach is necessary in order to well comprehend the complex set of needs and create a Transformative University. </a:t>
            </a:r>
          </a:p>
          <a:p>
            <a:pPr>
              <a:lnSpc>
                <a:spcPts val="3919"/>
              </a:lnSpc>
            </a:pPr>
          </a:p>
          <a:p>
            <a:pPr>
              <a:lnSpc>
                <a:spcPts val="3919"/>
              </a:lnSpc>
            </a:pPr>
            <a:r>
              <a:rPr lang="en-US" sz="2799">
                <a:solidFill>
                  <a:srgbClr val="000000"/>
                </a:solidFill>
                <a:latin typeface="Now"/>
              </a:rPr>
              <a:t>Such a solution must provide  stakeholders with a broader understanding of overall processes. </a:t>
            </a:r>
          </a:p>
          <a:p>
            <a:pPr>
              <a:lnSpc>
                <a:spcPts val="2010"/>
              </a:lnSpc>
            </a:pPr>
          </a:p>
          <a:p>
            <a:pPr>
              <a:lnSpc>
                <a:spcPts val="2010"/>
              </a:lnSpc>
            </a:pP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3805" y="7368268"/>
            <a:ext cx="18475501" cy="2918732"/>
            <a:chOff x="0" y="0"/>
            <a:chExt cx="4865976" cy="768720"/>
          </a:xfrm>
        </p:grpSpPr>
        <p:sp>
          <p:nvSpPr>
            <p:cNvPr name="Freeform 3" id="3"/>
            <p:cNvSpPr/>
            <p:nvPr/>
          </p:nvSpPr>
          <p:spPr>
            <a:xfrm flipH="false" flipV="false" rot="0">
              <a:off x="0" y="0"/>
              <a:ext cx="4865975" cy="768720"/>
            </a:xfrm>
            <a:custGeom>
              <a:avLst/>
              <a:gdLst/>
              <a:ahLst/>
              <a:cxnLst/>
              <a:rect r="r" b="b" t="t" l="l"/>
              <a:pathLst>
                <a:path h="768720" w="4865975">
                  <a:moveTo>
                    <a:pt x="0" y="0"/>
                  </a:moveTo>
                  <a:lnTo>
                    <a:pt x="4865975" y="0"/>
                  </a:lnTo>
                  <a:lnTo>
                    <a:pt x="4865975" y="768720"/>
                  </a:lnTo>
                  <a:lnTo>
                    <a:pt x="0" y="768720"/>
                  </a:lnTo>
                  <a:close/>
                </a:path>
              </a:pathLst>
            </a:custGeom>
            <a:gradFill rotWithShape="true">
              <a:gsLst>
                <a:gs pos="0">
                  <a:srgbClr val="F06E88">
                    <a:alpha val="100000"/>
                  </a:srgbClr>
                </a:gs>
                <a:gs pos="100000">
                  <a:srgbClr val="FBE151">
                    <a:alpha val="100000"/>
                  </a:srgbClr>
                </a:gs>
              </a:gsLst>
              <a:lin ang="5400000"/>
            </a:gradFill>
          </p:spPr>
        </p:sp>
        <p:sp>
          <p:nvSpPr>
            <p:cNvPr name="TextBox 4" id="4"/>
            <p:cNvSpPr txBox="true"/>
            <p:nvPr/>
          </p:nvSpPr>
          <p:spPr>
            <a:xfrm>
              <a:off x="0" y="-38100"/>
              <a:ext cx="4865976" cy="806820"/>
            </a:xfrm>
            <a:prstGeom prst="rect">
              <a:avLst/>
            </a:prstGeom>
          </p:spPr>
          <p:txBody>
            <a:bodyPr anchor="ctr" rtlCol="false" tIns="50800" lIns="50800" bIns="50800" rIns="50800"/>
            <a:lstStyle/>
            <a:p>
              <a:pPr algn="ctr">
                <a:lnSpc>
                  <a:spcPts val="3359"/>
                </a:lnSpc>
              </a:pPr>
            </a:p>
          </p:txBody>
        </p:sp>
      </p:grpSp>
      <p:sp>
        <p:nvSpPr>
          <p:cNvPr name="Freeform 5" id="5"/>
          <p:cNvSpPr/>
          <p:nvPr/>
        </p:nvSpPr>
        <p:spPr>
          <a:xfrm flipH="false" flipV="false" rot="0">
            <a:off x="8862069" y="1485900"/>
            <a:ext cx="8397231" cy="4702450"/>
          </a:xfrm>
          <a:custGeom>
            <a:avLst/>
            <a:gdLst/>
            <a:ahLst/>
            <a:cxnLst/>
            <a:rect r="r" b="b" t="t" l="l"/>
            <a:pathLst>
              <a:path h="4702450" w="8397231">
                <a:moveTo>
                  <a:pt x="0" y="0"/>
                </a:moveTo>
                <a:lnTo>
                  <a:pt x="8397231" y="0"/>
                </a:lnTo>
                <a:lnTo>
                  <a:pt x="8397231" y="4702450"/>
                </a:lnTo>
                <a:lnTo>
                  <a:pt x="0" y="4702450"/>
                </a:lnTo>
                <a:lnTo>
                  <a:pt x="0" y="0"/>
                </a:lnTo>
                <a:close/>
              </a:path>
            </a:pathLst>
          </a:custGeom>
          <a:blipFill>
            <a:blip r:embed="rId2"/>
            <a:stretch>
              <a:fillRect l="0" t="0" r="0" b="0"/>
            </a:stretch>
          </a:blipFill>
        </p:spPr>
      </p:sp>
      <p:sp>
        <p:nvSpPr>
          <p:cNvPr name="TextBox 6" id="6"/>
          <p:cNvSpPr txBox="true"/>
          <p:nvPr/>
        </p:nvSpPr>
        <p:spPr>
          <a:xfrm rot="0">
            <a:off x="1528901" y="7706296"/>
            <a:ext cx="14594447" cy="1552004"/>
          </a:xfrm>
          <a:prstGeom prst="rect">
            <a:avLst/>
          </a:prstGeom>
        </p:spPr>
        <p:txBody>
          <a:bodyPr anchor="t" rtlCol="false" tIns="0" lIns="0" bIns="0" rIns="0">
            <a:spAutoFit/>
          </a:bodyPr>
          <a:lstStyle/>
          <a:p>
            <a:pPr algn="ctr" marL="0" indent="0" lvl="0">
              <a:lnSpc>
                <a:spcPts val="4147"/>
              </a:lnSpc>
              <a:spcBef>
                <a:spcPct val="0"/>
              </a:spcBef>
            </a:pPr>
            <a:r>
              <a:rPr lang="en-US" sz="2764">
                <a:solidFill>
                  <a:srgbClr val="000000"/>
                </a:solidFill>
                <a:latin typeface="Now"/>
              </a:rPr>
              <a:t>the Academic Third Mission refers to the idea that universities have a responsibility not only to produce and disseminate knowledge but also to contribute to the socio-economic development of their communities and the wider society. </a:t>
            </a:r>
          </a:p>
        </p:txBody>
      </p:sp>
      <p:sp>
        <p:nvSpPr>
          <p:cNvPr name="TextBox 7" id="7"/>
          <p:cNvSpPr txBox="true"/>
          <p:nvPr/>
        </p:nvSpPr>
        <p:spPr>
          <a:xfrm rot="0">
            <a:off x="1028700" y="1722120"/>
            <a:ext cx="6949440" cy="4800600"/>
          </a:xfrm>
          <a:prstGeom prst="rect">
            <a:avLst/>
          </a:prstGeom>
        </p:spPr>
        <p:txBody>
          <a:bodyPr anchor="t" rtlCol="false" tIns="0" lIns="0" bIns="0" rIns="0">
            <a:spAutoFit/>
          </a:bodyPr>
          <a:lstStyle/>
          <a:p>
            <a:pPr algn="l" marL="0" indent="0" lvl="0">
              <a:lnSpc>
                <a:spcPts val="9480"/>
              </a:lnSpc>
              <a:spcBef>
                <a:spcPct val="0"/>
              </a:spcBef>
            </a:pPr>
            <a:r>
              <a:rPr lang="en-US" sz="7900">
                <a:solidFill>
                  <a:srgbClr val="000000"/>
                </a:solidFill>
                <a:latin typeface="Futura"/>
              </a:rPr>
              <a:t>What does Third Mmission of university mean? </a:t>
            </a:r>
          </a:p>
        </p:txBody>
      </p:sp>
      <p:sp>
        <p:nvSpPr>
          <p:cNvPr name="TextBox 8" id="8"/>
          <p:cNvSpPr txBox="true"/>
          <p:nvPr/>
        </p:nvSpPr>
        <p:spPr>
          <a:xfrm rot="0">
            <a:off x="11068050" y="1183005"/>
            <a:ext cx="9525" cy="539115"/>
          </a:xfrm>
          <a:prstGeom prst="rect">
            <a:avLst/>
          </a:prstGeom>
        </p:spPr>
        <p:txBody>
          <a:bodyPr anchor="t" rtlCol="false" tIns="0" lIns="0" bIns="0" rIns="0">
            <a:spAutoFit/>
          </a:bodyPr>
          <a:lstStyle/>
          <a:p>
            <a:pPr algn="ctr">
              <a:lnSpc>
                <a:spcPts val="4409"/>
              </a:lnSpc>
            </a:pP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6915" t="-54538" r="-2436" b="-39864"/>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41AF871B1CAC44692474396C23E9196" ma:contentTypeVersion="15" ma:contentTypeDescription="Create a new document." ma:contentTypeScope="" ma:versionID="25047081aec52cf45bc4760715160586">
  <xsd:schema xmlns:xsd="http://www.w3.org/2001/XMLSchema" xmlns:xs="http://www.w3.org/2001/XMLSchema" xmlns:p="http://schemas.microsoft.com/office/2006/metadata/properties" xmlns:ns2="e71fd6a9-3a6a-4483-9bc6-26a3d3d51bc1" xmlns:ns3="a13ba346-9bee-4822-82e1-154fc8d445bc" targetNamespace="http://schemas.microsoft.com/office/2006/metadata/properties" ma:root="true" ma:fieldsID="f083b5a4432fa354b6c374fa89c2728d" ns2:_="" ns3:_="">
    <xsd:import namespace="e71fd6a9-3a6a-4483-9bc6-26a3d3d51bc1"/>
    <xsd:import namespace="a13ba346-9bee-4822-82e1-154fc8d445b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Rank"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71fd6a9-3a6a-4483-9bc6-26a3d3d51bc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f52b408e-820a-469d-ba60-de24c1fbd8db"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Rank" ma:index="21" nillable="true" ma:displayName="Rank" ma:decimals="0" ma:format="Dropdown" ma:internalName="Rank" ma:percentage="FALSE">
      <xsd:simpleType>
        <xsd:restriction base="dms:Number"/>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13ba346-9bee-4822-82e1-154fc8d445bc"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3ba2ece4-815b-47b0-b2ce-55effc8d1321}" ma:internalName="TaxCatchAll" ma:showField="CatchAllData" ma:web="a13ba346-9bee-4822-82e1-154fc8d445b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Rank xmlns="e71fd6a9-3a6a-4483-9bc6-26a3d3d51bc1" xsi:nil="true"/>
    <lcf76f155ced4ddcb4097134ff3c332f xmlns="e71fd6a9-3a6a-4483-9bc6-26a3d3d51bc1">
      <Terms xmlns="http://schemas.microsoft.com/office/infopath/2007/PartnerControls"/>
    </lcf76f155ced4ddcb4097134ff3c332f>
    <TaxCatchAll xmlns="a13ba346-9bee-4822-82e1-154fc8d445bc" xsi:nil="true"/>
  </documentManagement>
</p:properties>
</file>

<file path=customXml/itemProps1.xml><?xml version="1.0" encoding="utf-8"?>
<ds:datastoreItem xmlns:ds="http://schemas.openxmlformats.org/officeDocument/2006/customXml" ds:itemID="{B8EC6EBA-BF24-488F-A784-A5A08AC14CA6}"/>
</file>

<file path=customXml/itemProps2.xml><?xml version="1.0" encoding="utf-8"?>
<ds:datastoreItem xmlns:ds="http://schemas.openxmlformats.org/officeDocument/2006/customXml" ds:itemID="{A6D541EB-E20D-4696-933A-1990C09A3056}"/>
</file>

<file path=customXml/itemProps3.xml><?xml version="1.0" encoding="utf-8"?>
<ds:datastoreItem xmlns:ds="http://schemas.openxmlformats.org/officeDocument/2006/customXml" ds:itemID="{F91F3EAF-1725-486F-864E-99A51555D218}"/>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UNICAM PPT-Grit</dc:title>
  <cp:revision>1</cp:revision>
  <dcterms:created xsi:type="dcterms:W3CDTF">2006-08-16T00:00:00Z</dcterms:created>
  <dcterms:modified xsi:type="dcterms:W3CDTF">2011-08-01T06:04:30Z</dcterms:modified>
  <dc:identifier>DAFyXjxU2Ug</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0x010100A41AF871B1CAC44692474396C23E9196</vt:lpwstr>
  </property>
</Properties>
</file>