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4"/>
  </p:sldMasterIdLst>
  <p:notesMasterIdLst>
    <p:notesMasterId r:id="rId49"/>
  </p:notesMasterIdLst>
  <p:sldIdLst>
    <p:sldId id="571" r:id="rId5"/>
    <p:sldId id="257" r:id="rId6"/>
    <p:sldId id="282" r:id="rId7"/>
    <p:sldId id="546" r:id="rId8"/>
    <p:sldId id="354" r:id="rId9"/>
    <p:sldId id="537" r:id="rId10"/>
    <p:sldId id="542" r:id="rId11"/>
    <p:sldId id="559" r:id="rId12"/>
    <p:sldId id="270" r:id="rId13"/>
    <p:sldId id="554" r:id="rId14"/>
    <p:sldId id="273" r:id="rId15"/>
    <p:sldId id="557" r:id="rId16"/>
    <p:sldId id="570" r:id="rId17"/>
    <p:sldId id="277" r:id="rId18"/>
    <p:sldId id="555" r:id="rId19"/>
    <p:sldId id="280" r:id="rId20"/>
    <p:sldId id="359" r:id="rId21"/>
    <p:sldId id="565" r:id="rId22"/>
    <p:sldId id="553" r:id="rId23"/>
    <p:sldId id="364" r:id="rId24"/>
    <p:sldId id="365" r:id="rId25"/>
    <p:sldId id="366" r:id="rId26"/>
    <p:sldId id="567" r:id="rId27"/>
    <p:sldId id="370" r:id="rId28"/>
    <p:sldId id="373" r:id="rId29"/>
    <p:sldId id="552" r:id="rId30"/>
    <p:sldId id="561" r:id="rId31"/>
    <p:sldId id="551" r:id="rId32"/>
    <p:sldId id="528" r:id="rId33"/>
    <p:sldId id="560" r:id="rId34"/>
    <p:sldId id="325" r:id="rId35"/>
    <p:sldId id="327" r:id="rId36"/>
    <p:sldId id="337" r:id="rId37"/>
    <p:sldId id="562" r:id="rId38"/>
    <p:sldId id="339" r:id="rId39"/>
    <p:sldId id="340" r:id="rId40"/>
    <p:sldId id="341" r:id="rId41"/>
    <p:sldId id="348" r:id="rId42"/>
    <p:sldId id="349" r:id="rId43"/>
    <p:sldId id="350" r:id="rId44"/>
    <p:sldId id="549" r:id="rId45"/>
    <p:sldId id="569" r:id="rId46"/>
    <p:sldId id="550" r:id="rId47"/>
    <p:sldId id="572" r:id="rId48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B34D"/>
    <a:srgbClr val="4472C4"/>
    <a:srgbClr val="E5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0D5F18-4A94-4EE7-A8F7-98A876997D74}" v="1" dt="2026-05-29T18:19:42.123"/>
  </p1510:revLst>
</p1510:revInfo>
</file>

<file path=ppt/tableStyles.xml><?xml version="1.0" encoding="utf-8"?>
<a:tblStyleLst xmlns:a="http://schemas.openxmlformats.org/drawingml/2006/main" def="{5C22544A-7EE6-4342-B048-85BDC9FD1C3A}"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81818" autoAdjust="0"/>
  </p:normalViewPr>
  <p:slideViewPr>
    <p:cSldViewPr snapToGrid="0">
      <p:cViewPr varScale="1">
        <p:scale>
          <a:sx n="126" d="100"/>
          <a:sy n="126" d="100"/>
        </p:scale>
        <p:origin x="150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rsten Kliewe" userId="d3b09a26-2b7e-42d0-8b7a-6a18a6fb2c9e" providerId="ADAL" clId="{CB5506FB-858D-436E-BC88-6B43D13FD055}"/>
    <pc:docChg chg="custSel modSld">
      <pc:chgData name="Thorsten Kliewe" userId="d3b09a26-2b7e-42d0-8b7a-6a18a6fb2c9e" providerId="ADAL" clId="{CB5506FB-858D-436E-BC88-6B43D13FD055}" dt="2026-05-29T18:19:42.122" v="52"/>
      <pc:docMkLst>
        <pc:docMk/>
      </pc:docMkLst>
      <pc:sldChg chg="modNotes">
        <pc:chgData name="Thorsten Kliewe" userId="d3b09a26-2b7e-42d0-8b7a-6a18a6fb2c9e" providerId="ADAL" clId="{CB5506FB-858D-436E-BC88-6B43D13FD055}" dt="2026-05-28T19:10:02.996" v="19" actId="368"/>
        <pc:sldMkLst>
          <pc:docMk/>
          <pc:sldMk cId="51600623" sldId="270"/>
        </pc:sldMkLst>
      </pc:sldChg>
      <pc:sldChg chg="modNotes">
        <pc:chgData name="Thorsten Kliewe" userId="d3b09a26-2b7e-42d0-8b7a-6a18a6fb2c9e" providerId="ADAL" clId="{CB5506FB-858D-436E-BC88-6B43D13FD055}" dt="2026-05-28T19:10:03.001" v="21" actId="368"/>
        <pc:sldMkLst>
          <pc:docMk/>
          <pc:sldMk cId="1586872487" sldId="277"/>
        </pc:sldMkLst>
      </pc:sldChg>
      <pc:sldChg chg="modNotes">
        <pc:chgData name="Thorsten Kliewe" userId="d3b09a26-2b7e-42d0-8b7a-6a18a6fb2c9e" providerId="ADAL" clId="{CB5506FB-858D-436E-BC88-6B43D13FD055}" dt="2026-05-28T19:10:02.965" v="9" actId="368"/>
        <pc:sldMkLst>
          <pc:docMk/>
          <pc:sldMk cId="1243316680" sldId="282"/>
        </pc:sldMkLst>
      </pc:sldChg>
      <pc:sldChg chg="modNotes">
        <pc:chgData name="Thorsten Kliewe" userId="d3b09a26-2b7e-42d0-8b7a-6a18a6fb2c9e" providerId="ADAL" clId="{CB5506FB-858D-436E-BC88-6B43D13FD055}" dt="2026-05-28T19:10:03.036" v="35" actId="368"/>
        <pc:sldMkLst>
          <pc:docMk/>
          <pc:sldMk cId="2446283513" sldId="325"/>
        </pc:sldMkLst>
      </pc:sldChg>
      <pc:sldChg chg="modNotes">
        <pc:chgData name="Thorsten Kliewe" userId="d3b09a26-2b7e-42d0-8b7a-6a18a6fb2c9e" providerId="ADAL" clId="{CB5506FB-858D-436E-BC88-6B43D13FD055}" dt="2026-05-28T19:10:03.040" v="37" actId="368"/>
        <pc:sldMkLst>
          <pc:docMk/>
          <pc:sldMk cId="3721560452" sldId="327"/>
        </pc:sldMkLst>
      </pc:sldChg>
      <pc:sldChg chg="modNotes">
        <pc:chgData name="Thorsten Kliewe" userId="d3b09a26-2b7e-42d0-8b7a-6a18a6fb2c9e" providerId="ADAL" clId="{CB5506FB-858D-436E-BC88-6B43D13FD055}" dt="2026-05-28T19:10:03.043" v="39" actId="368"/>
        <pc:sldMkLst>
          <pc:docMk/>
          <pc:sldMk cId="1958605096" sldId="337"/>
        </pc:sldMkLst>
      </pc:sldChg>
      <pc:sldChg chg="modNotes">
        <pc:chgData name="Thorsten Kliewe" userId="d3b09a26-2b7e-42d0-8b7a-6a18a6fb2c9e" providerId="ADAL" clId="{CB5506FB-858D-436E-BC88-6B43D13FD055}" dt="2026-05-28T19:10:03.052" v="43" actId="368"/>
        <pc:sldMkLst>
          <pc:docMk/>
          <pc:sldMk cId="2282914625" sldId="340"/>
        </pc:sldMkLst>
      </pc:sldChg>
      <pc:sldChg chg="modNotes">
        <pc:chgData name="Thorsten Kliewe" userId="d3b09a26-2b7e-42d0-8b7a-6a18a6fb2c9e" providerId="ADAL" clId="{CB5506FB-858D-436E-BC88-6B43D13FD055}" dt="2026-05-28T19:10:03.058" v="45" actId="368"/>
        <pc:sldMkLst>
          <pc:docMk/>
          <pc:sldMk cId="1015098865" sldId="349"/>
        </pc:sldMkLst>
      </pc:sldChg>
      <pc:sldChg chg="modNotes">
        <pc:chgData name="Thorsten Kliewe" userId="d3b09a26-2b7e-42d0-8b7a-6a18a6fb2c9e" providerId="ADAL" clId="{CB5506FB-858D-436E-BC88-6B43D13FD055}" dt="2026-05-28T19:10:02.977" v="13" actId="368"/>
        <pc:sldMkLst>
          <pc:docMk/>
          <pc:sldMk cId="3904878812" sldId="354"/>
        </pc:sldMkLst>
      </pc:sldChg>
      <pc:sldChg chg="modNotes">
        <pc:chgData name="Thorsten Kliewe" userId="d3b09a26-2b7e-42d0-8b7a-6a18a6fb2c9e" providerId="ADAL" clId="{CB5506FB-858D-436E-BC88-6B43D13FD055}" dt="2026-05-28T19:10:03.016" v="27" actId="368"/>
        <pc:sldMkLst>
          <pc:docMk/>
          <pc:sldMk cId="928498365" sldId="366"/>
        </pc:sldMkLst>
      </pc:sldChg>
      <pc:sldChg chg="delSp mod">
        <pc:chgData name="Thorsten Kliewe" userId="d3b09a26-2b7e-42d0-8b7a-6a18a6fb2c9e" providerId="ADAL" clId="{CB5506FB-858D-436E-BC88-6B43D13FD055}" dt="2026-05-28T19:02:05.884" v="7" actId="478"/>
        <pc:sldMkLst>
          <pc:docMk/>
          <pc:sldMk cId="3346616796" sldId="528"/>
        </pc:sldMkLst>
        <pc:picChg chg="del">
          <ac:chgData name="Thorsten Kliewe" userId="d3b09a26-2b7e-42d0-8b7a-6a18a6fb2c9e" providerId="ADAL" clId="{CB5506FB-858D-436E-BC88-6B43D13FD055}" dt="2026-05-28T19:02:02.064" v="2" actId="478"/>
          <ac:picMkLst>
            <pc:docMk/>
            <pc:sldMk cId="3346616796" sldId="528"/>
            <ac:picMk id="7" creationId="{943CA15A-3D83-4152-88E0-8B9C6B66DFE7}"/>
          </ac:picMkLst>
        </pc:picChg>
        <pc:picChg chg="del">
          <ac:chgData name="Thorsten Kliewe" userId="d3b09a26-2b7e-42d0-8b7a-6a18a6fb2c9e" providerId="ADAL" clId="{CB5506FB-858D-436E-BC88-6B43D13FD055}" dt="2026-05-28T19:02:02.866" v="3" actId="478"/>
          <ac:picMkLst>
            <pc:docMk/>
            <pc:sldMk cId="3346616796" sldId="528"/>
            <ac:picMk id="9" creationId="{DE2AE264-FD5D-4DD9-848F-2A5D64CD33AD}"/>
          </ac:picMkLst>
        </pc:picChg>
        <pc:picChg chg="del">
          <ac:chgData name="Thorsten Kliewe" userId="d3b09a26-2b7e-42d0-8b7a-6a18a6fb2c9e" providerId="ADAL" clId="{CB5506FB-858D-436E-BC88-6B43D13FD055}" dt="2026-05-28T19:02:05.140" v="6" actId="478"/>
          <ac:picMkLst>
            <pc:docMk/>
            <pc:sldMk cId="3346616796" sldId="528"/>
            <ac:picMk id="11" creationId="{F0101705-6AD7-409A-AF8E-32866DC985E2}"/>
          </ac:picMkLst>
        </pc:picChg>
        <pc:picChg chg="del">
          <ac:chgData name="Thorsten Kliewe" userId="d3b09a26-2b7e-42d0-8b7a-6a18a6fb2c9e" providerId="ADAL" clId="{CB5506FB-858D-436E-BC88-6B43D13FD055}" dt="2026-05-28T19:02:05.884" v="7" actId="478"/>
          <ac:picMkLst>
            <pc:docMk/>
            <pc:sldMk cId="3346616796" sldId="528"/>
            <ac:picMk id="13" creationId="{33B1A0E1-01D7-412F-AF7A-357989B19BCD}"/>
          </ac:picMkLst>
        </pc:picChg>
        <pc:picChg chg="del">
          <ac:chgData name="Thorsten Kliewe" userId="d3b09a26-2b7e-42d0-8b7a-6a18a6fb2c9e" providerId="ADAL" clId="{CB5506FB-858D-436E-BC88-6B43D13FD055}" dt="2026-05-28T19:02:01.184" v="1" actId="478"/>
          <ac:picMkLst>
            <pc:docMk/>
            <pc:sldMk cId="3346616796" sldId="528"/>
            <ac:picMk id="15" creationId="{5C25F6E7-C8E9-44AF-9CA6-3122EEF7429B}"/>
          </ac:picMkLst>
        </pc:picChg>
        <pc:picChg chg="del">
          <ac:chgData name="Thorsten Kliewe" userId="d3b09a26-2b7e-42d0-8b7a-6a18a6fb2c9e" providerId="ADAL" clId="{CB5506FB-858D-436E-BC88-6B43D13FD055}" dt="2026-05-28T19:02:00.257" v="0" actId="478"/>
          <ac:picMkLst>
            <pc:docMk/>
            <pc:sldMk cId="3346616796" sldId="528"/>
            <ac:picMk id="17" creationId="{30649FBA-DFB4-487D-B535-B63120AA9964}"/>
          </ac:picMkLst>
        </pc:picChg>
        <pc:picChg chg="del">
          <ac:chgData name="Thorsten Kliewe" userId="d3b09a26-2b7e-42d0-8b7a-6a18a6fb2c9e" providerId="ADAL" clId="{CB5506FB-858D-436E-BC88-6B43D13FD055}" dt="2026-05-28T19:02:03.505" v="4" actId="478"/>
          <ac:picMkLst>
            <pc:docMk/>
            <pc:sldMk cId="3346616796" sldId="528"/>
            <ac:picMk id="19" creationId="{7DE5E513-634B-48A6-964D-836F677A2C46}"/>
          </ac:picMkLst>
        </pc:picChg>
        <pc:picChg chg="del">
          <ac:chgData name="Thorsten Kliewe" userId="d3b09a26-2b7e-42d0-8b7a-6a18a6fb2c9e" providerId="ADAL" clId="{CB5506FB-858D-436E-BC88-6B43D13FD055}" dt="2026-05-28T19:02:04.329" v="5" actId="478"/>
          <ac:picMkLst>
            <pc:docMk/>
            <pc:sldMk cId="3346616796" sldId="528"/>
            <ac:picMk id="30" creationId="{00E9FE01-B8B6-454B-A68F-86075F4E102A}"/>
          </ac:picMkLst>
        </pc:picChg>
      </pc:sldChg>
      <pc:sldChg chg="modNotes">
        <pc:chgData name="Thorsten Kliewe" userId="d3b09a26-2b7e-42d0-8b7a-6a18a6fb2c9e" providerId="ADAL" clId="{CB5506FB-858D-436E-BC88-6B43D13FD055}" dt="2026-05-28T19:10:02.980" v="15" actId="368"/>
        <pc:sldMkLst>
          <pc:docMk/>
          <pc:sldMk cId="3595250524" sldId="537"/>
        </pc:sldMkLst>
      </pc:sldChg>
      <pc:sldChg chg="modNotes">
        <pc:chgData name="Thorsten Kliewe" userId="d3b09a26-2b7e-42d0-8b7a-6a18a6fb2c9e" providerId="ADAL" clId="{CB5506FB-858D-436E-BC88-6B43D13FD055}" dt="2026-05-28T19:10:02.972" v="11" actId="368"/>
        <pc:sldMkLst>
          <pc:docMk/>
          <pc:sldMk cId="2505770268" sldId="546"/>
        </pc:sldMkLst>
      </pc:sldChg>
      <pc:sldChg chg="modNotes">
        <pc:chgData name="Thorsten Kliewe" userId="d3b09a26-2b7e-42d0-8b7a-6a18a6fb2c9e" providerId="ADAL" clId="{CB5506FB-858D-436E-BC88-6B43D13FD055}" dt="2026-05-28T19:10:03.061" v="47" actId="368"/>
        <pc:sldMkLst>
          <pc:docMk/>
          <pc:sldMk cId="4261111610" sldId="549"/>
        </pc:sldMkLst>
      </pc:sldChg>
      <pc:sldChg chg="modNotes">
        <pc:chgData name="Thorsten Kliewe" userId="d3b09a26-2b7e-42d0-8b7a-6a18a6fb2c9e" providerId="ADAL" clId="{CB5506FB-858D-436E-BC88-6B43D13FD055}" dt="2026-05-28T19:10:03.071" v="51" actId="368"/>
        <pc:sldMkLst>
          <pc:docMk/>
          <pc:sldMk cId="3607732706" sldId="550"/>
        </pc:sldMkLst>
      </pc:sldChg>
      <pc:sldChg chg="modNotes">
        <pc:chgData name="Thorsten Kliewe" userId="d3b09a26-2b7e-42d0-8b7a-6a18a6fb2c9e" providerId="ADAL" clId="{CB5506FB-858D-436E-BC88-6B43D13FD055}" dt="2026-05-28T19:10:03.024" v="31" actId="368"/>
        <pc:sldMkLst>
          <pc:docMk/>
          <pc:sldMk cId="2855253553" sldId="551"/>
        </pc:sldMkLst>
      </pc:sldChg>
      <pc:sldChg chg="modNotes">
        <pc:chgData name="Thorsten Kliewe" userId="d3b09a26-2b7e-42d0-8b7a-6a18a6fb2c9e" providerId="ADAL" clId="{CB5506FB-858D-436E-BC88-6B43D13FD055}" dt="2026-05-28T19:10:03.020" v="29" actId="368"/>
        <pc:sldMkLst>
          <pc:docMk/>
          <pc:sldMk cId="963576641" sldId="552"/>
        </pc:sldMkLst>
      </pc:sldChg>
      <pc:sldChg chg="modNotes">
        <pc:chgData name="Thorsten Kliewe" userId="d3b09a26-2b7e-42d0-8b7a-6a18a6fb2c9e" providerId="ADAL" clId="{CB5506FB-858D-436E-BC88-6B43D13FD055}" dt="2026-05-28T19:10:03.010" v="25" actId="368"/>
        <pc:sldMkLst>
          <pc:docMk/>
          <pc:sldMk cId="713374998" sldId="553"/>
        </pc:sldMkLst>
      </pc:sldChg>
      <pc:sldChg chg="modNotes">
        <pc:chgData name="Thorsten Kliewe" userId="d3b09a26-2b7e-42d0-8b7a-6a18a6fb2c9e" providerId="ADAL" clId="{CB5506FB-858D-436E-BC88-6B43D13FD055}" dt="2026-05-28T19:10:03.005" v="23" actId="368"/>
        <pc:sldMkLst>
          <pc:docMk/>
          <pc:sldMk cId="265324092" sldId="555"/>
        </pc:sldMkLst>
      </pc:sldChg>
      <pc:sldChg chg="modNotes">
        <pc:chgData name="Thorsten Kliewe" userId="d3b09a26-2b7e-42d0-8b7a-6a18a6fb2c9e" providerId="ADAL" clId="{CB5506FB-858D-436E-BC88-6B43D13FD055}" dt="2026-05-28T19:10:02.984" v="17" actId="368"/>
        <pc:sldMkLst>
          <pc:docMk/>
          <pc:sldMk cId="2239248633" sldId="559"/>
        </pc:sldMkLst>
      </pc:sldChg>
      <pc:sldChg chg="modNotes">
        <pc:chgData name="Thorsten Kliewe" userId="d3b09a26-2b7e-42d0-8b7a-6a18a6fb2c9e" providerId="ADAL" clId="{CB5506FB-858D-436E-BC88-6B43D13FD055}" dt="2026-05-28T19:10:03.029" v="33" actId="368"/>
        <pc:sldMkLst>
          <pc:docMk/>
          <pc:sldMk cId="3781383280" sldId="560"/>
        </pc:sldMkLst>
      </pc:sldChg>
      <pc:sldChg chg="modNotes">
        <pc:chgData name="Thorsten Kliewe" userId="d3b09a26-2b7e-42d0-8b7a-6a18a6fb2c9e" providerId="ADAL" clId="{CB5506FB-858D-436E-BC88-6B43D13FD055}" dt="2026-05-28T19:10:03.047" v="41" actId="368"/>
        <pc:sldMkLst>
          <pc:docMk/>
          <pc:sldMk cId="1676815492" sldId="562"/>
        </pc:sldMkLst>
      </pc:sldChg>
      <pc:sldChg chg="modNotes">
        <pc:chgData name="Thorsten Kliewe" userId="d3b09a26-2b7e-42d0-8b7a-6a18a6fb2c9e" providerId="ADAL" clId="{CB5506FB-858D-436E-BC88-6B43D13FD055}" dt="2026-05-28T19:10:03.068" v="49" actId="368"/>
        <pc:sldMkLst>
          <pc:docMk/>
          <pc:sldMk cId="50396496" sldId="569"/>
        </pc:sldMkLst>
      </pc:sldChg>
      <pc:sldChg chg="addSp modSp">
        <pc:chgData name="Thorsten Kliewe" userId="d3b09a26-2b7e-42d0-8b7a-6a18a6fb2c9e" providerId="ADAL" clId="{CB5506FB-858D-436E-BC88-6B43D13FD055}" dt="2026-05-29T18:19:42.122" v="52"/>
        <pc:sldMkLst>
          <pc:docMk/>
          <pc:sldMk cId="2716616053" sldId="572"/>
        </pc:sldMkLst>
        <pc:picChg chg="add mod">
          <ac:chgData name="Thorsten Kliewe" userId="d3b09a26-2b7e-42d0-8b7a-6a18a6fb2c9e" providerId="ADAL" clId="{CB5506FB-858D-436E-BC88-6B43D13FD055}" dt="2026-05-29T18:19:42.122" v="52"/>
          <ac:picMkLst>
            <pc:docMk/>
            <pc:sldMk cId="2716616053" sldId="572"/>
            <ac:picMk id="3" creationId="{CF12BBFA-44F2-E454-B270-90F654AEDFC6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niverzamb-my.sharepoint.com/personal/damjan_krajnc_um_si/Documents/05%20SIMPOZIJI/00%20SIMPOZIJI%202019/Analiza%20LCA%20embalaznih%20materialov%20-%20Zelena%20Slovenija/Slike/Prispevki%20posameznih%20proizvodnih%20faz%20k%20potencialnemu%20vplivu%20G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9.3627296587926526E-2"/>
          <c:y val="5.9032602256814552E-2"/>
          <c:w val="0.76802315095228491"/>
          <c:h val="0.730202808312721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'[Prispevki posameznih proizvodnih faz k potencialnemu vplivu GLOBALNEGA SEGREVANJA.xlsx]Primerjava GWP'!$B$14</c:f>
              <c:strCache>
                <c:ptCount val="1"/>
                <c:pt idx="0">
                  <c:v>PET</c:v>
                </c:pt>
              </c:strCache>
            </c:strRef>
          </c:tx>
          <c:spPr>
            <a:solidFill>
              <a:schemeClr val="accent6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'[Prispevki posameznih proizvodnih faz k potencialnemu vplivu GLOBALNEGA SEGREVANJA.xlsx]Primerjava GWP'!$A$15:$A$20</c:f>
              <c:strCache>
                <c:ptCount val="6"/>
                <c:pt idx="0">
                  <c:v>Proizvodnja embalaže</c:v>
                </c:pt>
                <c:pt idx="1">
                  <c:v>Proizvodnja zamaškov</c:v>
                </c:pt>
                <c:pt idx="2">
                  <c:v>Proizvodnja sekundarne embalaže</c:v>
                </c:pt>
                <c:pt idx="3">
                  <c:v>Proizvodnja etiket</c:v>
                </c:pt>
                <c:pt idx="4">
                  <c:v>Transport</c:v>
                </c:pt>
                <c:pt idx="5">
                  <c:v>Ravnanje z odpadki</c:v>
                </c:pt>
              </c:strCache>
            </c:strRef>
          </c:cat>
          <c:val>
            <c:numRef>
              <c:f>'[Prispevki posameznih proizvodnih faz k potencialnemu vplivu GLOBALNEGA SEGREVANJA.xlsx]Primerjava GWP'!$B$15:$B$20</c:f>
              <c:numCache>
                <c:formatCode>0.00%</c:formatCode>
                <c:ptCount val="6"/>
                <c:pt idx="0">
                  <c:v>0.92849999999999999</c:v>
                </c:pt>
                <c:pt idx="1">
                  <c:v>0.15429999999999999</c:v>
                </c:pt>
                <c:pt idx="2">
                  <c:v>0.13420000000000001</c:v>
                </c:pt>
                <c:pt idx="3">
                  <c:v>3.5999999999999997E-2</c:v>
                </c:pt>
                <c:pt idx="4">
                  <c:v>2.9899999999999999E-2</c:v>
                </c:pt>
                <c:pt idx="5">
                  <c:v>-0.28289999999999998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B8-43B2-94DE-ACB8736A4165}"/>
            </c:ext>
          </c:extLst>
        </c:ser>
        <c:ser>
          <c:idx val="1"/>
          <c:order val="1"/>
          <c:tx>
            <c:strRef>
              <c:f>'[Prispevki posameznih proizvodnih faz k potencialnemu vplivu GLOBALNEGA SEGREVANJA.xlsx]Primerjava GWP'!$C$14</c:f>
              <c:strCache>
                <c:ptCount val="1"/>
                <c:pt idx="0">
                  <c:v>GL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'[Prispevki posameznih proizvodnih faz k potencialnemu vplivu GLOBALNEGA SEGREVANJA.xlsx]Primerjava GWP'!$A$15:$A$20</c:f>
              <c:strCache>
                <c:ptCount val="6"/>
                <c:pt idx="0">
                  <c:v>Proizvodnja embalaže</c:v>
                </c:pt>
                <c:pt idx="1">
                  <c:v>Proizvodnja zamaškov</c:v>
                </c:pt>
                <c:pt idx="2">
                  <c:v>Proizvodnja sekundarne embalaže</c:v>
                </c:pt>
                <c:pt idx="3">
                  <c:v>Proizvodnja etiket</c:v>
                </c:pt>
                <c:pt idx="4">
                  <c:v>Transport</c:v>
                </c:pt>
                <c:pt idx="5">
                  <c:v>Ravnanje z odpadki</c:v>
                </c:pt>
              </c:strCache>
            </c:strRef>
          </c:cat>
          <c:val>
            <c:numRef>
              <c:f>'[Prispevki posameznih proizvodnih faz k potencialnemu vplivu GLOBALNEGA SEGREVANJA.xlsx]Primerjava GWP'!$C$15:$C$20</c:f>
              <c:numCache>
                <c:formatCode>0.00%</c:formatCode>
                <c:ptCount val="6"/>
                <c:pt idx="0">
                  <c:v>0.91069999999999995</c:v>
                </c:pt>
                <c:pt idx="1">
                  <c:v>6.8999999999999999E-3</c:v>
                </c:pt>
                <c:pt idx="2">
                  <c:v>4.8599999999999997E-2</c:v>
                </c:pt>
                <c:pt idx="3">
                  <c:v>3.5000000000000001E-3</c:v>
                </c:pt>
                <c:pt idx="4">
                  <c:v>6.0900000000000003E-2</c:v>
                </c:pt>
                <c:pt idx="5">
                  <c:v>-3.0599999999999999E-2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5B8-43B2-94DE-ACB8736A4165}"/>
            </c:ext>
          </c:extLst>
        </c:ser>
        <c:ser>
          <c:idx val="2"/>
          <c:order val="2"/>
          <c:tx>
            <c:strRef>
              <c:f>'[Prispevki posameznih proizvodnih faz k potencialnemu vplivu GLOBALNEGA SEGREVANJA.xlsx]Primerjava GWP'!$D$14</c:f>
              <c:strCache>
                <c:ptCount val="1"/>
                <c:pt idx="0">
                  <c:v>ALU</c:v>
                </c:pt>
              </c:strCache>
            </c:strRef>
          </c:tx>
          <c:spPr>
            <a:solidFill>
              <a:schemeClr val="accent6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'[Prispevki posameznih proizvodnih faz k potencialnemu vplivu GLOBALNEGA SEGREVANJA.xlsx]Primerjava GWP'!$A$15:$A$20</c:f>
              <c:strCache>
                <c:ptCount val="6"/>
                <c:pt idx="0">
                  <c:v>Proizvodnja embalaže</c:v>
                </c:pt>
                <c:pt idx="1">
                  <c:v>Proizvodnja zamaškov</c:v>
                </c:pt>
                <c:pt idx="2">
                  <c:v>Proizvodnja sekundarne embalaže</c:v>
                </c:pt>
                <c:pt idx="3">
                  <c:v>Proizvodnja etiket</c:v>
                </c:pt>
                <c:pt idx="4">
                  <c:v>Transport</c:v>
                </c:pt>
                <c:pt idx="5">
                  <c:v>Ravnanje z odpadki</c:v>
                </c:pt>
              </c:strCache>
            </c:strRef>
          </c:cat>
          <c:val>
            <c:numRef>
              <c:f>'[Prispevki posameznih proizvodnih faz k potencialnemu vplivu GLOBALNEGA SEGREVANJA.xlsx]Primerjava GWP'!$D$15:$D$20</c:f>
              <c:numCache>
                <c:formatCode>General</c:formatCode>
                <c:ptCount val="6"/>
                <c:pt idx="0" formatCode="0.00%">
                  <c:v>0.91220000000000001</c:v>
                </c:pt>
                <c:pt idx="2" formatCode="0.00%">
                  <c:v>7.9699999999999993E-2</c:v>
                </c:pt>
                <c:pt idx="4" formatCode="0.00%">
                  <c:v>8.3000000000000001E-3</c:v>
                </c:pt>
                <c:pt idx="5" formatCode="0.00%">
                  <c:v>-2.0000000000000001E-4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5B8-43B2-94DE-ACB8736A41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896534351"/>
        <c:axId val="1894212815"/>
      </c:barChart>
      <c:catAx>
        <c:axId val="18965343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1020000" spcFirstLastPara="1" vertOverflow="ellipsis" wrap="square" anchor="b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EB Garamond SemiBold" panose="00000700000000000000" pitchFamily="2" charset="0"/>
                <a:cs typeface="+mn-cs"/>
              </a:defRPr>
            </a:pPr>
            <a:endParaRPr lang="sl-SI"/>
          </a:p>
        </c:txPr>
        <c:crossAx val="1894212815"/>
        <c:crosses val="autoZero"/>
        <c:auto val="1"/>
        <c:lblAlgn val="ctr"/>
        <c:lblOffset val="100"/>
        <c:noMultiLvlLbl val="0"/>
      </c:catAx>
      <c:valAx>
        <c:axId val="1894212815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EB Garamond SemiBold" panose="00000700000000000000" pitchFamily="2" charset="0"/>
                <a:cs typeface="+mn-cs"/>
              </a:defRPr>
            </a:pPr>
            <a:endParaRPr lang="sl-SI"/>
          </a:p>
        </c:txPr>
        <c:crossAx val="189653435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EB Garamond SemiBold" panose="00000700000000000000" pitchFamily="2" charset="0"/>
              <a:cs typeface="+mn-cs"/>
            </a:defRPr>
          </a:pPr>
          <a:endParaRPr lang="sl-SI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l-SI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5F3F2-CE4D-44B8-B193-DA887E862EE0}" type="datetimeFigureOut">
              <a:rPr lang="sl-SI" smtClean="0"/>
              <a:t>29. 05. 2026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8737A4-1F7E-415F-9F8B-9BA9EE98E4F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45503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03571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9513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02821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36648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578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36501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89204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303815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053042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998974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69587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01049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259233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994535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395438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818163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593041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285945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69361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26660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071057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937274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31277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jp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F92790-5142-F700-5AD0-8B8B451571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2629302" cy="6858000"/>
          </a:xfrm>
          <a:prstGeom prst="rect">
            <a:avLst/>
          </a:prstGeom>
        </p:spPr>
      </p:pic>
      <p:pic>
        <p:nvPicPr>
          <p:cNvPr id="9" name="Picture 8" descr="A close-up of a logo&#10;&#10;AI-generated content may be incorrect.">
            <a:extLst>
              <a:ext uri="{FF2B5EF4-FFF2-40B4-BE49-F238E27FC236}">
                <a16:creationId xmlns:a16="http://schemas.microsoft.com/office/drawing/2014/main" id="{3551A9EF-65E0-6CE0-4665-E89BC99A49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358" y="377826"/>
            <a:ext cx="2292351" cy="4813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DF54C88-2DEE-AC54-09FA-D6B3BE75586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034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86C0F5-D4B5-F907-7C9B-8D5465FB446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854824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454CB-883C-B06B-9E05-D641901E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421" y="6356350"/>
            <a:ext cx="608045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551CF367-96C3-450C-B21F-B68AA3368B01}" type="slidenum">
              <a:rPr lang="en-DE" smtClean="0"/>
              <a:pPr/>
              <a:t>‹#›</a:t>
            </a:fld>
            <a:endParaRPr lang="en-D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C80C2D-BB07-01B6-AE6C-688C7F3C30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643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7AE650-790B-E968-784B-AD95E140A4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398307"/>
            <a:ext cx="12192000" cy="4596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A8C987-0383-2A3F-F79A-4D682FA993B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3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EAF0971-DD2D-2C0C-B443-2A6C40BD2C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772" y="4405129"/>
            <a:ext cx="2448228" cy="24574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EE7552-A0DF-231D-5C75-9A41B44BD0F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368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60DBA2-3A8C-D5B9-FBA7-3C01403E0C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825388"/>
            <a:ext cx="1822580" cy="31055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6F99BE-D302-28D4-59F8-A798500588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88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BE69DF7-2AAF-4EE6-1606-3CA52D40D549}"/>
              </a:ext>
            </a:extLst>
          </p:cNvPr>
          <p:cNvSpPr/>
          <p:nvPr userDrawn="1"/>
        </p:nvSpPr>
        <p:spPr>
          <a:xfrm>
            <a:off x="-1" y="1193208"/>
            <a:ext cx="12192001" cy="2456351"/>
          </a:xfrm>
          <a:prstGeom prst="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9370F3-7F1F-C3BC-F969-0249D8547B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2872" y="1563489"/>
            <a:ext cx="10515600" cy="907415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6000">
                <a:solidFill>
                  <a:schemeClr val="bg1"/>
                </a:solidFill>
                <a:latin typeface="Tw Cen MT" panose="020B0602020104020603" pitchFamily="34" charset="0"/>
              </a:defRPr>
            </a:lvl1pPr>
          </a:lstStyle>
          <a:p>
            <a:r>
              <a:rPr lang="sl-SI" dirty="0"/>
              <a:t>HVALA</a:t>
            </a:r>
            <a:endParaRPr lang="en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3C3D36-CA91-DB02-EB0D-71723A6674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5539312" y="168066"/>
            <a:ext cx="1154336" cy="12232960"/>
          </a:xfrm>
          <a:prstGeom prst="rect">
            <a:avLst/>
          </a:prstGeom>
        </p:spPr>
      </p:pic>
      <p:pic>
        <p:nvPicPr>
          <p:cNvPr id="4" name="Picture 3" descr="A blue letter on a black background&#10;&#10;AI-generated content may be incorrect.">
            <a:extLst>
              <a:ext uri="{FF2B5EF4-FFF2-40B4-BE49-F238E27FC236}">
                <a16:creationId xmlns:a16="http://schemas.microsoft.com/office/drawing/2014/main" id="{878E7510-5A78-9341-6773-9418AFEA0F2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84" y="4307176"/>
            <a:ext cx="2085347" cy="423586"/>
          </a:xfrm>
          <a:prstGeom prst="rect">
            <a:avLst/>
          </a:prstGeom>
        </p:spPr>
      </p:pic>
      <p:pic>
        <p:nvPicPr>
          <p:cNvPr id="8" name="Picture 7" descr="A logo with white letters and green squares&#10;&#10;AI-generated content may be incorrect.">
            <a:extLst>
              <a:ext uri="{FF2B5EF4-FFF2-40B4-BE49-F238E27FC236}">
                <a16:creationId xmlns:a16="http://schemas.microsoft.com/office/drawing/2014/main" id="{B86A65E2-FA9C-564D-96F4-EACC138CB72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370" y="4155041"/>
            <a:ext cx="1173962" cy="727856"/>
          </a:xfrm>
          <a:prstGeom prst="rect">
            <a:avLst/>
          </a:prstGeom>
        </p:spPr>
      </p:pic>
      <p:pic>
        <p:nvPicPr>
          <p:cNvPr id="10" name="Picture 9" descr="A yellow and white logo&#10;&#10;AI-generated content may be incorrect.">
            <a:extLst>
              <a:ext uri="{FF2B5EF4-FFF2-40B4-BE49-F238E27FC236}">
                <a16:creationId xmlns:a16="http://schemas.microsoft.com/office/drawing/2014/main" id="{7E101437-31BC-1A0E-5B42-959C1625492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84" y="4941347"/>
            <a:ext cx="2272691" cy="552637"/>
          </a:xfrm>
          <a:prstGeom prst="rect">
            <a:avLst/>
          </a:prstGeom>
        </p:spPr>
      </p:pic>
      <p:pic>
        <p:nvPicPr>
          <p:cNvPr id="11" name="Picture 10" descr="A close-up of a logo&#10;&#10;AI-generated content may be incorrect.">
            <a:extLst>
              <a:ext uri="{FF2B5EF4-FFF2-40B4-BE49-F238E27FC236}">
                <a16:creationId xmlns:a16="http://schemas.microsoft.com/office/drawing/2014/main" id="{186A89FF-EF56-5695-0B38-EACDFBAAD24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054" y="4233342"/>
            <a:ext cx="2292351" cy="4813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7DEA06D-AC02-D5CA-3EDE-D8A60DA2823E}"/>
              </a:ext>
            </a:extLst>
          </p:cNvPr>
          <p:cNvSpPr txBox="1"/>
          <p:nvPr userDrawn="1"/>
        </p:nvSpPr>
        <p:spPr>
          <a:xfrm>
            <a:off x="838199" y="3839868"/>
            <a:ext cx="31830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cap="all" baseline="0" dirty="0" err="1">
                <a:solidFill>
                  <a:schemeClr val="tx1"/>
                </a:solidFill>
              </a:rPr>
              <a:t>ECOThink</a:t>
            </a:r>
            <a:r>
              <a:rPr lang="en-US" sz="1200" cap="all" baseline="0" dirty="0">
                <a:solidFill>
                  <a:schemeClr val="tx1"/>
                </a:solidFill>
              </a:rPr>
              <a:t> is a collaborative project by</a:t>
            </a:r>
            <a:endParaRPr lang="en-DE" sz="1200" cap="all" baseline="0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3BA7E4-1FC3-BEA2-789C-4C4F511940EB}"/>
              </a:ext>
            </a:extLst>
          </p:cNvPr>
          <p:cNvSpPr txBox="1"/>
          <p:nvPr userDrawn="1"/>
        </p:nvSpPr>
        <p:spPr>
          <a:xfrm>
            <a:off x="5705475" y="4857178"/>
            <a:ext cx="6115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dirty="0"/>
              <a:t>Funded by the European Union. Views and opinions expressed are however those of the author(s) only and do not necessarily reflect those of the European Union or </a:t>
            </a:r>
            <a:r>
              <a:rPr lang="en-US" sz="1200" b="0" dirty="0">
                <a:effectLst/>
              </a:rPr>
              <a:t>NA BIBB</a:t>
            </a:r>
            <a:r>
              <a:rPr lang="en-US" sz="1200" b="0" dirty="0"/>
              <a:t>. Neither the European Union nor the granting authority can be held responsible for them.</a:t>
            </a:r>
            <a:endParaRPr lang="en-DE" sz="1200" b="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6F53C02-9E5E-2365-D876-A41348730993}"/>
              </a:ext>
            </a:extLst>
          </p:cNvPr>
          <p:cNvSpPr txBox="1">
            <a:spLocks/>
          </p:cNvSpPr>
          <p:nvPr userDrawn="1"/>
        </p:nvSpPr>
        <p:spPr>
          <a:xfrm>
            <a:off x="1002872" y="2512706"/>
            <a:ext cx="10515600" cy="90741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bg1"/>
                </a:solidFill>
                <a:latin typeface="Tw Cen MT" panose="020B06020201040206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THANK YOU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040355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567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nexus.openlca.org/database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penlca.org/download_page#LCIA_methods" TargetMode="External"/><Relationship Id="rId4" Type="http://schemas.openxmlformats.org/officeDocument/2006/relationships/hyperlink" Target="https://www.ecoinvent.org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penlca.org/download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nexus.openlca.org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nexus.openlca.org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image" Target="../media/image22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E30876E-C766-9A75-6BF2-8A54513884C1}"/>
              </a:ext>
            </a:extLst>
          </p:cNvPr>
          <p:cNvSpPr txBox="1">
            <a:spLocks/>
          </p:cNvSpPr>
          <p:nvPr/>
        </p:nvSpPr>
        <p:spPr>
          <a:xfrm>
            <a:off x="3398520" y="5543276"/>
            <a:ext cx="4900340" cy="939800"/>
          </a:xfr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dirty="0">
                <a:solidFill>
                  <a:srgbClr val="7EB34D"/>
                </a:solidFill>
              </a:rPr>
              <a:t>Damjan Krajnc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47388775-2972-26D9-795A-D11968E0F38F}"/>
              </a:ext>
            </a:extLst>
          </p:cNvPr>
          <p:cNvSpPr txBox="1">
            <a:spLocks/>
          </p:cNvSpPr>
          <p:nvPr/>
        </p:nvSpPr>
        <p:spPr>
          <a:xfrm>
            <a:off x="3398519" y="5981700"/>
            <a:ext cx="5198367" cy="365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10000"/>
              </a:lnSpc>
            </a:pPr>
            <a:r>
              <a:rPr lang="sl-SI" sz="1400" dirty="0">
                <a:solidFill>
                  <a:schemeClr val="bg1">
                    <a:lumMod val="50000"/>
                  </a:schemeClr>
                </a:solidFill>
              </a:rPr>
              <a:t>MIITR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D7C570E-6356-6BB8-71D2-C3BE04D6EDC7}"/>
              </a:ext>
            </a:extLst>
          </p:cNvPr>
          <p:cNvCxnSpPr>
            <a:cxnSpLocks/>
          </p:cNvCxnSpPr>
          <p:nvPr/>
        </p:nvCxnSpPr>
        <p:spPr>
          <a:xfrm>
            <a:off x="3496899" y="5488371"/>
            <a:ext cx="4801961" cy="26468"/>
          </a:xfrm>
          <a:prstGeom prst="line">
            <a:avLst/>
          </a:prstGeom>
          <a:ln>
            <a:solidFill>
              <a:srgbClr val="7EB34D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Placeholder 7" descr="A person wearing glasses and smiling at the camera&#10;&#10;Description automatically generated">
            <a:extLst>
              <a:ext uri="{FF2B5EF4-FFF2-40B4-BE49-F238E27FC236}">
                <a16:creationId xmlns:a16="http://schemas.microsoft.com/office/drawing/2014/main" id="{5CE19AED-1F04-74E0-378A-814C30B4586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8" b="4338"/>
          <a:stretch>
            <a:fillRect/>
          </a:stretch>
        </p:blipFill>
        <p:spPr>
          <a:xfrm>
            <a:off x="8596887" y="5240482"/>
            <a:ext cx="1436466" cy="1436466"/>
          </a:xfrm>
          <a:custGeom>
            <a:avLst/>
            <a:gdLst>
              <a:gd name="connsiteX0" fmla="*/ 992848 w 2075688"/>
              <a:gd name="connsiteY0" fmla="*/ 0 h 2075688"/>
              <a:gd name="connsiteX1" fmla="*/ 1085173 w 2075688"/>
              <a:gd name="connsiteY1" fmla="*/ 0 h 2075688"/>
              <a:gd name="connsiteX2" fmla="*/ 1145243 w 2075688"/>
              <a:gd name="connsiteY2" fmla="*/ 3033 h 2075688"/>
              <a:gd name="connsiteX3" fmla="*/ 2072656 w 2075688"/>
              <a:gd name="connsiteY3" fmla="*/ 930446 h 2075688"/>
              <a:gd name="connsiteX4" fmla="*/ 2075688 w 2075688"/>
              <a:gd name="connsiteY4" fmla="*/ 990497 h 2075688"/>
              <a:gd name="connsiteX5" fmla="*/ 2075688 w 2075688"/>
              <a:gd name="connsiteY5" fmla="*/ 1082861 h 2075688"/>
              <a:gd name="connsiteX6" fmla="*/ 2072656 w 2075688"/>
              <a:gd name="connsiteY6" fmla="*/ 1142912 h 2075688"/>
              <a:gd name="connsiteX7" fmla="*/ 1145243 w 2075688"/>
              <a:gd name="connsiteY7" fmla="*/ 2070325 h 2075688"/>
              <a:gd name="connsiteX8" fmla="*/ 1039030 w 2075688"/>
              <a:gd name="connsiteY8" fmla="*/ 2075688 h 2075688"/>
              <a:gd name="connsiteX9" fmla="*/ 1038990 w 2075688"/>
              <a:gd name="connsiteY9" fmla="*/ 2075688 h 2075688"/>
              <a:gd name="connsiteX10" fmla="*/ 932777 w 2075688"/>
              <a:gd name="connsiteY10" fmla="*/ 2070325 h 2075688"/>
              <a:gd name="connsiteX11" fmla="*/ 0 w 2075688"/>
              <a:gd name="connsiteY11" fmla="*/ 1036679 h 2075688"/>
              <a:gd name="connsiteX12" fmla="*/ 932777 w 2075688"/>
              <a:gd name="connsiteY12" fmla="*/ 3033 h 2075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75688" h="2075688">
                <a:moveTo>
                  <a:pt x="992848" y="0"/>
                </a:moveTo>
                <a:lnTo>
                  <a:pt x="1085173" y="0"/>
                </a:lnTo>
                <a:lnTo>
                  <a:pt x="1145243" y="3033"/>
                </a:lnTo>
                <a:cubicBezTo>
                  <a:pt x="1634241" y="52694"/>
                  <a:pt x="2022995" y="441448"/>
                  <a:pt x="2072656" y="930446"/>
                </a:cubicBezTo>
                <a:lnTo>
                  <a:pt x="2075688" y="990497"/>
                </a:lnTo>
                <a:lnTo>
                  <a:pt x="2075688" y="1082861"/>
                </a:lnTo>
                <a:lnTo>
                  <a:pt x="2072656" y="1142912"/>
                </a:lnTo>
                <a:cubicBezTo>
                  <a:pt x="2022995" y="1631910"/>
                  <a:pt x="1634241" y="2020664"/>
                  <a:pt x="1145243" y="2070325"/>
                </a:cubicBezTo>
                <a:lnTo>
                  <a:pt x="1039030" y="2075688"/>
                </a:lnTo>
                <a:lnTo>
                  <a:pt x="1038990" y="2075688"/>
                </a:lnTo>
                <a:lnTo>
                  <a:pt x="932777" y="2070325"/>
                </a:lnTo>
                <a:cubicBezTo>
                  <a:pt x="408851" y="2017117"/>
                  <a:pt x="0" y="1574644"/>
                  <a:pt x="0" y="1036679"/>
                </a:cubicBezTo>
                <a:cubicBezTo>
                  <a:pt x="0" y="498714"/>
                  <a:pt x="408851" y="56241"/>
                  <a:pt x="932777" y="3033"/>
                </a:cubicBezTo>
                <a:close/>
              </a:path>
            </a:pathLst>
          </a:cu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CD4413B-B894-7A9E-E1FF-2B9A9834C1D5}"/>
              </a:ext>
            </a:extLst>
          </p:cNvPr>
          <p:cNvSpPr txBox="1">
            <a:spLocks/>
          </p:cNvSpPr>
          <p:nvPr/>
        </p:nvSpPr>
        <p:spPr>
          <a:xfrm>
            <a:off x="3322319" y="2506186"/>
            <a:ext cx="8077201" cy="1344612"/>
          </a:xfrm>
        </p:spPr>
        <p:txBody>
          <a:bodyPr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sz="4000" dirty="0">
                <a:solidFill>
                  <a:srgbClr val="7EB34D"/>
                </a:solidFill>
              </a:rPr>
              <a:t>Primerjalna ocena življenjskega cikl</a:t>
            </a:r>
            <a:r>
              <a:rPr lang="sl-SI" sz="4000" dirty="0">
                <a:solidFill>
                  <a:srgbClr val="7EB34D"/>
                </a:solidFill>
              </a:rPr>
              <a:t>a </a:t>
            </a:r>
            <a:r>
              <a:rPr lang="sv-SE" sz="4000" dirty="0">
                <a:solidFill>
                  <a:srgbClr val="7EB34D"/>
                </a:solidFill>
              </a:rPr>
              <a:t>alternativnih embalažnih materialov za</a:t>
            </a:r>
            <a:r>
              <a:rPr lang="sl-SI" sz="4000" dirty="0">
                <a:solidFill>
                  <a:srgbClr val="7EB34D"/>
                </a:solidFill>
              </a:rPr>
              <a:t> </a:t>
            </a:r>
            <a:r>
              <a:rPr lang="sv-SE" sz="4000" dirty="0">
                <a:solidFill>
                  <a:srgbClr val="7EB34D"/>
                </a:solidFill>
              </a:rPr>
              <a:t>pijače</a:t>
            </a:r>
            <a:endParaRPr lang="sl-SI" sz="4000" dirty="0">
              <a:solidFill>
                <a:srgbClr val="7EB34D"/>
              </a:solidFill>
              <a:latin typeface="Source Sans Pro Light" panose="020B0403030403020204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530448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AB7792C-E57D-4D6C-B60E-4783AB190BB0}"/>
              </a:ext>
            </a:extLst>
          </p:cNvPr>
          <p:cNvSpPr/>
          <p:nvPr/>
        </p:nvSpPr>
        <p:spPr>
          <a:xfrm>
            <a:off x="0" y="-17421"/>
            <a:ext cx="6972300" cy="1712871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2B29A0-23BF-4DB1-B984-BE1F18E60E1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77838"/>
            <a:ext cx="10515600" cy="792162"/>
          </a:xfrm>
        </p:spPr>
        <p:txBody>
          <a:bodyPr>
            <a:normAutofit fontScale="90000"/>
          </a:bodyPr>
          <a:lstStyle/>
          <a:p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OCENA ŽIVLJENJSKEGA CIKLA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sz="2400" dirty="0">
                <a:solidFill>
                  <a:schemeClr val="bg1"/>
                </a:solidFill>
                <a:latin typeface="Calibri-Light"/>
              </a:rPr>
              <a:t>LCA, </a:t>
            </a:r>
            <a:r>
              <a:rPr lang="sl-SI" sz="2400" dirty="0" err="1">
                <a:solidFill>
                  <a:schemeClr val="bg1"/>
                </a:solidFill>
                <a:latin typeface="Calibri-Light"/>
              </a:rPr>
              <a:t>Life</a:t>
            </a:r>
            <a:r>
              <a:rPr lang="sl-SI" sz="2400" dirty="0">
                <a:solidFill>
                  <a:schemeClr val="bg1"/>
                </a:solidFill>
                <a:latin typeface="Calibri-Light"/>
              </a:rPr>
              <a:t> </a:t>
            </a:r>
            <a:r>
              <a:rPr lang="sl-SI" sz="2400" dirty="0" err="1">
                <a:solidFill>
                  <a:schemeClr val="bg1"/>
                </a:solidFill>
                <a:latin typeface="Calibri-Light"/>
              </a:rPr>
              <a:t>Cycle</a:t>
            </a:r>
            <a:r>
              <a:rPr lang="sl-SI" sz="2400" dirty="0">
                <a:solidFill>
                  <a:schemeClr val="bg1"/>
                </a:solidFill>
                <a:latin typeface="Calibri-Light"/>
              </a:rPr>
              <a:t> </a:t>
            </a:r>
            <a:r>
              <a:rPr lang="sl-SI" sz="2400" dirty="0" err="1">
                <a:solidFill>
                  <a:schemeClr val="bg1"/>
                </a:solidFill>
                <a:latin typeface="Calibri-Light"/>
              </a:rPr>
              <a:t>Assessment</a:t>
            </a:r>
            <a:endParaRPr lang="sl-SI" sz="24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B2CE4-2B52-40FB-B013-586E96B9090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2190750"/>
            <a:ext cx="4794250" cy="211137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sl-SI" sz="2400" dirty="0">
                <a:solidFill>
                  <a:schemeClr val="accent5">
                    <a:lumMod val="50000"/>
                  </a:schemeClr>
                </a:solidFill>
              </a:rPr>
              <a:t>Zbiranje in vrednotenje vtokov, iztokov in možnih okoljskih vplivov proizvodnega sistema skozi njegov življenjski cikel</a:t>
            </a:r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sl-SI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4F4D7C-23FB-4410-9EA3-553348A9FC15}"/>
              </a:ext>
            </a:extLst>
          </p:cNvPr>
          <p:cNvSpPr/>
          <p:nvPr/>
        </p:nvSpPr>
        <p:spPr>
          <a:xfrm>
            <a:off x="253270" y="6513160"/>
            <a:ext cx="165946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aseline="30000" dirty="0"/>
              <a:t>*</a:t>
            </a:r>
            <a:r>
              <a:rPr lang="en-US" sz="1000" dirty="0"/>
              <a:t>ISO 14040:2006</a:t>
            </a:r>
            <a:endParaRPr lang="en-US" sz="1000" baseline="30000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1D7E8BAB-FC54-4AE5-8EEA-CA3E8E2912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8267003"/>
              </p:ext>
            </p:extLst>
          </p:nvPr>
        </p:nvGraphicFramePr>
        <p:xfrm>
          <a:off x="5822585" y="958589"/>
          <a:ext cx="5842730" cy="4940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orelDRAW" r:id="rId2" imgW="5893219" imgH="4983009" progId="CorelDraw.Graphic.16">
                  <p:embed/>
                </p:oleObj>
              </mc:Choice>
              <mc:Fallback>
                <p:oleObj name="CorelDRAW" r:id="rId2" imgW="5893219" imgH="4983009" progId="CorelDraw.Graphic.16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1D7E8BAB-FC54-4AE5-8EEA-CA3E8E2912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822585" y="958589"/>
                        <a:ext cx="5842730" cy="49408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25">
            <a:extLst>
              <a:ext uri="{FF2B5EF4-FFF2-40B4-BE49-F238E27FC236}">
                <a16:creationId xmlns:a16="http://schemas.microsoft.com/office/drawing/2014/main" id="{93B003B7-AA30-4C2A-AD9A-775F71F6E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68" y="4513776"/>
            <a:ext cx="4655282" cy="123110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l-SI" altLang="sl-SI" sz="2000" b="0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+mj-lt"/>
              </a:rPr>
              <a:t>Ocena življenjskega cikla je pristop, s katerim lahko kvantificiramo vplive na okolje, povezane s celotnim življenjskim ciklom izdelka ali funkcije.</a:t>
            </a:r>
            <a:r>
              <a:rPr kumimoji="0" lang="sl-SI" altLang="sl-SI" b="0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+mj-lt"/>
              </a:rPr>
              <a:t> </a:t>
            </a:r>
            <a:endParaRPr kumimoji="0" lang="sl-SI" altLang="sl-SI" sz="3200" b="0" i="0" u="none" strike="noStrike" cap="none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3552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AF97789-439A-4D5E-9454-FD708F2AB661}"/>
              </a:ext>
            </a:extLst>
          </p:cNvPr>
          <p:cNvSpPr/>
          <p:nvPr/>
        </p:nvSpPr>
        <p:spPr>
          <a:xfrm>
            <a:off x="0" y="-17420"/>
            <a:ext cx="12192000" cy="1445168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28E4D1-4442-4E6C-B63E-B1E481839D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09563"/>
            <a:ext cx="10515600" cy="790575"/>
          </a:xfrm>
        </p:spPr>
        <p:txBody>
          <a:bodyPr>
            <a:normAutofit/>
          </a:bodyPr>
          <a:lstStyle/>
          <a:p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Uporabnost analize LCA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FAD14-8D7A-48A8-A3C2-ACF4B61DEE5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82980" y="1754188"/>
            <a:ext cx="10475595" cy="4448175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razumevanje</a:t>
            </a:r>
            <a:r>
              <a:rPr lang="sl-SI" dirty="0">
                <a:solidFill>
                  <a:schemeClr val="accent5">
                    <a:lumMod val="50000"/>
                  </a:schemeClr>
                </a:solidFill>
              </a:rPr>
              <a:t> proizvodnega sistema,</a:t>
            </a:r>
          </a:p>
          <a:p>
            <a:pPr>
              <a:spcBef>
                <a:spcPts val="1800"/>
              </a:spcBef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identifikacija</a:t>
            </a:r>
            <a:r>
              <a:rPr lang="sl-SI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žarišč</a:t>
            </a:r>
            <a:r>
              <a:rPr lang="sl-SI" dirty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  <a:p>
            <a:pPr>
              <a:spcBef>
                <a:spcPts val="1800"/>
              </a:spcBef>
            </a:pPr>
            <a:r>
              <a:rPr lang="sl-SI" dirty="0">
                <a:solidFill>
                  <a:schemeClr val="accent5">
                    <a:lumMod val="50000"/>
                  </a:schemeClr>
                </a:solidFill>
              </a:rPr>
              <a:t>izogib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preusmerile bremena</a:t>
            </a:r>
            <a:r>
              <a:rPr lang="sl-SI" dirty="0">
                <a:solidFill>
                  <a:schemeClr val="accent5">
                    <a:lumMod val="50000"/>
                  </a:schemeClr>
                </a:solidFill>
              </a:rPr>
              <a:t> na drug del verige,</a:t>
            </a:r>
          </a:p>
          <a:p>
            <a:pPr>
              <a:spcBef>
                <a:spcPts val="1800"/>
              </a:spcBef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primerjava sistemov</a:t>
            </a:r>
            <a:r>
              <a:rPr lang="sl-SI" dirty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  <a:p>
            <a:pPr>
              <a:spcBef>
                <a:spcPts val="1800"/>
              </a:spcBef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primerjalno ocenjevanje </a:t>
            </a:r>
            <a:r>
              <a:rPr lang="sl-SI" dirty="0">
                <a:solidFill>
                  <a:schemeClr val="accent5">
                    <a:lumMod val="50000"/>
                  </a:schemeClr>
                </a:solidFill>
              </a:rPr>
              <a:t>napredka,</a:t>
            </a:r>
          </a:p>
          <a:p>
            <a:pPr>
              <a:spcBef>
                <a:spcPts val="1800"/>
              </a:spcBef>
            </a:pPr>
            <a:r>
              <a:rPr lang="pl-PL" dirty="0">
                <a:solidFill>
                  <a:schemeClr val="accent5">
                    <a:lumMod val="50000"/>
                  </a:schemeClr>
                </a:solidFill>
              </a:rPr>
              <a:t>zagotavljanje </a:t>
            </a:r>
            <a:r>
              <a:rPr lang="pl-PL" b="1" dirty="0">
                <a:solidFill>
                  <a:schemeClr val="accent6">
                    <a:lumMod val="75000"/>
                  </a:schemeClr>
                </a:solidFill>
              </a:rPr>
              <a:t>podatkov</a:t>
            </a:r>
            <a:r>
              <a:rPr lang="pl-PL" dirty="0">
                <a:solidFill>
                  <a:schemeClr val="accent5">
                    <a:lumMod val="50000"/>
                  </a:schemeClr>
                </a:solidFill>
              </a:rPr>
              <a:t> za okoljski (ogljični odtis),</a:t>
            </a:r>
          </a:p>
          <a:p>
            <a:pPr>
              <a:spcBef>
                <a:spcPts val="1800"/>
              </a:spcBef>
            </a:pPr>
            <a:r>
              <a:rPr lang="sl-SI" dirty="0">
                <a:solidFill>
                  <a:schemeClr val="accent5">
                    <a:lumMod val="50000"/>
                  </a:schemeClr>
                </a:solidFill>
              </a:rPr>
              <a:t>podprtje rezultatov analize LCA za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okoljsko izjavo izdelka</a:t>
            </a:r>
          </a:p>
        </p:txBody>
      </p:sp>
    </p:spTree>
    <p:extLst>
      <p:ext uri="{BB962C8B-B14F-4D97-AF65-F5344CB8AC3E}">
        <p14:creationId xmlns:p14="http://schemas.microsoft.com/office/powerpoint/2010/main" val="1243316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FA1E1D5-624E-41FB-A419-43A994DF097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075"/>
            <a:ext cx="9713913" cy="5219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51560" y="4262755"/>
            <a:ext cx="5667375" cy="1358900"/>
          </a:xfrm>
          <a:prstGeom prst="roundRect">
            <a:avLst/>
          </a:prstGeom>
          <a:solidFill>
            <a:srgbClr val="7EB34D"/>
          </a:solidFill>
        </p:spPr>
        <p:txBody>
          <a:bodyPr/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Študija primera z uporabo </a:t>
            </a:r>
            <a:r>
              <a:rPr lang="sl-SI" dirty="0" err="1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OpenLCA</a:t>
            </a:r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5770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3FDFB81-DACD-4EB9-A72F-E6C313857666}"/>
              </a:ext>
            </a:extLst>
          </p:cNvPr>
          <p:cNvSpPr/>
          <p:nvPr/>
        </p:nvSpPr>
        <p:spPr>
          <a:xfrm>
            <a:off x="0" y="-17420"/>
            <a:ext cx="12192000" cy="1348916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C91283-D632-4B03-B875-A79C3428B32A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Študija primera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51015-86FA-40FF-864E-5E3E96C8DBA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34440" y="1825625"/>
            <a:ext cx="10268585" cy="4746625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1800"/>
              </a:spcBef>
            </a:pPr>
            <a:r>
              <a:rPr lang="sl-SI" dirty="0"/>
              <a:t>primer ocenitve </a:t>
            </a:r>
            <a:r>
              <a:rPr lang="sl-SI" dirty="0" err="1"/>
              <a:t>okoljskih</a:t>
            </a:r>
            <a:r>
              <a:rPr lang="sl-SI" dirty="0"/>
              <a:t> vplivov različnih embalažnih materialov za enkratno uporabo: </a:t>
            </a:r>
          </a:p>
          <a:p>
            <a:pPr lvl="1">
              <a:spcBef>
                <a:spcPts val="1800"/>
              </a:spcBef>
            </a:pPr>
            <a:r>
              <a:rPr lang="sl-SI" dirty="0"/>
              <a:t>plastenke iz polietilen </a:t>
            </a:r>
            <a:r>
              <a:rPr lang="sl-SI" dirty="0" err="1"/>
              <a:t>tereftalata</a:t>
            </a:r>
            <a:r>
              <a:rPr lang="sl-SI" dirty="0"/>
              <a:t> (PET)</a:t>
            </a:r>
          </a:p>
          <a:p>
            <a:pPr lvl="1">
              <a:spcBef>
                <a:spcPts val="1800"/>
              </a:spcBef>
            </a:pPr>
            <a:r>
              <a:rPr lang="sl-SI" dirty="0"/>
              <a:t>steklenice (GL) </a:t>
            </a:r>
          </a:p>
          <a:p>
            <a:pPr lvl="1">
              <a:spcBef>
                <a:spcPts val="1800"/>
              </a:spcBef>
            </a:pPr>
            <a:r>
              <a:rPr lang="sl-SI" dirty="0"/>
              <a:t>pločevinke iz aluminija (ALU)</a:t>
            </a:r>
          </a:p>
          <a:p>
            <a:pPr>
              <a:spcBef>
                <a:spcPts val="1800"/>
              </a:spcBef>
            </a:pPr>
            <a:r>
              <a:rPr lang="sl-SI" dirty="0"/>
              <a:t>Uporabljeni bazi podatkov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sl-SI" sz="2200" dirty="0"/>
              <a:t>	ELCD 3.2 (</a:t>
            </a:r>
            <a:r>
              <a:rPr lang="sl-SI" sz="2200" u="sng" dirty="0">
                <a:hlinkClick r:id="rId3"/>
              </a:rPr>
              <a:t>https://nexus.openlca.org/databases</a:t>
            </a:r>
            <a:r>
              <a:rPr lang="sl-SI" sz="2200" dirty="0"/>
              <a:t>) in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sl-SI" sz="2200" dirty="0"/>
              <a:t>	</a:t>
            </a:r>
            <a:r>
              <a:rPr lang="sl-SI" sz="2200" dirty="0" err="1"/>
              <a:t>Ecoinvent</a:t>
            </a:r>
            <a:r>
              <a:rPr lang="sl-SI" sz="2200" dirty="0"/>
              <a:t> 3.2 (</a:t>
            </a:r>
            <a:r>
              <a:rPr lang="sl-SI" sz="2200" dirty="0">
                <a:hlinkClick r:id="rId4"/>
              </a:rPr>
              <a:t>https://www.ecoinvent.org/</a:t>
            </a:r>
            <a:r>
              <a:rPr lang="sl-SI" sz="2200" dirty="0"/>
              <a:t>).</a:t>
            </a:r>
          </a:p>
          <a:p>
            <a:pPr>
              <a:spcBef>
                <a:spcPts val="1800"/>
              </a:spcBef>
            </a:pPr>
            <a:r>
              <a:rPr lang="sl-SI" dirty="0"/>
              <a:t>Metoda ocenjevanja: CML 2001 </a:t>
            </a:r>
            <a:r>
              <a:rPr lang="sl-SI" sz="1900" dirty="0"/>
              <a:t>(I</a:t>
            </a:r>
            <a:r>
              <a:rPr lang="en-US" sz="1900" dirty="0" err="1"/>
              <a:t>nstitute</a:t>
            </a:r>
            <a:r>
              <a:rPr lang="en-US" sz="1900" dirty="0"/>
              <a:t> of the Faculty of Science of Leiden University</a:t>
            </a:r>
            <a:r>
              <a:rPr lang="sl-SI" sz="1900" dirty="0"/>
              <a:t>)</a:t>
            </a:r>
            <a:r>
              <a:rPr lang="sl-SI" dirty="0"/>
              <a:t>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sl-SI" sz="2200" dirty="0"/>
              <a:t>	(Metode LCIA na voljo v razdelku </a:t>
            </a:r>
            <a:r>
              <a:rPr lang="sl-SI" sz="2200" u="sng" dirty="0">
                <a:hlinkClick r:id="rId5"/>
              </a:rPr>
              <a:t>http://www.openlca.org/download_page#LCIA_methods</a:t>
            </a:r>
            <a:r>
              <a:rPr lang="sl-SI" sz="22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04878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3E48052-2966-48C9-AE85-5B9B9CA7F828}"/>
              </a:ext>
            </a:extLst>
          </p:cNvPr>
          <p:cNvSpPr/>
          <p:nvPr/>
        </p:nvSpPr>
        <p:spPr>
          <a:xfrm>
            <a:off x="0" y="-17420"/>
            <a:ext cx="12192000" cy="1010804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86E8C3-8674-4F8D-882F-1CD989AF100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71438"/>
            <a:ext cx="8096250" cy="754062"/>
          </a:xfrm>
        </p:spPr>
        <p:txBody>
          <a:bodyPr>
            <a:normAutofit/>
          </a:bodyPr>
          <a:lstStyle/>
          <a:p>
            <a:r>
              <a:rPr lang="sl-SI" sz="3600" b="1" dirty="0">
                <a:solidFill>
                  <a:schemeClr val="bg1"/>
                </a:solidFill>
              </a:rPr>
              <a:t>Funkcijska enota</a:t>
            </a:r>
            <a:endParaRPr lang="sl-SI" sz="3600" dirty="0">
              <a:solidFill>
                <a:schemeClr val="bg1"/>
              </a:solidFill>
            </a:endParaRP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1D6D09DD-79DF-4E4D-9AEA-D513A6A62DE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2387600"/>
            <a:ext cx="4679950" cy="4206875"/>
          </a:xfrm>
        </p:spPr>
        <p:txBody>
          <a:bodyPr anchor="ctr">
            <a:noAutofit/>
          </a:bodyPr>
          <a:lstStyle/>
          <a:p>
            <a:r>
              <a:rPr lang="sl-SI" sz="1800" dirty="0"/>
              <a:t>Proizvodni sistem vključuje:</a:t>
            </a:r>
          </a:p>
          <a:p>
            <a:pPr lvl="1"/>
            <a:r>
              <a:rPr lang="sl-SI" sz="1800" dirty="0"/>
              <a:t>proizvodnjo materialov za embalažo </a:t>
            </a:r>
          </a:p>
          <a:p>
            <a:pPr marL="457200" lvl="1" indent="0">
              <a:buNone/>
            </a:pPr>
            <a:r>
              <a:rPr lang="sl-SI" sz="1800" dirty="0"/>
              <a:t>	(aluminijasta pločevinka, steklenica in PET plastenka)</a:t>
            </a:r>
          </a:p>
          <a:p>
            <a:pPr lvl="1"/>
            <a:r>
              <a:rPr lang="sl-SI" sz="1800" dirty="0"/>
              <a:t>etikete</a:t>
            </a:r>
          </a:p>
          <a:p>
            <a:pPr lvl="1"/>
            <a:r>
              <a:rPr lang="sl-SI" sz="1800" dirty="0"/>
              <a:t>zamaške</a:t>
            </a:r>
          </a:p>
          <a:p>
            <a:r>
              <a:rPr lang="sl-SI" sz="1800" dirty="0"/>
              <a:t>transportno embalažo:</a:t>
            </a:r>
          </a:p>
          <a:p>
            <a:pPr lvl="1"/>
            <a:r>
              <a:rPr lang="sl-SI" sz="1600" dirty="0"/>
              <a:t>valoviti karton</a:t>
            </a:r>
          </a:p>
          <a:p>
            <a:pPr lvl="1"/>
            <a:r>
              <a:rPr lang="sl-SI" sz="1600" dirty="0"/>
              <a:t>folija za enkratno uporabo</a:t>
            </a:r>
          </a:p>
          <a:p>
            <a:pPr lvl="1"/>
            <a:r>
              <a:rPr lang="sl-SI" sz="1600" dirty="0"/>
              <a:t>lesene EUR palete)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736593-6677-4038-936C-4DD9A9DC318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496" y="1170826"/>
            <a:ext cx="7381875" cy="524699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Multiplication Sign 5">
            <a:extLst>
              <a:ext uri="{FF2B5EF4-FFF2-40B4-BE49-F238E27FC236}">
                <a16:creationId xmlns:a16="http://schemas.microsoft.com/office/drawing/2014/main" id="{9EE68898-6B42-4D6B-874C-C55D9FD499CE}"/>
              </a:ext>
            </a:extLst>
          </p:cNvPr>
          <p:cNvSpPr/>
          <p:nvPr/>
        </p:nvSpPr>
        <p:spPr>
          <a:xfrm>
            <a:off x="7651297" y="3668766"/>
            <a:ext cx="1207444" cy="304615"/>
          </a:xfrm>
          <a:custGeom>
            <a:avLst/>
            <a:gdLst>
              <a:gd name="csX0" fmla="*/ 281235 w 1207444"/>
              <a:gd name="csY0" fmla="*/ 107895 h 304615"/>
              <a:gd name="csX1" fmla="*/ 298761 w 1207444"/>
              <a:gd name="csY1" fmla="*/ 38426 h 304615"/>
              <a:gd name="csX2" fmla="*/ 603722 w 1207444"/>
              <a:gd name="csY2" fmla="*/ 115362 h 304615"/>
              <a:gd name="csX3" fmla="*/ 908683 w 1207444"/>
              <a:gd name="csY3" fmla="*/ 38426 h 304615"/>
              <a:gd name="csX4" fmla="*/ 926209 w 1207444"/>
              <a:gd name="csY4" fmla="*/ 107895 h 304615"/>
              <a:gd name="csX5" fmla="*/ 750166 w 1207444"/>
              <a:gd name="csY5" fmla="*/ 152308 h 304615"/>
              <a:gd name="csX6" fmla="*/ 926209 w 1207444"/>
              <a:gd name="csY6" fmla="*/ 196720 h 304615"/>
              <a:gd name="csX7" fmla="*/ 908683 w 1207444"/>
              <a:gd name="csY7" fmla="*/ 266189 h 304615"/>
              <a:gd name="csX8" fmla="*/ 603722 w 1207444"/>
              <a:gd name="csY8" fmla="*/ 189253 h 304615"/>
              <a:gd name="csX9" fmla="*/ 298761 w 1207444"/>
              <a:gd name="csY9" fmla="*/ 266189 h 304615"/>
              <a:gd name="csX10" fmla="*/ 281235 w 1207444"/>
              <a:gd name="csY10" fmla="*/ 196720 h 304615"/>
              <a:gd name="csX11" fmla="*/ 457278 w 1207444"/>
              <a:gd name="csY11" fmla="*/ 152308 h 304615"/>
              <a:gd name="csX12" fmla="*/ 281235 w 1207444"/>
              <a:gd name="csY12" fmla="*/ 107895 h 30461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207444" h="304615" fill="none" extrusionOk="0">
                <a:moveTo>
                  <a:pt x="281235" y="107895"/>
                </a:moveTo>
                <a:cubicBezTo>
                  <a:pt x="283085" y="73225"/>
                  <a:pt x="295150" y="73768"/>
                  <a:pt x="298761" y="38426"/>
                </a:cubicBezTo>
                <a:cubicBezTo>
                  <a:pt x="371856" y="47036"/>
                  <a:pt x="487642" y="112033"/>
                  <a:pt x="603722" y="115362"/>
                </a:cubicBezTo>
                <a:cubicBezTo>
                  <a:pt x="695264" y="76349"/>
                  <a:pt x="836542" y="72380"/>
                  <a:pt x="908683" y="38426"/>
                </a:cubicBezTo>
                <a:cubicBezTo>
                  <a:pt x="920654" y="65583"/>
                  <a:pt x="912034" y="86085"/>
                  <a:pt x="926209" y="107895"/>
                </a:cubicBezTo>
                <a:cubicBezTo>
                  <a:pt x="862920" y="128709"/>
                  <a:pt x="807013" y="119780"/>
                  <a:pt x="750166" y="152308"/>
                </a:cubicBezTo>
                <a:cubicBezTo>
                  <a:pt x="802124" y="161537"/>
                  <a:pt x="861265" y="191520"/>
                  <a:pt x="926209" y="196720"/>
                </a:cubicBezTo>
                <a:cubicBezTo>
                  <a:pt x="923252" y="219643"/>
                  <a:pt x="908609" y="240855"/>
                  <a:pt x="908683" y="266189"/>
                </a:cubicBezTo>
                <a:cubicBezTo>
                  <a:pt x="819464" y="276707"/>
                  <a:pt x="679050" y="183193"/>
                  <a:pt x="603722" y="189253"/>
                </a:cubicBezTo>
                <a:cubicBezTo>
                  <a:pt x="524489" y="240279"/>
                  <a:pt x="372470" y="217379"/>
                  <a:pt x="298761" y="266189"/>
                </a:cubicBezTo>
                <a:cubicBezTo>
                  <a:pt x="290579" y="247206"/>
                  <a:pt x="292188" y="221337"/>
                  <a:pt x="281235" y="196720"/>
                </a:cubicBezTo>
                <a:cubicBezTo>
                  <a:pt x="356681" y="175672"/>
                  <a:pt x="422735" y="166671"/>
                  <a:pt x="457278" y="152308"/>
                </a:cubicBezTo>
                <a:cubicBezTo>
                  <a:pt x="414550" y="146069"/>
                  <a:pt x="358705" y="105222"/>
                  <a:pt x="281235" y="107895"/>
                </a:cubicBezTo>
                <a:close/>
              </a:path>
              <a:path w="1207444" h="304615" stroke="0" extrusionOk="0">
                <a:moveTo>
                  <a:pt x="281235" y="107895"/>
                </a:moveTo>
                <a:cubicBezTo>
                  <a:pt x="283120" y="85702"/>
                  <a:pt x="291771" y="67786"/>
                  <a:pt x="298761" y="38426"/>
                </a:cubicBezTo>
                <a:cubicBezTo>
                  <a:pt x="409306" y="48837"/>
                  <a:pt x="482233" y="93877"/>
                  <a:pt x="603722" y="115362"/>
                </a:cubicBezTo>
                <a:cubicBezTo>
                  <a:pt x="722150" y="79209"/>
                  <a:pt x="846474" y="82555"/>
                  <a:pt x="908683" y="38426"/>
                </a:cubicBezTo>
                <a:cubicBezTo>
                  <a:pt x="920174" y="55335"/>
                  <a:pt x="912054" y="83637"/>
                  <a:pt x="926209" y="107895"/>
                </a:cubicBezTo>
                <a:cubicBezTo>
                  <a:pt x="870027" y="128620"/>
                  <a:pt x="807345" y="136871"/>
                  <a:pt x="750166" y="152308"/>
                </a:cubicBezTo>
                <a:cubicBezTo>
                  <a:pt x="832464" y="153984"/>
                  <a:pt x="870571" y="193069"/>
                  <a:pt x="926209" y="196720"/>
                </a:cubicBezTo>
                <a:cubicBezTo>
                  <a:pt x="921762" y="230489"/>
                  <a:pt x="912629" y="244163"/>
                  <a:pt x="908683" y="266189"/>
                </a:cubicBezTo>
                <a:cubicBezTo>
                  <a:pt x="779952" y="265212"/>
                  <a:pt x="728750" y="198442"/>
                  <a:pt x="603722" y="189253"/>
                </a:cubicBezTo>
                <a:cubicBezTo>
                  <a:pt x="549106" y="239972"/>
                  <a:pt x="430357" y="229650"/>
                  <a:pt x="298761" y="266189"/>
                </a:cubicBezTo>
                <a:cubicBezTo>
                  <a:pt x="290246" y="235358"/>
                  <a:pt x="288296" y="217571"/>
                  <a:pt x="281235" y="196720"/>
                </a:cubicBezTo>
                <a:cubicBezTo>
                  <a:pt x="336129" y="178255"/>
                  <a:pt x="417648" y="165546"/>
                  <a:pt x="457278" y="152308"/>
                </a:cubicBezTo>
                <a:cubicBezTo>
                  <a:pt x="380851" y="136775"/>
                  <a:pt x="331449" y="98649"/>
                  <a:pt x="281235" y="107895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6350">
            <a:noFill/>
            <a:extLst>
              <a:ext uri="{C807C97D-BFC1-408E-A445-0C87EB9F89A2}">
                <ask:lineSketchStyleProps xmlns:ask="http://schemas.microsoft.com/office/drawing/2018/sketchyshapes" sd="3982899532">
                  <a:prstGeom prst="mathMultiply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" name="Multiplication Sign 6">
            <a:extLst>
              <a:ext uri="{FF2B5EF4-FFF2-40B4-BE49-F238E27FC236}">
                <a16:creationId xmlns:a16="http://schemas.microsoft.com/office/drawing/2014/main" id="{4344AC23-E7D0-4BB1-A580-359E2EA5E3F2}"/>
              </a:ext>
            </a:extLst>
          </p:cNvPr>
          <p:cNvSpPr/>
          <p:nvPr/>
        </p:nvSpPr>
        <p:spPr>
          <a:xfrm>
            <a:off x="7651297" y="4649841"/>
            <a:ext cx="1207444" cy="304615"/>
          </a:xfrm>
          <a:custGeom>
            <a:avLst/>
            <a:gdLst>
              <a:gd name="csX0" fmla="*/ 281235 w 1207444"/>
              <a:gd name="csY0" fmla="*/ 107895 h 304615"/>
              <a:gd name="csX1" fmla="*/ 298761 w 1207444"/>
              <a:gd name="csY1" fmla="*/ 38426 h 304615"/>
              <a:gd name="csX2" fmla="*/ 603722 w 1207444"/>
              <a:gd name="csY2" fmla="*/ 115362 h 304615"/>
              <a:gd name="csX3" fmla="*/ 908683 w 1207444"/>
              <a:gd name="csY3" fmla="*/ 38426 h 304615"/>
              <a:gd name="csX4" fmla="*/ 926209 w 1207444"/>
              <a:gd name="csY4" fmla="*/ 107895 h 304615"/>
              <a:gd name="csX5" fmla="*/ 750166 w 1207444"/>
              <a:gd name="csY5" fmla="*/ 152308 h 304615"/>
              <a:gd name="csX6" fmla="*/ 926209 w 1207444"/>
              <a:gd name="csY6" fmla="*/ 196720 h 304615"/>
              <a:gd name="csX7" fmla="*/ 908683 w 1207444"/>
              <a:gd name="csY7" fmla="*/ 266189 h 304615"/>
              <a:gd name="csX8" fmla="*/ 603722 w 1207444"/>
              <a:gd name="csY8" fmla="*/ 189253 h 304615"/>
              <a:gd name="csX9" fmla="*/ 298761 w 1207444"/>
              <a:gd name="csY9" fmla="*/ 266189 h 304615"/>
              <a:gd name="csX10" fmla="*/ 281235 w 1207444"/>
              <a:gd name="csY10" fmla="*/ 196720 h 304615"/>
              <a:gd name="csX11" fmla="*/ 457278 w 1207444"/>
              <a:gd name="csY11" fmla="*/ 152308 h 304615"/>
              <a:gd name="csX12" fmla="*/ 281235 w 1207444"/>
              <a:gd name="csY12" fmla="*/ 107895 h 30461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207444" h="304615" fill="none" extrusionOk="0">
                <a:moveTo>
                  <a:pt x="281235" y="107895"/>
                </a:moveTo>
                <a:cubicBezTo>
                  <a:pt x="283085" y="73225"/>
                  <a:pt x="295150" y="73768"/>
                  <a:pt x="298761" y="38426"/>
                </a:cubicBezTo>
                <a:cubicBezTo>
                  <a:pt x="371856" y="47036"/>
                  <a:pt x="487642" y="112033"/>
                  <a:pt x="603722" y="115362"/>
                </a:cubicBezTo>
                <a:cubicBezTo>
                  <a:pt x="695264" y="76349"/>
                  <a:pt x="836542" y="72380"/>
                  <a:pt x="908683" y="38426"/>
                </a:cubicBezTo>
                <a:cubicBezTo>
                  <a:pt x="920654" y="65583"/>
                  <a:pt x="912034" y="86085"/>
                  <a:pt x="926209" y="107895"/>
                </a:cubicBezTo>
                <a:cubicBezTo>
                  <a:pt x="862920" y="128709"/>
                  <a:pt x="807013" y="119780"/>
                  <a:pt x="750166" y="152308"/>
                </a:cubicBezTo>
                <a:cubicBezTo>
                  <a:pt x="802124" y="161537"/>
                  <a:pt x="861265" y="191520"/>
                  <a:pt x="926209" y="196720"/>
                </a:cubicBezTo>
                <a:cubicBezTo>
                  <a:pt x="923252" y="219643"/>
                  <a:pt x="908609" y="240855"/>
                  <a:pt x="908683" y="266189"/>
                </a:cubicBezTo>
                <a:cubicBezTo>
                  <a:pt x="819464" y="276707"/>
                  <a:pt x="679050" y="183193"/>
                  <a:pt x="603722" y="189253"/>
                </a:cubicBezTo>
                <a:cubicBezTo>
                  <a:pt x="524489" y="240279"/>
                  <a:pt x="372470" y="217379"/>
                  <a:pt x="298761" y="266189"/>
                </a:cubicBezTo>
                <a:cubicBezTo>
                  <a:pt x="290579" y="247206"/>
                  <a:pt x="292188" y="221337"/>
                  <a:pt x="281235" y="196720"/>
                </a:cubicBezTo>
                <a:cubicBezTo>
                  <a:pt x="356681" y="175672"/>
                  <a:pt x="422735" y="166671"/>
                  <a:pt x="457278" y="152308"/>
                </a:cubicBezTo>
                <a:cubicBezTo>
                  <a:pt x="414550" y="146069"/>
                  <a:pt x="358705" y="105222"/>
                  <a:pt x="281235" y="107895"/>
                </a:cubicBezTo>
                <a:close/>
              </a:path>
              <a:path w="1207444" h="304615" stroke="0" extrusionOk="0">
                <a:moveTo>
                  <a:pt x="281235" y="107895"/>
                </a:moveTo>
                <a:cubicBezTo>
                  <a:pt x="283120" y="85702"/>
                  <a:pt x="291771" y="67786"/>
                  <a:pt x="298761" y="38426"/>
                </a:cubicBezTo>
                <a:cubicBezTo>
                  <a:pt x="409306" y="48837"/>
                  <a:pt x="482233" y="93877"/>
                  <a:pt x="603722" y="115362"/>
                </a:cubicBezTo>
                <a:cubicBezTo>
                  <a:pt x="722150" y="79209"/>
                  <a:pt x="846474" y="82555"/>
                  <a:pt x="908683" y="38426"/>
                </a:cubicBezTo>
                <a:cubicBezTo>
                  <a:pt x="920174" y="55335"/>
                  <a:pt x="912054" y="83637"/>
                  <a:pt x="926209" y="107895"/>
                </a:cubicBezTo>
                <a:cubicBezTo>
                  <a:pt x="870027" y="128620"/>
                  <a:pt x="807345" y="136871"/>
                  <a:pt x="750166" y="152308"/>
                </a:cubicBezTo>
                <a:cubicBezTo>
                  <a:pt x="832464" y="153984"/>
                  <a:pt x="870571" y="193069"/>
                  <a:pt x="926209" y="196720"/>
                </a:cubicBezTo>
                <a:cubicBezTo>
                  <a:pt x="921762" y="230489"/>
                  <a:pt x="912629" y="244163"/>
                  <a:pt x="908683" y="266189"/>
                </a:cubicBezTo>
                <a:cubicBezTo>
                  <a:pt x="779952" y="265212"/>
                  <a:pt x="728750" y="198442"/>
                  <a:pt x="603722" y="189253"/>
                </a:cubicBezTo>
                <a:cubicBezTo>
                  <a:pt x="549106" y="239972"/>
                  <a:pt x="430357" y="229650"/>
                  <a:pt x="298761" y="266189"/>
                </a:cubicBezTo>
                <a:cubicBezTo>
                  <a:pt x="290246" y="235358"/>
                  <a:pt x="288296" y="217571"/>
                  <a:pt x="281235" y="196720"/>
                </a:cubicBezTo>
                <a:cubicBezTo>
                  <a:pt x="336129" y="178255"/>
                  <a:pt x="417648" y="165546"/>
                  <a:pt x="457278" y="152308"/>
                </a:cubicBezTo>
                <a:cubicBezTo>
                  <a:pt x="380851" y="136775"/>
                  <a:pt x="331449" y="98649"/>
                  <a:pt x="281235" y="107895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6350">
            <a:noFill/>
            <a:extLst>
              <a:ext uri="{C807C97D-BFC1-408E-A445-0C87EB9F89A2}">
                <ask:lineSketchStyleProps xmlns:ask="http://schemas.microsoft.com/office/drawing/2018/sketchyshapes" sd="3982899532">
                  <a:prstGeom prst="mathMultiply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CA7F1D3-2BB8-49FB-9B16-8A7E49E3926D}"/>
              </a:ext>
            </a:extLst>
          </p:cNvPr>
          <p:cNvSpPr/>
          <p:nvPr/>
        </p:nvSpPr>
        <p:spPr>
          <a:xfrm>
            <a:off x="130629" y="1386468"/>
            <a:ext cx="42291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200" b="1" dirty="0">
                <a:solidFill>
                  <a:schemeClr val="accent6">
                    <a:lumMod val="75000"/>
                  </a:schemeClr>
                </a:solidFill>
              </a:rPr>
              <a:t>Embalaža, potrebna za polnjenje in distribucijo 1000 L pijače </a:t>
            </a:r>
            <a:r>
              <a:rPr lang="sl-SI" sz="2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(v enotah po 0,5 L)</a:t>
            </a:r>
            <a:r>
              <a:rPr lang="sl-SI" sz="2200" b="1" dirty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95250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FA1E1D5-624E-41FB-A419-43A994DF097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075"/>
            <a:ext cx="9713913" cy="5219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68680" y="3965575"/>
            <a:ext cx="5667375" cy="1358900"/>
          </a:xfrm>
          <a:prstGeom prst="roundRect">
            <a:avLst/>
          </a:prstGeom>
          <a:solidFill>
            <a:srgbClr val="7EB34D"/>
          </a:solidFill>
        </p:spPr>
        <p:txBody>
          <a:bodyPr/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Programsko orodje </a:t>
            </a:r>
            <a:r>
              <a:rPr lang="sl-SI" dirty="0" err="1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OpenLCA</a:t>
            </a:r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3605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3385F8D-E8C1-439D-8CE6-FA66067D6B8A}"/>
              </a:ext>
            </a:extLst>
          </p:cNvPr>
          <p:cNvSpPr/>
          <p:nvPr/>
        </p:nvSpPr>
        <p:spPr>
          <a:xfrm>
            <a:off x="0" y="-17420"/>
            <a:ext cx="12192000" cy="134891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78AB0-0735-4FAC-8F57-476F6AE5ACD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Kaj je </a:t>
            </a:r>
            <a:r>
              <a:rPr lang="sl-SI" dirty="0" err="1">
                <a:solidFill>
                  <a:schemeClr val="bg1"/>
                </a:solidFill>
                <a:latin typeface="Source Sans Pro Black" panose="020B0803030403020204" pitchFamily="34" charset="-18"/>
              </a:rPr>
              <a:t>OpenLCA</a:t>
            </a:r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51EBE-31B4-4D99-A8DC-5E54288C5EE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r>
              <a:rPr lang="sl-SI" dirty="0"/>
              <a:t>brezplačno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profesionalno orodje </a:t>
            </a:r>
            <a:r>
              <a:rPr lang="sl-SI" dirty="0"/>
              <a:t>za oceno življenjskega cikla</a:t>
            </a:r>
          </a:p>
          <a:p>
            <a:r>
              <a:rPr lang="sl-SI" dirty="0"/>
              <a:t>razvija ga podjetje </a:t>
            </a:r>
            <a:r>
              <a:rPr lang="sl-SI" dirty="0" err="1"/>
              <a:t>GreenDelta</a:t>
            </a:r>
            <a:r>
              <a:rPr lang="sl-SI" dirty="0"/>
              <a:t> od leta 2006 (zadnja verzija 1.9)</a:t>
            </a:r>
          </a:p>
          <a:p>
            <a:r>
              <a:rPr lang="sl-SI" dirty="0"/>
              <a:t>funkcionalen in tehnično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posodabljan</a:t>
            </a:r>
            <a:r>
              <a:rPr lang="sl-SI" dirty="0"/>
              <a:t>  </a:t>
            </a:r>
          </a:p>
          <a:p>
            <a:r>
              <a:rPr lang="sl-SI" dirty="0"/>
              <a:t>rastoča skupnost uporabnikov (cca. 300 prenosov na teden)</a:t>
            </a:r>
          </a:p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najširši izbor ustreznih podatkovnih baz </a:t>
            </a:r>
            <a:r>
              <a:rPr lang="sl-SI" dirty="0"/>
              <a:t>za inventarizacijo procesov</a:t>
            </a:r>
          </a:p>
          <a:p>
            <a:r>
              <a:rPr lang="sl-SI" dirty="0"/>
              <a:t>nudi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vse funkcije za profesionalno modeliranje </a:t>
            </a:r>
            <a:r>
              <a:rPr lang="sl-SI" dirty="0"/>
              <a:t>in analizo LCA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F64A26-EA58-4000-BAA8-E31F37D88DB1}"/>
              </a:ext>
            </a:extLst>
          </p:cNvPr>
          <p:cNvSpPr/>
          <p:nvPr/>
        </p:nvSpPr>
        <p:spPr>
          <a:xfrm>
            <a:off x="9896928" y="6301760"/>
            <a:ext cx="1895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/>
              <a:t>www.openlca.org</a:t>
            </a:r>
          </a:p>
        </p:txBody>
      </p:sp>
    </p:spTree>
    <p:extLst>
      <p:ext uri="{BB962C8B-B14F-4D97-AF65-F5344CB8AC3E}">
        <p14:creationId xmlns:p14="http://schemas.microsoft.com/office/powerpoint/2010/main" val="2239248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859967-CABF-49DB-BEC9-A6EC83778FB3}"/>
              </a:ext>
            </a:extLst>
          </p:cNvPr>
          <p:cNvSpPr/>
          <p:nvPr/>
        </p:nvSpPr>
        <p:spPr>
          <a:xfrm>
            <a:off x="0" y="-17420"/>
            <a:ext cx="12192000" cy="134891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63637C-E241-4720-91EA-5611B2F7DF1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Prenos in namestitev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8BDCD-7FF8-461D-A0AB-A03741BCCA5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562100"/>
            <a:ext cx="10515600" cy="49371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Namestitvene datoteke na voljo na</a:t>
            </a:r>
            <a:r>
              <a:rPr lang="sl-SI" dirty="0"/>
              <a:t> </a:t>
            </a:r>
            <a:r>
              <a:rPr lang="sl-SI" dirty="0">
                <a:hlinkClick r:id="rId3"/>
              </a:rPr>
              <a:t>https://www.openlca.org/download/</a:t>
            </a: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28B94A1A-A24A-485B-8A9C-C46ABF458A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04" y="1879617"/>
            <a:ext cx="11641175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0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EB5CF-5EE5-46D8-B5BF-673AC9241C1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1750"/>
            <a:ext cx="10515600" cy="1000125"/>
          </a:xfrm>
        </p:spPr>
        <p:txBody>
          <a:bodyPr/>
          <a:lstStyle/>
          <a:p>
            <a:r>
              <a:rPr lang="sl-SI" dirty="0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Uvodno okno </a:t>
            </a:r>
            <a:r>
              <a:rPr lang="sl-SI" dirty="0" err="1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OpenLCA</a:t>
            </a:r>
            <a:endParaRPr lang="sl-SI" dirty="0">
              <a:solidFill>
                <a:schemeClr val="accent6">
                  <a:lumMod val="50000"/>
                </a:schemeClr>
              </a:solidFill>
              <a:latin typeface="Source Sans Pro Black" panose="020B0803030403020204" pitchFamily="34" charset="-18"/>
            </a:endParaRPr>
          </a:p>
        </p:txBody>
      </p:sp>
      <p:pic>
        <p:nvPicPr>
          <p:cNvPr id="6" name="Picture 5" descr="A picture containing tree&#10;&#10;Description automatically generated">
            <a:extLst>
              <a:ext uri="{FF2B5EF4-FFF2-40B4-BE49-F238E27FC236}">
                <a16:creationId xmlns:a16="http://schemas.microsoft.com/office/drawing/2014/main" id="{9C909F0B-ECED-4E28-9218-48C6D5FCE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6" y="951387"/>
            <a:ext cx="11022767" cy="5850297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5D7BD551-97DE-49F0-9EFA-E3CCE7F1A150}"/>
              </a:ext>
            </a:extLst>
          </p:cNvPr>
          <p:cNvSpPr/>
          <p:nvPr/>
        </p:nvSpPr>
        <p:spPr>
          <a:xfrm>
            <a:off x="5376708" y="3123965"/>
            <a:ext cx="5750574" cy="328484"/>
          </a:xfrm>
          <a:prstGeom prst="borderCallout1">
            <a:avLst>
              <a:gd name="adj1" fmla="val 46760"/>
              <a:gd name="adj2" fmla="val -231"/>
              <a:gd name="adj3" fmla="val 60140"/>
              <a:gd name="adj4" fmla="val -16850"/>
            </a:avLst>
          </a:prstGeom>
          <a:solidFill>
            <a:srgbClr val="548235">
              <a:alpha val="83922"/>
            </a:srgb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600" dirty="0"/>
              <a:t>Priročniki in študije primerov ter YouTube kanal </a:t>
            </a:r>
            <a:r>
              <a:rPr lang="sl-SI" sz="1600" dirty="0" err="1"/>
              <a:t>openLCA</a:t>
            </a:r>
            <a:r>
              <a:rPr lang="sl-SI" sz="1600" dirty="0"/>
              <a:t>.</a:t>
            </a:r>
          </a:p>
        </p:txBody>
      </p:sp>
      <p:sp>
        <p:nvSpPr>
          <p:cNvPr id="8" name="Speech Bubble: Rectangle with Corners Rounded 6">
            <a:extLst>
              <a:ext uri="{FF2B5EF4-FFF2-40B4-BE49-F238E27FC236}">
                <a16:creationId xmlns:a16="http://schemas.microsoft.com/office/drawing/2014/main" id="{96941100-6B5C-4D11-9DBA-3304F64568C7}"/>
              </a:ext>
            </a:extLst>
          </p:cNvPr>
          <p:cNvSpPr/>
          <p:nvPr/>
        </p:nvSpPr>
        <p:spPr>
          <a:xfrm>
            <a:off x="5952329" y="2039933"/>
            <a:ext cx="5174953" cy="328483"/>
          </a:xfrm>
          <a:prstGeom prst="borderCallout1">
            <a:avLst>
              <a:gd name="adj1" fmla="val 48556"/>
              <a:gd name="adj2" fmla="val -231"/>
              <a:gd name="adj3" fmla="val 34652"/>
              <a:gd name="adj4" fmla="val -13849"/>
            </a:avLst>
          </a:prstGeom>
          <a:solidFill>
            <a:srgbClr val="548235">
              <a:alpha val="83922"/>
            </a:srgb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1600" dirty="0"/>
              <a:t>Novosti o izboljšavah in spremembah najnovejše različice.</a:t>
            </a:r>
          </a:p>
        </p:txBody>
      </p:sp>
      <p:sp>
        <p:nvSpPr>
          <p:cNvPr id="10" name="Speech Bubble: Rectangle with Corners Rounded 6">
            <a:extLst>
              <a:ext uri="{FF2B5EF4-FFF2-40B4-BE49-F238E27FC236}">
                <a16:creationId xmlns:a16="http://schemas.microsoft.com/office/drawing/2014/main" id="{B5B9947D-B186-4E52-8812-76F25D334F0C}"/>
              </a:ext>
            </a:extLst>
          </p:cNvPr>
          <p:cNvSpPr/>
          <p:nvPr/>
        </p:nvSpPr>
        <p:spPr>
          <a:xfrm>
            <a:off x="6432430" y="4207998"/>
            <a:ext cx="4694852" cy="566772"/>
          </a:xfrm>
          <a:prstGeom prst="borderCallout1">
            <a:avLst>
              <a:gd name="adj1" fmla="val 48556"/>
              <a:gd name="adj2" fmla="val -231"/>
              <a:gd name="adj3" fmla="val 46872"/>
              <a:gd name="adj4" fmla="val -10233"/>
            </a:avLst>
          </a:prstGeom>
          <a:solidFill>
            <a:srgbClr val="548235">
              <a:alpha val="83922"/>
            </a:srgb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1600" dirty="0"/>
              <a:t>Ustvarite novo bazo podatkov ali obnovite obstoječo bazo podatkov LCA iz datoteke *.</a:t>
            </a:r>
            <a:r>
              <a:rPr lang="sl-SI" sz="1600" dirty="0" err="1"/>
              <a:t>zolca</a:t>
            </a:r>
            <a:r>
              <a:rPr lang="sl-SI" sz="1600" dirty="0"/>
              <a:t>. </a:t>
            </a:r>
          </a:p>
        </p:txBody>
      </p:sp>
      <p:sp>
        <p:nvSpPr>
          <p:cNvPr id="11" name="Speech Bubble: Rectangle with Corners Rounded 6">
            <a:extLst>
              <a:ext uri="{FF2B5EF4-FFF2-40B4-BE49-F238E27FC236}">
                <a16:creationId xmlns:a16="http://schemas.microsoft.com/office/drawing/2014/main" id="{A321EE5C-5BC3-4E80-8888-AD3D6A17B6B4}"/>
              </a:ext>
            </a:extLst>
          </p:cNvPr>
          <p:cNvSpPr/>
          <p:nvPr/>
        </p:nvSpPr>
        <p:spPr>
          <a:xfrm>
            <a:off x="4720856" y="5694561"/>
            <a:ext cx="6406426" cy="628333"/>
          </a:xfrm>
          <a:prstGeom prst="borderCallout1">
            <a:avLst>
              <a:gd name="adj1" fmla="val 46969"/>
              <a:gd name="adj2" fmla="val 267"/>
              <a:gd name="adj3" fmla="val 67966"/>
              <a:gd name="adj4" fmla="val -10136"/>
            </a:avLst>
          </a:prstGeom>
          <a:solidFill>
            <a:srgbClr val="548235">
              <a:alpha val="83922"/>
            </a:srgb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1600" dirty="0"/>
              <a:t>Aktivna </a:t>
            </a:r>
            <a:r>
              <a:rPr lang="sl-SI" sz="1600" dirty="0" err="1"/>
              <a:t>openLCA</a:t>
            </a:r>
            <a:r>
              <a:rPr lang="sl-SI" sz="1600" dirty="0"/>
              <a:t> skupnost z mednarodnimi partnerji v različnih državah in več deset tisoč uporabniki. </a:t>
            </a:r>
          </a:p>
        </p:txBody>
      </p:sp>
    </p:spTree>
    <p:extLst>
      <p:ext uri="{BB962C8B-B14F-4D97-AF65-F5344CB8AC3E}">
        <p14:creationId xmlns:p14="http://schemas.microsoft.com/office/powerpoint/2010/main" val="36740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9AEA6CCD-F12D-4BCF-AF79-51B74EFD9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42614"/>
            <a:ext cx="8608775" cy="5915386"/>
          </a:xfrm>
          <a:prstGeom prst="rect">
            <a:avLst/>
          </a:prstGeom>
        </p:spPr>
      </p:pic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C0B3CCF3-004A-4D3B-AE52-843D365B9076}"/>
              </a:ext>
            </a:extLst>
          </p:cNvPr>
          <p:cNvSpPr/>
          <p:nvPr/>
        </p:nvSpPr>
        <p:spPr>
          <a:xfrm>
            <a:off x="3097952" y="942614"/>
            <a:ext cx="1620252" cy="529389"/>
          </a:xfrm>
          <a:prstGeom prst="wedgeRectCallout">
            <a:avLst>
              <a:gd name="adj1" fmla="val -95720"/>
              <a:gd name="adj2" fmla="val 14194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Glavni menu</a:t>
            </a:r>
          </a:p>
        </p:txBody>
      </p:sp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7C83BC1A-27A3-4BEF-A3BB-18E93AEC93F5}"/>
              </a:ext>
            </a:extLst>
          </p:cNvPr>
          <p:cNvSpPr/>
          <p:nvPr/>
        </p:nvSpPr>
        <p:spPr>
          <a:xfrm>
            <a:off x="2929510" y="4239267"/>
            <a:ext cx="1620252" cy="529389"/>
          </a:xfrm>
          <a:prstGeom prst="wedgeRectCallout">
            <a:avLst>
              <a:gd name="adj1" fmla="val -95720"/>
              <a:gd name="adj2" fmla="val 14194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Navigacija</a:t>
            </a: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83844043-3382-4516-8C08-A3EC5C9F34D9}"/>
              </a:ext>
            </a:extLst>
          </p:cNvPr>
          <p:cNvSpPr/>
          <p:nvPr/>
        </p:nvSpPr>
        <p:spPr>
          <a:xfrm>
            <a:off x="7333067" y="2899611"/>
            <a:ext cx="1620252" cy="529389"/>
          </a:xfrm>
          <a:prstGeom prst="wedgeRectCallout">
            <a:avLst>
              <a:gd name="adj1" fmla="val -105621"/>
              <a:gd name="adj2" fmla="val -2252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Urejanje</a:t>
            </a:r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D7D238FB-E5EF-4739-90B2-6E1EE0409447}"/>
              </a:ext>
            </a:extLst>
          </p:cNvPr>
          <p:cNvSpPr/>
          <p:nvPr/>
        </p:nvSpPr>
        <p:spPr>
          <a:xfrm>
            <a:off x="9733548" y="2423174"/>
            <a:ext cx="1620252" cy="529389"/>
          </a:xfrm>
          <a:prstGeom prst="wedgeRectCallout">
            <a:avLst>
              <a:gd name="adj1" fmla="val -105621"/>
              <a:gd name="adj2" fmla="val -2252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Iskanje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91DB441-AE31-43AB-A543-3474BE6006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1750"/>
            <a:ext cx="10515600" cy="1000125"/>
          </a:xfrm>
        </p:spPr>
        <p:txBody>
          <a:bodyPr/>
          <a:lstStyle/>
          <a:p>
            <a:r>
              <a:rPr lang="sl-SI" dirty="0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Uvodno okno </a:t>
            </a:r>
            <a:r>
              <a:rPr lang="sl-SI" dirty="0" err="1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OpenLCA</a:t>
            </a:r>
            <a:endParaRPr lang="sl-SI" dirty="0">
              <a:solidFill>
                <a:schemeClr val="accent6">
                  <a:lumMod val="50000"/>
                </a:schemeClr>
              </a:solidFill>
              <a:latin typeface="Source Sans Pro Black" panose="020B0803030403020204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504474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98D2E-75BF-431A-9985-1E456E61087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Elementi modeliranja</a:t>
            </a: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A2FA00B5-0471-4FA7-BD19-26AD31E9580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7913"/>
            <a:ext cx="4454525" cy="3548062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2ABE1F2-083A-4DE8-A513-C2EEABC658F9}"/>
              </a:ext>
            </a:extLst>
          </p:cNvPr>
          <p:cNvSpPr/>
          <p:nvPr/>
        </p:nvSpPr>
        <p:spPr>
          <a:xfrm>
            <a:off x="7615990" y="640592"/>
            <a:ext cx="3882189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Projekti: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Primerjava proizvodnih sistemov</a:t>
            </a:r>
          </a:p>
          <a:p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Proizvodni sistemi: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procesna omrežja (potrebna za izračun rezultatov inventarizacije in ocena vplivov)</a:t>
            </a:r>
          </a:p>
          <a:p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Procesi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: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Proizvodnja ali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modifikacija materialov / produktov</a:t>
            </a:r>
          </a:p>
          <a:p>
            <a:endParaRPr lang="sl-SI" dirty="0">
              <a:solidFill>
                <a:schemeClr val="bg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Tokovi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: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Pretok produktov in materialov</a:t>
            </a:r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702FC26-6200-4B26-A461-9021C6857469}"/>
              </a:ext>
            </a:extLst>
          </p:cNvPr>
          <p:cNvSpPr/>
          <p:nvPr/>
        </p:nvSpPr>
        <p:spPr>
          <a:xfrm>
            <a:off x="2055039" y="4856228"/>
            <a:ext cx="647299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Osnovni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podatki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Lastnosti toka (dolžina, masa itd.)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Skupine enot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Valute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Akterji (osebe, ki so posredovali podatke ali spremenile modele)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Viri (uporabljena literatura)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Lokacije</a:t>
            </a:r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13288C5-E004-475F-B28D-FA60CEEFB68F}"/>
              </a:ext>
            </a:extLst>
          </p:cNvPr>
          <p:cNvSpPr/>
          <p:nvPr/>
        </p:nvSpPr>
        <p:spPr>
          <a:xfrm>
            <a:off x="8694821" y="4863191"/>
            <a:ext cx="322446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Indikatorji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parametri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Metode ocene vplivov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Socialni kazalci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Globalni parametri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Sistem kakovosti podatkov</a:t>
            </a:r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7BA35B5-595C-46DF-A437-31C50C2C632C}"/>
              </a:ext>
            </a:extLst>
          </p:cNvPr>
          <p:cNvCxnSpPr>
            <a:cxnSpLocks/>
          </p:cNvCxnSpPr>
          <p:nvPr/>
        </p:nvCxnSpPr>
        <p:spPr>
          <a:xfrm flipV="1">
            <a:off x="1941095" y="866276"/>
            <a:ext cx="5674895" cy="2229850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F6B49FA-CABE-4C8B-B8B1-ECA440A9FA30}"/>
              </a:ext>
            </a:extLst>
          </p:cNvPr>
          <p:cNvCxnSpPr>
            <a:cxnSpLocks/>
          </p:cNvCxnSpPr>
          <p:nvPr/>
        </p:nvCxnSpPr>
        <p:spPr>
          <a:xfrm flipV="1">
            <a:off x="1941095" y="1588340"/>
            <a:ext cx="5674895" cy="1840660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AE0D1DA-F14E-48E9-B21D-6FDE45181881}"/>
              </a:ext>
            </a:extLst>
          </p:cNvPr>
          <p:cNvCxnSpPr>
            <a:cxnSpLocks/>
          </p:cNvCxnSpPr>
          <p:nvPr/>
        </p:nvCxnSpPr>
        <p:spPr>
          <a:xfrm flipV="1">
            <a:off x="1941095" y="3096126"/>
            <a:ext cx="5674895" cy="538614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C4D281C-2C46-4641-AA57-70B9007647F9}"/>
              </a:ext>
            </a:extLst>
          </p:cNvPr>
          <p:cNvCxnSpPr>
            <a:cxnSpLocks/>
          </p:cNvCxnSpPr>
          <p:nvPr/>
        </p:nvCxnSpPr>
        <p:spPr>
          <a:xfrm>
            <a:off x="1941095" y="3908110"/>
            <a:ext cx="5674895" cy="0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43E3F9F-8D07-48EC-97DD-668864CEDBD3}"/>
              </a:ext>
            </a:extLst>
          </p:cNvPr>
          <p:cNvCxnSpPr>
            <a:cxnSpLocks/>
          </p:cNvCxnSpPr>
          <p:nvPr/>
        </p:nvCxnSpPr>
        <p:spPr>
          <a:xfrm>
            <a:off x="3330054" y="4181265"/>
            <a:ext cx="5364767" cy="896870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E3703E5-0973-4565-AC27-609385D5F8F2}"/>
              </a:ext>
            </a:extLst>
          </p:cNvPr>
          <p:cNvCxnSpPr>
            <a:cxnSpLocks/>
          </p:cNvCxnSpPr>
          <p:nvPr/>
        </p:nvCxnSpPr>
        <p:spPr>
          <a:xfrm>
            <a:off x="2647772" y="4425767"/>
            <a:ext cx="889602" cy="482696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6804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587E9-4FA1-42F8-9DDC-C34E7391DB1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l-SI"/>
              <a:t>		Struktura </a:t>
            </a:r>
            <a:r>
              <a:rPr lang="sl-SI" dirty="0"/>
              <a:t>modeliranja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B87A39-ABD4-4710-BB1B-8C1ADEF316AF}"/>
              </a:ext>
            </a:extLst>
          </p:cNvPr>
          <p:cNvSpPr/>
          <p:nvPr/>
        </p:nvSpPr>
        <p:spPr>
          <a:xfrm>
            <a:off x="4251158" y="2059102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Projekt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323012-7299-4065-BC7B-5BD18C68FCC0}"/>
              </a:ext>
            </a:extLst>
          </p:cNvPr>
          <p:cNvSpPr/>
          <p:nvPr/>
        </p:nvSpPr>
        <p:spPr>
          <a:xfrm>
            <a:off x="4251158" y="2851500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Sistem proizvoda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E48C4C-2C53-432C-947B-12296773ABDA}"/>
              </a:ext>
            </a:extLst>
          </p:cNvPr>
          <p:cNvSpPr/>
          <p:nvPr/>
        </p:nvSpPr>
        <p:spPr>
          <a:xfrm>
            <a:off x="4251158" y="3643898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1D2830-69DD-4F86-BE81-80A1FFFC24B6}"/>
              </a:ext>
            </a:extLst>
          </p:cNvPr>
          <p:cNvSpPr/>
          <p:nvPr/>
        </p:nvSpPr>
        <p:spPr>
          <a:xfrm>
            <a:off x="4251158" y="4436296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Procesni tok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676FEC-3986-405B-A663-4C7251531B4B}"/>
              </a:ext>
            </a:extLst>
          </p:cNvPr>
          <p:cNvSpPr/>
          <p:nvPr/>
        </p:nvSpPr>
        <p:spPr>
          <a:xfrm>
            <a:off x="1403684" y="44362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LCIA Metoda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1969CB-D31A-42A4-B6F3-BB54B6702408}"/>
              </a:ext>
            </a:extLst>
          </p:cNvPr>
          <p:cNvSpPr/>
          <p:nvPr/>
        </p:nvSpPr>
        <p:spPr>
          <a:xfrm>
            <a:off x="7098632" y="44362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Lastnosti toka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D1C30B-BA5D-4E20-A255-45899889785E}"/>
              </a:ext>
            </a:extLst>
          </p:cNvPr>
          <p:cNvSpPr/>
          <p:nvPr/>
        </p:nvSpPr>
        <p:spPr>
          <a:xfrm>
            <a:off x="7098631" y="3664467"/>
            <a:ext cx="2831429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Podatki za procese in vire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9A264EC-1CC5-4F59-9B79-1D63BB76598E}"/>
              </a:ext>
            </a:extLst>
          </p:cNvPr>
          <p:cNvCxnSpPr>
            <a:cxnSpLocks/>
            <a:stCxn id="7" idx="0"/>
            <a:endCxn id="6" idx="2"/>
          </p:cNvCxnSpPr>
          <p:nvPr/>
        </p:nvCxnSpPr>
        <p:spPr>
          <a:xfrm flipV="1">
            <a:off x="5358064" y="2530036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DDFE50E-4842-49E1-A515-06DD19A010DA}"/>
              </a:ext>
            </a:extLst>
          </p:cNvPr>
          <p:cNvCxnSpPr>
            <a:cxnSpLocks/>
            <a:stCxn id="8" idx="0"/>
            <a:endCxn id="7" idx="2"/>
          </p:cNvCxnSpPr>
          <p:nvPr/>
        </p:nvCxnSpPr>
        <p:spPr>
          <a:xfrm flipV="1">
            <a:off x="5358064" y="3322434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AB1A590-D197-4E95-89ED-3E315B6E8AEF}"/>
              </a:ext>
            </a:extLst>
          </p:cNvPr>
          <p:cNvCxnSpPr>
            <a:cxnSpLocks/>
            <a:stCxn id="9" idx="0"/>
            <a:endCxn id="8" idx="2"/>
          </p:cNvCxnSpPr>
          <p:nvPr/>
        </p:nvCxnSpPr>
        <p:spPr>
          <a:xfrm flipV="1">
            <a:off x="5358064" y="4114832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7B82A04-B87B-4FC0-8C06-CB1F5A519252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3617496" y="46717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4480630B-9CEF-4FDE-99B1-73ED937DA6F3}"/>
              </a:ext>
            </a:extLst>
          </p:cNvPr>
          <p:cNvCxnSpPr>
            <a:cxnSpLocks/>
          </p:cNvCxnSpPr>
          <p:nvPr/>
        </p:nvCxnSpPr>
        <p:spPr>
          <a:xfrm flipH="1">
            <a:off x="6464969" y="46717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0A1240B-D664-46D1-A193-B7BFC0A336ED}"/>
              </a:ext>
            </a:extLst>
          </p:cNvPr>
          <p:cNvCxnSpPr>
            <a:cxnSpLocks/>
          </p:cNvCxnSpPr>
          <p:nvPr/>
        </p:nvCxnSpPr>
        <p:spPr>
          <a:xfrm flipH="1">
            <a:off x="6464969" y="3879365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0C30BF65-83F5-446E-8B9C-842CE2A5533A}"/>
              </a:ext>
            </a:extLst>
          </p:cNvPr>
          <p:cNvSpPr txBox="1"/>
          <p:nvPr/>
        </p:nvSpPr>
        <p:spPr>
          <a:xfrm>
            <a:off x="1207169" y="6227333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Smer puščice ponazarja smer toka informacij</a:t>
            </a:r>
          </a:p>
        </p:txBody>
      </p:sp>
    </p:spTree>
    <p:extLst>
      <p:ext uri="{BB962C8B-B14F-4D97-AF65-F5344CB8AC3E}">
        <p14:creationId xmlns:p14="http://schemas.microsoft.com/office/powerpoint/2010/main" val="1443485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9FF6F-2204-4F90-9B81-CD025037661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 err="1">
                <a:solidFill>
                  <a:schemeClr val="bg1">
                    <a:lumMod val="65000"/>
                  </a:schemeClr>
                </a:solidFill>
              </a:rPr>
              <a:t>OpenLCA</a:t>
            </a:r>
            <a:r>
              <a:rPr lang="sl-SI" dirty="0"/>
              <a:t> </a:t>
            </a:r>
            <a:r>
              <a:rPr lang="sl-SI" dirty="0" err="1"/>
              <a:t>Nexus</a:t>
            </a: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08F76-5157-48AA-9FF4-0A1C7563553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136650"/>
            <a:ext cx="6540500" cy="72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>
                <a:latin typeface="Source Sans Pro Black" panose="020B0803030403020204" pitchFamily="34" charset="-18"/>
              </a:rPr>
              <a:t>Ključni vir za zbirke podatkov LCA</a:t>
            </a:r>
            <a:endParaRPr lang="sl-SI" dirty="0">
              <a:latin typeface="Source Sans Pro Black" panose="020B0803030403020204" pitchFamily="34" charset="-1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BCEF53-9D77-4E20-8984-08FA72BEFC9B}"/>
              </a:ext>
            </a:extLst>
          </p:cNvPr>
          <p:cNvSpPr/>
          <p:nvPr/>
        </p:nvSpPr>
        <p:spPr>
          <a:xfrm>
            <a:off x="5750896" y="451832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latin typeface="Roboto Medium" panose="02000000000000000000" pitchFamily="2" charset="0"/>
                <a:ea typeface="Roboto Medium" panose="02000000000000000000" pitchFamily="2" charset="0"/>
                <a:hlinkClick r:id="rId3"/>
              </a:rPr>
              <a:t>https://nexus.openlca.org/</a:t>
            </a:r>
            <a:endParaRPr lang="sl-SI" dirty="0"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436DA1-E3BE-4739-8FAB-107FAD49C8AA}"/>
              </a:ext>
            </a:extLst>
          </p:cNvPr>
          <p:cNvSpPr/>
          <p:nvPr/>
        </p:nvSpPr>
        <p:spPr>
          <a:xfrm>
            <a:off x="417096" y="2063490"/>
            <a:ext cx="33046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Iskanje in prenos podatkov:</a:t>
            </a:r>
          </a:p>
          <a:p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Iskanje ponudnika, države, drugih lokacij, kategorij, cen ipd.</a:t>
            </a:r>
          </a:p>
          <a:p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Možen neposreden nakup oz. prenos podatkov za uporabo v </a:t>
            </a:r>
            <a:r>
              <a:rPr lang="sl-SI" dirty="0" err="1">
                <a:latin typeface="Roboto" panose="02000000000000000000" pitchFamily="2" charset="0"/>
                <a:ea typeface="Roboto" panose="02000000000000000000" pitchFamily="2" charset="0"/>
              </a:rPr>
              <a:t>OpenLCA</a:t>
            </a:r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1BE911-1494-42FF-96E0-1295808ED5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768" y="1821108"/>
            <a:ext cx="8470232" cy="389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872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355AAA7-50EC-481C-BCEE-64ECCBF89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56618"/>
            <a:ext cx="9683651" cy="524342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7237775-3420-4788-9504-DBDF53877AF6}"/>
              </a:ext>
            </a:extLst>
          </p:cNvPr>
          <p:cNvSpPr txBox="1">
            <a:spLocks/>
          </p:cNvSpPr>
          <p:nvPr/>
        </p:nvSpPr>
        <p:spPr>
          <a:xfrm>
            <a:off x="838200" y="256674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 err="1">
                <a:solidFill>
                  <a:schemeClr val="bg1">
                    <a:lumMod val="65000"/>
                  </a:schemeClr>
                </a:solidFill>
              </a:rPr>
              <a:t>OpenLCA</a:t>
            </a:r>
            <a:r>
              <a:rPr lang="sl-SI" dirty="0"/>
              <a:t> </a:t>
            </a:r>
            <a:r>
              <a:rPr lang="sl-SI" dirty="0" err="1"/>
              <a:t>Nexus</a:t>
            </a:r>
            <a:endParaRPr lang="sl-SI" dirty="0"/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31046167-4711-439F-8D4C-D5B1B63C585E}"/>
              </a:ext>
            </a:extLst>
          </p:cNvPr>
          <p:cNvSpPr/>
          <p:nvPr/>
        </p:nvSpPr>
        <p:spPr>
          <a:xfrm>
            <a:off x="3637313" y="5261394"/>
            <a:ext cx="1560329" cy="706269"/>
          </a:xfrm>
          <a:prstGeom prst="wedgeRectCallout">
            <a:avLst>
              <a:gd name="adj1" fmla="val -32"/>
              <a:gd name="adj2" fmla="val -314582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Brezplačne baze</a:t>
            </a: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CEE8E57A-C8DE-4CFC-A9E9-B464760827D8}"/>
              </a:ext>
            </a:extLst>
          </p:cNvPr>
          <p:cNvSpPr/>
          <p:nvPr/>
        </p:nvSpPr>
        <p:spPr>
          <a:xfrm>
            <a:off x="6757503" y="5793775"/>
            <a:ext cx="1560329" cy="706269"/>
          </a:xfrm>
          <a:prstGeom prst="wedgeRectCallout">
            <a:avLst>
              <a:gd name="adj1" fmla="val -33960"/>
              <a:gd name="adj2" fmla="val -391809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Plačljive baze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D01DE5-BEC9-4BE0-BB60-F0DCEEDFA642}"/>
              </a:ext>
            </a:extLst>
          </p:cNvPr>
          <p:cNvSpPr/>
          <p:nvPr/>
        </p:nvSpPr>
        <p:spPr>
          <a:xfrm>
            <a:off x="5750896" y="451832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latin typeface="Roboto Medium" panose="02000000000000000000" pitchFamily="2" charset="0"/>
                <a:ea typeface="Roboto Medium" panose="02000000000000000000" pitchFamily="2" charset="0"/>
                <a:hlinkClick r:id="rId4"/>
              </a:rPr>
              <a:t>https://nexus.openlca.org/</a:t>
            </a:r>
            <a:endParaRPr lang="sl-SI" dirty="0"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240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6B5FD93-4F74-4231-854B-48E79AE87EB7}"/>
              </a:ext>
            </a:extLst>
          </p:cNvPr>
          <p:cNvSpPr txBox="1">
            <a:spLocks/>
          </p:cNvSpPr>
          <p:nvPr/>
        </p:nvSpPr>
        <p:spPr>
          <a:xfrm>
            <a:off x="838200" y="256674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 err="1">
                <a:solidFill>
                  <a:schemeClr val="bg1">
                    <a:lumMod val="65000"/>
                  </a:schemeClr>
                </a:solidFill>
              </a:rPr>
              <a:t>OpenLCA</a:t>
            </a:r>
            <a:r>
              <a:rPr lang="sl-SI" dirty="0"/>
              <a:t> </a:t>
            </a:r>
            <a:r>
              <a:rPr lang="sl-SI" dirty="0" err="1"/>
              <a:t>Nexus</a:t>
            </a:r>
            <a:endParaRPr lang="sl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FD6102-8D8E-40B3-BCDA-D28BED263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412" y="3089530"/>
            <a:ext cx="3626322" cy="6139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D14AE2-2FB7-4D1C-B9C1-20E482B531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373" y="4129008"/>
            <a:ext cx="2469329" cy="506805"/>
          </a:xfrm>
          <a:prstGeom prst="rect">
            <a:avLst/>
          </a:prstGeom>
        </p:spPr>
      </p:pic>
      <p:pic>
        <p:nvPicPr>
          <p:cNvPr id="10" name="Picture 9" descr="A picture containing light&#10;&#10;Description automatically generated">
            <a:extLst>
              <a:ext uri="{FF2B5EF4-FFF2-40B4-BE49-F238E27FC236}">
                <a16:creationId xmlns:a16="http://schemas.microsoft.com/office/drawing/2014/main" id="{580E5DF3-E885-4FEF-BDA8-061C367272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650" y="1724416"/>
            <a:ext cx="1346833" cy="875118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6BD09925-6C47-4704-9667-8CD232BD95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445" y="5753906"/>
            <a:ext cx="1875916" cy="782825"/>
          </a:xfrm>
          <a:prstGeom prst="rect">
            <a:avLst/>
          </a:prstGeom>
        </p:spPr>
      </p:pic>
      <p:pic>
        <p:nvPicPr>
          <p:cNvPr id="14" name="Picture 13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96375C6B-4A52-40FD-9500-553518015C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670" y="4382412"/>
            <a:ext cx="3136938" cy="559420"/>
          </a:xfrm>
          <a:prstGeom prst="rect">
            <a:avLst/>
          </a:prstGeom>
        </p:spPr>
      </p:pic>
      <p:pic>
        <p:nvPicPr>
          <p:cNvPr id="16" name="Picture 15" descr="A picture containing sitting, window&#10;&#10;Description automatically generated">
            <a:extLst>
              <a:ext uri="{FF2B5EF4-FFF2-40B4-BE49-F238E27FC236}">
                <a16:creationId xmlns:a16="http://schemas.microsoft.com/office/drawing/2014/main" id="{8E578306-9804-48E7-A1E4-A1FA7DB3E5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239" y="2703792"/>
            <a:ext cx="1637696" cy="705119"/>
          </a:xfrm>
          <a:prstGeom prst="rect">
            <a:avLst/>
          </a:prstGeom>
        </p:spPr>
      </p:pic>
      <p:pic>
        <p:nvPicPr>
          <p:cNvPr id="18" name="Picture 17" descr="A picture containing guitar&#10;&#10;Description automatically generated">
            <a:extLst>
              <a:ext uri="{FF2B5EF4-FFF2-40B4-BE49-F238E27FC236}">
                <a16:creationId xmlns:a16="http://schemas.microsoft.com/office/drawing/2014/main" id="{411F7BF8-015D-46B2-84F4-41107921FE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324" y="1674907"/>
            <a:ext cx="2165188" cy="610597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9099283-8330-4B58-AC9D-30E965E9B3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176" y="1642757"/>
            <a:ext cx="847177" cy="12284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39CA6DE-BEC4-463F-8E87-3929480957F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448" y="6274741"/>
            <a:ext cx="3881752" cy="410748"/>
          </a:xfrm>
          <a:prstGeom prst="rect">
            <a:avLst/>
          </a:prstGeom>
        </p:spPr>
      </p:pic>
      <p:pic>
        <p:nvPicPr>
          <p:cNvPr id="24" name="Picture 23" descr="A picture containing food&#10;&#10;Description automatically generated">
            <a:extLst>
              <a:ext uri="{FF2B5EF4-FFF2-40B4-BE49-F238E27FC236}">
                <a16:creationId xmlns:a16="http://schemas.microsoft.com/office/drawing/2014/main" id="{2E0E8B3B-72B7-4931-8F0D-6800761740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607" y="5435159"/>
            <a:ext cx="942385" cy="1101572"/>
          </a:xfrm>
          <a:prstGeom prst="rect">
            <a:avLst/>
          </a:prstGeom>
        </p:spPr>
      </p:pic>
      <p:pic>
        <p:nvPicPr>
          <p:cNvPr id="26" name="Picture 25" descr="A picture containing clock, sitting&#10;&#10;Description automatically generated">
            <a:extLst>
              <a:ext uri="{FF2B5EF4-FFF2-40B4-BE49-F238E27FC236}">
                <a16:creationId xmlns:a16="http://schemas.microsoft.com/office/drawing/2014/main" id="{0972A947-DAEA-4F48-AF46-5CDDBB1A298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397" y="4922768"/>
            <a:ext cx="2755617" cy="764210"/>
          </a:xfrm>
          <a:prstGeom prst="rect">
            <a:avLst/>
          </a:prstGeom>
        </p:spPr>
      </p:pic>
      <p:pic>
        <p:nvPicPr>
          <p:cNvPr id="28" name="Picture 27" descr="A picture containing drawing, shirt&#10;&#10;Description automatically generated">
            <a:extLst>
              <a:ext uri="{FF2B5EF4-FFF2-40B4-BE49-F238E27FC236}">
                <a16:creationId xmlns:a16="http://schemas.microsoft.com/office/drawing/2014/main" id="{7328264C-92A6-4E73-8AFE-E78E4BF7F53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28" y="5180173"/>
            <a:ext cx="1969514" cy="506805"/>
          </a:xfrm>
          <a:prstGeom prst="rect">
            <a:avLst/>
          </a:prstGeom>
        </p:spPr>
      </p:pic>
      <p:pic>
        <p:nvPicPr>
          <p:cNvPr id="30" name="Picture 29" descr="A picture containing room&#10;&#10;Description automatically generated">
            <a:extLst>
              <a:ext uri="{FF2B5EF4-FFF2-40B4-BE49-F238E27FC236}">
                <a16:creationId xmlns:a16="http://schemas.microsoft.com/office/drawing/2014/main" id="{4DE2ACAF-4314-4BD6-B086-324E663A412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40" y="4036343"/>
            <a:ext cx="1590770" cy="715847"/>
          </a:xfrm>
          <a:prstGeom prst="rect">
            <a:avLst/>
          </a:prstGeom>
        </p:spPr>
      </p:pic>
      <p:pic>
        <p:nvPicPr>
          <p:cNvPr id="32" name="Picture 31" descr="A close up of a sign&#10;&#10;Description automatically generated">
            <a:extLst>
              <a:ext uri="{FF2B5EF4-FFF2-40B4-BE49-F238E27FC236}">
                <a16:creationId xmlns:a16="http://schemas.microsoft.com/office/drawing/2014/main" id="{5E6F3D87-72AF-4648-A641-A62FFECDB32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139820"/>
            <a:ext cx="1612169" cy="764210"/>
          </a:xfrm>
          <a:prstGeom prst="rect">
            <a:avLst/>
          </a:prstGeom>
        </p:spPr>
      </p:pic>
      <p:pic>
        <p:nvPicPr>
          <p:cNvPr id="36" name="Picture 35" descr="A picture containing drawing, sign&#10;&#10;Description automatically generated">
            <a:extLst>
              <a:ext uri="{FF2B5EF4-FFF2-40B4-BE49-F238E27FC236}">
                <a16:creationId xmlns:a16="http://schemas.microsoft.com/office/drawing/2014/main" id="{7169691F-006F-4383-8D3B-B9C070292E2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650" y="4000428"/>
            <a:ext cx="1033655" cy="764210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E31F7775-6009-427B-ADC4-0A00DC57587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904" y="2980914"/>
            <a:ext cx="2843858" cy="434609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E882397A-0FF6-4864-8B05-7C5BB4D86F7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661" y="1674907"/>
            <a:ext cx="818468" cy="818468"/>
          </a:xfrm>
          <a:prstGeom prst="rect">
            <a:avLst/>
          </a:prstGeom>
        </p:spPr>
      </p:pic>
      <p:pic>
        <p:nvPicPr>
          <p:cNvPr id="42" name="Picture 41" descr="A close up of a logo&#10;&#10;Description automatically generated">
            <a:extLst>
              <a:ext uri="{FF2B5EF4-FFF2-40B4-BE49-F238E27FC236}">
                <a16:creationId xmlns:a16="http://schemas.microsoft.com/office/drawing/2014/main" id="{A22022F7-6302-46B7-BE83-B31A89A42CA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871" y="1724416"/>
            <a:ext cx="1590770" cy="596539"/>
          </a:xfrm>
          <a:prstGeom prst="rect">
            <a:avLst/>
          </a:prstGeom>
        </p:spPr>
      </p:pic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196C34EF-AAAC-49AF-9AB9-FF8509EA869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041400"/>
            <a:ext cx="5626100" cy="72072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b="1" dirty="0"/>
              <a:t>Skupno &gt; 130.000 naborov podatkov</a:t>
            </a:r>
            <a:endParaRPr lang="sl-SI" b="1" dirty="0"/>
          </a:p>
        </p:txBody>
      </p:sp>
    </p:spTree>
    <p:extLst>
      <p:ext uri="{BB962C8B-B14F-4D97-AF65-F5344CB8AC3E}">
        <p14:creationId xmlns:p14="http://schemas.microsoft.com/office/powerpoint/2010/main" val="3458975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114550"/>
            <a:ext cx="3533775" cy="13589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Ustvarjanje tokov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A900A1-9992-44AC-B9ED-86C114931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212" y="186199"/>
            <a:ext cx="6828988" cy="638962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55B8350-23B9-4AD1-A337-CAFCBFB70913}"/>
              </a:ext>
            </a:extLst>
          </p:cNvPr>
          <p:cNvSpPr/>
          <p:nvPr/>
        </p:nvSpPr>
        <p:spPr>
          <a:xfrm>
            <a:off x="5231522" y="2218207"/>
            <a:ext cx="1153954" cy="263258"/>
          </a:xfrm>
          <a:prstGeom prst="rect">
            <a:avLst/>
          </a:prstGeom>
          <a:noFill/>
          <a:ln w="57150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191713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587E9-4FA1-42F8-9DDC-C34E7391DB1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/>
              <a:t>Struktura modeliranja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B87A39-ABD4-4710-BB1B-8C1ADEF316AF}"/>
              </a:ext>
            </a:extLst>
          </p:cNvPr>
          <p:cNvSpPr/>
          <p:nvPr/>
        </p:nvSpPr>
        <p:spPr>
          <a:xfrm>
            <a:off x="4251158" y="1487602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Projekt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323012-7299-4065-BC7B-5BD18C68FCC0}"/>
              </a:ext>
            </a:extLst>
          </p:cNvPr>
          <p:cNvSpPr/>
          <p:nvPr/>
        </p:nvSpPr>
        <p:spPr>
          <a:xfrm>
            <a:off x="4251158" y="2280000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Sistem proizvoda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E48C4C-2C53-432C-947B-12296773ABDA}"/>
              </a:ext>
            </a:extLst>
          </p:cNvPr>
          <p:cNvSpPr/>
          <p:nvPr/>
        </p:nvSpPr>
        <p:spPr>
          <a:xfrm>
            <a:off x="4251158" y="3072398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Procesi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1D2830-69DD-4F86-BE81-80A1FFFC24B6}"/>
              </a:ext>
            </a:extLst>
          </p:cNvPr>
          <p:cNvSpPr/>
          <p:nvPr/>
        </p:nvSpPr>
        <p:spPr>
          <a:xfrm>
            <a:off x="4251158" y="3864796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Procesni tokovi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676FEC-3986-405B-A663-4C7251531B4B}"/>
              </a:ext>
            </a:extLst>
          </p:cNvPr>
          <p:cNvSpPr/>
          <p:nvPr/>
        </p:nvSpPr>
        <p:spPr>
          <a:xfrm>
            <a:off x="1403684" y="38647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LCIA Metoda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1969CB-D31A-42A4-B6F3-BB54B6702408}"/>
              </a:ext>
            </a:extLst>
          </p:cNvPr>
          <p:cNvSpPr/>
          <p:nvPr/>
        </p:nvSpPr>
        <p:spPr>
          <a:xfrm>
            <a:off x="7098632" y="38647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Lastnosti toka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D1C30B-BA5D-4E20-A255-45899889785E}"/>
              </a:ext>
            </a:extLst>
          </p:cNvPr>
          <p:cNvSpPr/>
          <p:nvPr/>
        </p:nvSpPr>
        <p:spPr>
          <a:xfrm>
            <a:off x="7098631" y="3092967"/>
            <a:ext cx="2831429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Podatki za procese in vire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9A264EC-1CC5-4F59-9B79-1D63BB76598E}"/>
              </a:ext>
            </a:extLst>
          </p:cNvPr>
          <p:cNvCxnSpPr>
            <a:cxnSpLocks/>
            <a:stCxn id="7" idx="0"/>
            <a:endCxn id="6" idx="2"/>
          </p:cNvCxnSpPr>
          <p:nvPr/>
        </p:nvCxnSpPr>
        <p:spPr>
          <a:xfrm flipV="1">
            <a:off x="5358064" y="1958536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DDFE50E-4842-49E1-A515-06DD19A010DA}"/>
              </a:ext>
            </a:extLst>
          </p:cNvPr>
          <p:cNvCxnSpPr>
            <a:cxnSpLocks/>
            <a:stCxn id="8" idx="0"/>
            <a:endCxn id="7" idx="2"/>
          </p:cNvCxnSpPr>
          <p:nvPr/>
        </p:nvCxnSpPr>
        <p:spPr>
          <a:xfrm flipV="1">
            <a:off x="5358064" y="2750934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AB1A590-D197-4E95-89ED-3E315B6E8AEF}"/>
              </a:ext>
            </a:extLst>
          </p:cNvPr>
          <p:cNvCxnSpPr>
            <a:cxnSpLocks/>
            <a:stCxn id="9" idx="0"/>
            <a:endCxn id="8" idx="2"/>
          </p:cNvCxnSpPr>
          <p:nvPr/>
        </p:nvCxnSpPr>
        <p:spPr>
          <a:xfrm flipV="1">
            <a:off x="5358064" y="3543332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7B82A04-B87B-4FC0-8C06-CB1F5A519252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3617496" y="41002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4480630B-9CEF-4FDE-99B1-73ED937DA6F3}"/>
              </a:ext>
            </a:extLst>
          </p:cNvPr>
          <p:cNvCxnSpPr>
            <a:cxnSpLocks/>
          </p:cNvCxnSpPr>
          <p:nvPr/>
        </p:nvCxnSpPr>
        <p:spPr>
          <a:xfrm flipH="1">
            <a:off x="6464969" y="41002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0A1240B-D664-46D1-A193-B7BFC0A336ED}"/>
              </a:ext>
            </a:extLst>
          </p:cNvPr>
          <p:cNvCxnSpPr>
            <a:cxnSpLocks/>
          </p:cNvCxnSpPr>
          <p:nvPr/>
        </p:nvCxnSpPr>
        <p:spPr>
          <a:xfrm flipH="1">
            <a:off x="6464969" y="3307865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0C30BF65-83F5-446E-8B9C-842CE2A5533A}"/>
              </a:ext>
            </a:extLst>
          </p:cNvPr>
          <p:cNvSpPr txBox="1"/>
          <p:nvPr/>
        </p:nvSpPr>
        <p:spPr>
          <a:xfrm>
            <a:off x="1207169" y="5655833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Smer puščice ponazarja smer toka informacij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5E58390-5022-49F8-B02E-6AC56CEABD54}"/>
              </a:ext>
            </a:extLst>
          </p:cNvPr>
          <p:cNvSpPr/>
          <p:nvPr/>
        </p:nvSpPr>
        <p:spPr>
          <a:xfrm>
            <a:off x="4058653" y="3727784"/>
            <a:ext cx="2630891" cy="790937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57458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5C02E06-42E2-4A7F-88BA-8BA46125172E}"/>
              </a:ext>
            </a:extLst>
          </p:cNvPr>
          <p:cNvSpPr/>
          <p:nvPr/>
        </p:nvSpPr>
        <p:spPr>
          <a:xfrm>
            <a:off x="0" y="0"/>
            <a:ext cx="12192000" cy="109392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EB70A0-7636-4C8E-A3C2-712E8A4B235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50813"/>
            <a:ext cx="10515600" cy="792162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Podatki za inventarizacijo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B52AF-A486-4033-BF02-9093EE18794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1325225" cy="435133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sl-SI" sz="2600" dirty="0"/>
              <a:t>LCI (popis ali inventarizacija življenjskega cikla) količinsko opredeljuje porabo virov (energije in materialov) in </a:t>
            </a:r>
            <a:r>
              <a:rPr lang="sl-SI" sz="2600" dirty="0" err="1"/>
              <a:t>okoljskih</a:t>
            </a:r>
            <a:r>
              <a:rPr lang="sl-SI" sz="2600" dirty="0"/>
              <a:t> emisij, povezani s specifičnim življenjskim ciklom proizvoda.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sl-SI" sz="2600" dirty="0"/>
              <a:t>pridobljeni iz podatkovnih baz </a:t>
            </a:r>
            <a:r>
              <a:rPr lang="sl-SI" sz="2600" dirty="0" err="1"/>
              <a:t>Ecoinvent</a:t>
            </a:r>
            <a:r>
              <a:rPr lang="sl-SI" sz="2600" dirty="0"/>
              <a:t> 3.2 (</a:t>
            </a:r>
            <a:r>
              <a:rPr lang="sl-SI" sz="2600" dirty="0" err="1"/>
              <a:t>Ecoinvent</a:t>
            </a:r>
            <a:r>
              <a:rPr lang="sl-SI" sz="2600" dirty="0"/>
              <a:t>, 2016) in evropske referenčne baze življenjskih ciklov Skupnega raziskovalnega središča (</a:t>
            </a:r>
            <a:r>
              <a:rPr lang="sl-SI" sz="2600" dirty="0" err="1"/>
              <a:t>Joint</a:t>
            </a:r>
            <a:r>
              <a:rPr lang="sl-SI" sz="2600" dirty="0"/>
              <a:t> </a:t>
            </a:r>
            <a:r>
              <a:rPr lang="sl-SI" sz="2600" dirty="0" err="1"/>
              <a:t>Research</a:t>
            </a:r>
            <a:r>
              <a:rPr lang="sl-SI" sz="2600" dirty="0"/>
              <a:t> Center), različica 3.2 (ELCD, 2015) ter proizvajalcev pijač.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sl-SI" sz="2600" dirty="0"/>
              <a:t>Zamaški steklenic narejeni iz 84 % aluminijeve zlitine in 16 % polietilena nizke gostote (LDPE) (</a:t>
            </a:r>
            <a:r>
              <a:rPr lang="sl-SI" sz="2600" dirty="0" err="1"/>
              <a:t>Amienyo</a:t>
            </a:r>
            <a:r>
              <a:rPr lang="sl-SI" sz="2600" dirty="0"/>
              <a:t> et </a:t>
            </a:r>
            <a:r>
              <a:rPr lang="sl-SI" sz="2600" dirty="0" err="1"/>
              <a:t>al</a:t>
            </a:r>
            <a:r>
              <a:rPr lang="sl-SI" sz="2600" dirty="0"/>
              <a:t>., 2013).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sl-SI" sz="2600" dirty="0"/>
              <a:t>PET plastenke so proizvedene iz 80 % deviškega (primarnega) materiala in preostali delež iz recikliranih PET vlaken (Pivovarna Laško Union, 2019). 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sl-SI" sz="2600" dirty="0"/>
              <a:t>Zamaški so izdelani iz polietilena visoke gostote (HDPE) in etikete iz LDPE.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sl-SI" sz="2600" dirty="0"/>
              <a:t>sekundarna embalaža vključuje različne materiale in sisteme, kot je karton, folija iz LDPE in lesene EUR palete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endParaRPr lang="sl-SI" sz="2600" dirty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13374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967D1953-9CC5-4D83-BDD0-32D9B6A2F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36470"/>
            <a:ext cx="4465786" cy="5436608"/>
          </a:xfrm>
          <a:prstGeom prst="rect">
            <a:avLst/>
          </a:prstGeom>
        </p:spPr>
      </p:pic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7F3280E-D9E0-4784-A7A5-C31E573E2E3A}"/>
              </a:ext>
            </a:extLst>
          </p:cNvPr>
          <p:cNvSpPr/>
          <p:nvPr/>
        </p:nvSpPr>
        <p:spPr>
          <a:xfrm>
            <a:off x="7024789" y="2743200"/>
            <a:ext cx="3238499" cy="1371600"/>
          </a:xfrm>
          <a:prstGeom prst="wedgeRectCallout">
            <a:avLst>
              <a:gd name="adj1" fmla="val -164804"/>
              <a:gd name="adj2" fmla="val 41253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z desno miškino tipko kliknite mapo „</a:t>
            </a:r>
            <a:r>
              <a:rPr lang="sl-SI" sz="2000" dirty="0" err="1">
                <a:latin typeface="Roboto" panose="02000000000000000000" pitchFamily="2" charset="0"/>
                <a:ea typeface="Roboto" panose="02000000000000000000" pitchFamily="2" charset="0"/>
              </a:rPr>
              <a:t>Flow</a:t>
            </a: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“, izberite „</a:t>
            </a:r>
            <a:r>
              <a:rPr lang="sl-SI" sz="2000" dirty="0"/>
              <a:t>C</a:t>
            </a:r>
            <a:r>
              <a:rPr lang="en-US" sz="2000" dirty="0" err="1"/>
              <a:t>reate</a:t>
            </a:r>
            <a:r>
              <a:rPr lang="en-US" sz="2000" dirty="0"/>
              <a:t> new flow</a:t>
            </a: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“.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00118D8-F983-4AC3-9751-80DF1801F0C9}"/>
              </a:ext>
            </a:extLst>
          </p:cNvPr>
          <p:cNvSpPr txBox="1">
            <a:spLocks/>
          </p:cNvSpPr>
          <p:nvPr/>
        </p:nvSpPr>
        <p:spPr>
          <a:xfrm>
            <a:off x="838200" y="136526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Tokovi: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tokov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2735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B0093-A5B0-47B4-9951-0522E4413E2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036638"/>
            <a:ext cx="10515600" cy="474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sz="2000" dirty="0"/>
              <a:t>Sedaj ustvarimo ostale tokove: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5F9EC106-3FA8-4F4B-ABFF-F93B7C1D86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970835"/>
              </p:ext>
            </p:extLst>
          </p:nvPr>
        </p:nvGraphicFramePr>
        <p:xfrm>
          <a:off x="838200" y="1857973"/>
          <a:ext cx="10515600" cy="4074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886176">
                  <a:extLst>
                    <a:ext uri="{9D8B030D-6E8A-4147-A177-3AD203B41FA5}">
                      <a16:colId xmlns:a16="http://schemas.microsoft.com/office/drawing/2014/main" val="1247058568"/>
                    </a:ext>
                  </a:extLst>
                </a:gridCol>
                <a:gridCol w="1394179">
                  <a:extLst>
                    <a:ext uri="{9D8B030D-6E8A-4147-A177-3AD203B41FA5}">
                      <a16:colId xmlns:a16="http://schemas.microsoft.com/office/drawing/2014/main" val="3820448078"/>
                    </a:ext>
                  </a:extLst>
                </a:gridCol>
                <a:gridCol w="3235245">
                  <a:extLst>
                    <a:ext uri="{9D8B030D-6E8A-4147-A177-3AD203B41FA5}">
                      <a16:colId xmlns:a16="http://schemas.microsoft.com/office/drawing/2014/main" val="41135098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>
                          <a:effectLst/>
                        </a:rPr>
                        <a:t>Ime toka 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>
                          <a:effectLst/>
                        </a:rPr>
                        <a:t>Vrsta toka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>
                          <a:effectLst/>
                        </a:rPr>
                        <a:t>Lastnosti referenčnega toka</a:t>
                      </a: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9074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01 PET Plastenke - Življenjski cikel</a:t>
                      </a:r>
                      <a:endParaRPr lang="sl-SI" sz="18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3626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PET Plastenke - Proizvodnja PET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6580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PET Plastenke - Proizvodnja etiket</a:t>
                      </a:r>
                      <a:endParaRPr lang="sl-SI" sz="18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42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/>
                        <a:t>PET Plastenke - Proizvodnja zamaškov (HDPE) 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6125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PET Plastenke - Sekundarna embalaža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1848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PET Plastenke - Ravnanje ob koncu življenjskega cikla</a:t>
                      </a:r>
                      <a:endParaRPr lang="sl-SI" sz="18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3832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PET Plastenke - Odlaganje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9349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PET Plastenke - Recikliranje</a:t>
                      </a:r>
                      <a:endParaRPr lang="sl-SI" sz="18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250554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PET Plastenke - Termična obdelava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2827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800" dirty="0"/>
                        <a:t>PET Plastenke – Transport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Proizvod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Število proizvodov</a:t>
                      </a:r>
                      <a:endParaRPr lang="sl-SI" sz="18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54078594"/>
                  </a:ext>
                </a:extLst>
              </a:tr>
            </a:tbl>
          </a:graphicData>
        </a:graphic>
      </p:graphicFrame>
      <p:sp>
        <p:nvSpPr>
          <p:cNvPr id="7" name="Title 1">
            <a:extLst>
              <a:ext uri="{FF2B5EF4-FFF2-40B4-BE49-F238E27FC236}">
                <a16:creationId xmlns:a16="http://schemas.microsoft.com/office/drawing/2014/main" id="{1D3C7060-D832-435E-9004-D944281E1B12}"/>
              </a:ext>
            </a:extLst>
          </p:cNvPr>
          <p:cNvSpPr txBox="1">
            <a:spLocks/>
          </p:cNvSpPr>
          <p:nvPr/>
        </p:nvSpPr>
        <p:spPr>
          <a:xfrm>
            <a:off x="838200" y="136526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Tokovi: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tokov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329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9550"/>
            <a:ext cx="4748213" cy="13589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Ustvarjanje procesov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8EB0C2D-519D-40FC-80BC-847C446E6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821" y="232238"/>
            <a:ext cx="6258288" cy="641875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56F9101-58B2-4105-BAF4-054B66529B6C}"/>
              </a:ext>
            </a:extLst>
          </p:cNvPr>
          <p:cNvSpPr/>
          <p:nvPr/>
        </p:nvSpPr>
        <p:spPr>
          <a:xfrm>
            <a:off x="5873206" y="1865280"/>
            <a:ext cx="1153954" cy="263258"/>
          </a:xfrm>
          <a:prstGeom prst="rect">
            <a:avLst/>
          </a:prstGeom>
          <a:noFill/>
          <a:ln w="57150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4983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587E9-4FA1-42F8-9DDC-C34E7391DB1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l-SI" dirty="0"/>
              <a:t>Struktura modeliranja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B87A39-ABD4-4710-BB1B-8C1ADEF316AF}"/>
              </a:ext>
            </a:extLst>
          </p:cNvPr>
          <p:cNvSpPr/>
          <p:nvPr/>
        </p:nvSpPr>
        <p:spPr>
          <a:xfrm>
            <a:off x="4251158" y="2059102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Projekt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323012-7299-4065-BC7B-5BD18C68FCC0}"/>
              </a:ext>
            </a:extLst>
          </p:cNvPr>
          <p:cNvSpPr/>
          <p:nvPr/>
        </p:nvSpPr>
        <p:spPr>
          <a:xfrm>
            <a:off x="4251158" y="2851500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Sistem proizvoda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E48C4C-2C53-432C-947B-12296773ABDA}"/>
              </a:ext>
            </a:extLst>
          </p:cNvPr>
          <p:cNvSpPr/>
          <p:nvPr/>
        </p:nvSpPr>
        <p:spPr>
          <a:xfrm>
            <a:off x="4251158" y="3643898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Procesi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1D2830-69DD-4F86-BE81-80A1FFFC24B6}"/>
              </a:ext>
            </a:extLst>
          </p:cNvPr>
          <p:cNvSpPr/>
          <p:nvPr/>
        </p:nvSpPr>
        <p:spPr>
          <a:xfrm>
            <a:off x="4251158" y="4436296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Procesni tokovi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676FEC-3986-405B-A663-4C7251531B4B}"/>
              </a:ext>
            </a:extLst>
          </p:cNvPr>
          <p:cNvSpPr/>
          <p:nvPr/>
        </p:nvSpPr>
        <p:spPr>
          <a:xfrm>
            <a:off x="1403684" y="44362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LCIA Metoda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1969CB-D31A-42A4-B6F3-BB54B6702408}"/>
              </a:ext>
            </a:extLst>
          </p:cNvPr>
          <p:cNvSpPr/>
          <p:nvPr/>
        </p:nvSpPr>
        <p:spPr>
          <a:xfrm>
            <a:off x="7098632" y="44362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Lastnosti toka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D1C30B-BA5D-4E20-A255-45899889785E}"/>
              </a:ext>
            </a:extLst>
          </p:cNvPr>
          <p:cNvSpPr/>
          <p:nvPr/>
        </p:nvSpPr>
        <p:spPr>
          <a:xfrm>
            <a:off x="7098631" y="3664467"/>
            <a:ext cx="2831429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Podatki za procese in vire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9A264EC-1CC5-4F59-9B79-1D63BB76598E}"/>
              </a:ext>
            </a:extLst>
          </p:cNvPr>
          <p:cNvCxnSpPr>
            <a:cxnSpLocks/>
            <a:stCxn id="7" idx="0"/>
            <a:endCxn id="6" idx="2"/>
          </p:cNvCxnSpPr>
          <p:nvPr/>
        </p:nvCxnSpPr>
        <p:spPr>
          <a:xfrm flipV="1">
            <a:off x="5358064" y="2530036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DDFE50E-4842-49E1-A515-06DD19A010DA}"/>
              </a:ext>
            </a:extLst>
          </p:cNvPr>
          <p:cNvCxnSpPr>
            <a:cxnSpLocks/>
            <a:stCxn id="8" idx="0"/>
            <a:endCxn id="7" idx="2"/>
          </p:cNvCxnSpPr>
          <p:nvPr/>
        </p:nvCxnSpPr>
        <p:spPr>
          <a:xfrm flipV="1">
            <a:off x="5358064" y="3322434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AB1A590-D197-4E95-89ED-3E315B6E8AEF}"/>
              </a:ext>
            </a:extLst>
          </p:cNvPr>
          <p:cNvCxnSpPr>
            <a:cxnSpLocks/>
            <a:stCxn id="9" idx="0"/>
            <a:endCxn id="8" idx="2"/>
          </p:cNvCxnSpPr>
          <p:nvPr/>
        </p:nvCxnSpPr>
        <p:spPr>
          <a:xfrm flipV="1">
            <a:off x="5358064" y="4114832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7B82A04-B87B-4FC0-8C06-CB1F5A519252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3617496" y="46717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4480630B-9CEF-4FDE-99B1-73ED937DA6F3}"/>
              </a:ext>
            </a:extLst>
          </p:cNvPr>
          <p:cNvCxnSpPr>
            <a:cxnSpLocks/>
          </p:cNvCxnSpPr>
          <p:nvPr/>
        </p:nvCxnSpPr>
        <p:spPr>
          <a:xfrm flipH="1">
            <a:off x="6464969" y="46717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0A1240B-D664-46D1-A193-B7BFC0A336ED}"/>
              </a:ext>
            </a:extLst>
          </p:cNvPr>
          <p:cNvCxnSpPr>
            <a:cxnSpLocks/>
          </p:cNvCxnSpPr>
          <p:nvPr/>
        </p:nvCxnSpPr>
        <p:spPr>
          <a:xfrm flipH="1">
            <a:off x="6464969" y="3879365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0C30BF65-83F5-446E-8B9C-842CE2A5533A}"/>
              </a:ext>
            </a:extLst>
          </p:cNvPr>
          <p:cNvSpPr txBox="1"/>
          <p:nvPr/>
        </p:nvSpPr>
        <p:spPr>
          <a:xfrm>
            <a:off x="1207169" y="6227333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Smer puščice ponazarja smer toka informacij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5E58390-5022-49F8-B02E-6AC56CEABD54}"/>
              </a:ext>
            </a:extLst>
          </p:cNvPr>
          <p:cNvSpPr/>
          <p:nvPr/>
        </p:nvSpPr>
        <p:spPr>
          <a:xfrm>
            <a:off x="4042618" y="3513012"/>
            <a:ext cx="2630891" cy="790937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7934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5E837F90-A2FC-4F45-A0AE-AD22E4AD2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66375"/>
            <a:ext cx="4453391" cy="5655100"/>
          </a:xfrm>
          <a:prstGeom prst="rect">
            <a:avLst/>
          </a:prstGeom>
        </p:spPr>
      </p:pic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7F3280E-D9E0-4784-A7A5-C31E573E2E3A}"/>
              </a:ext>
            </a:extLst>
          </p:cNvPr>
          <p:cNvSpPr/>
          <p:nvPr/>
        </p:nvSpPr>
        <p:spPr>
          <a:xfrm>
            <a:off x="7024789" y="2743200"/>
            <a:ext cx="3238499" cy="1371600"/>
          </a:xfrm>
          <a:prstGeom prst="wedgeRectCallout">
            <a:avLst>
              <a:gd name="adj1" fmla="val -166850"/>
              <a:gd name="adj2" fmla="val 3572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z desno miškino tipko kliknite mapo „</a:t>
            </a:r>
            <a:r>
              <a:rPr lang="sl-SI" sz="2000" dirty="0" err="1">
                <a:latin typeface="Roboto" panose="02000000000000000000" pitchFamily="2" charset="0"/>
                <a:ea typeface="Roboto" panose="02000000000000000000" pitchFamily="2" charset="0"/>
              </a:rPr>
              <a:t>Processes</a:t>
            </a: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“, izberite „</a:t>
            </a:r>
            <a:r>
              <a:rPr lang="sl-SI" sz="2000" dirty="0"/>
              <a:t>N</a:t>
            </a:r>
            <a:r>
              <a:rPr lang="en-US" sz="2000" dirty="0" err="1"/>
              <a:t>ew</a:t>
            </a:r>
            <a:r>
              <a:rPr lang="en-US" sz="2000" dirty="0"/>
              <a:t> </a:t>
            </a:r>
            <a:r>
              <a:rPr lang="sl-SI" sz="2000" dirty="0" err="1"/>
              <a:t>process</a:t>
            </a: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“.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C1AA145-6F3B-40E5-BEB4-2B26F67AE042}"/>
              </a:ext>
            </a:extLst>
          </p:cNvPr>
          <p:cNvSpPr txBox="1">
            <a:spLocks/>
          </p:cNvSpPr>
          <p:nvPr/>
        </p:nvSpPr>
        <p:spPr>
          <a:xfrm>
            <a:off x="838200" y="136525"/>
            <a:ext cx="8626643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Procesi: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novega procesa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0268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B0093-A5B0-47B4-9951-0522E4413E2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036638"/>
            <a:ext cx="10515600" cy="474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sz="2000" dirty="0"/>
              <a:t>Ustvarjanje procesov glede na vtoke v skladu s tabelo: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5F9EC106-3FA8-4F4B-ABFF-F93B7C1D86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116802"/>
              </p:ext>
            </p:extLst>
          </p:nvPr>
        </p:nvGraphicFramePr>
        <p:xfrm>
          <a:off x="483703" y="1511737"/>
          <a:ext cx="11410123" cy="518131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16158">
                  <a:extLst>
                    <a:ext uri="{9D8B030D-6E8A-4147-A177-3AD203B41FA5}">
                      <a16:colId xmlns:a16="http://schemas.microsoft.com/office/drawing/2014/main" val="1247058568"/>
                    </a:ext>
                  </a:extLst>
                </a:gridCol>
                <a:gridCol w="3233530">
                  <a:extLst>
                    <a:ext uri="{9D8B030D-6E8A-4147-A177-3AD203B41FA5}">
                      <a16:colId xmlns:a16="http://schemas.microsoft.com/office/drawing/2014/main" val="3820448078"/>
                    </a:ext>
                  </a:extLst>
                </a:gridCol>
                <a:gridCol w="5327374">
                  <a:extLst>
                    <a:ext uri="{9D8B030D-6E8A-4147-A177-3AD203B41FA5}">
                      <a16:colId xmlns:a16="http://schemas.microsoft.com/office/drawing/2014/main" val="45179670"/>
                    </a:ext>
                  </a:extLst>
                </a:gridCol>
                <a:gridCol w="1133061">
                  <a:extLst>
                    <a:ext uri="{9D8B030D-6E8A-4147-A177-3AD203B41FA5}">
                      <a16:colId xmlns:a16="http://schemas.microsoft.com/office/drawing/2014/main" val="4113509860"/>
                    </a:ext>
                  </a:extLst>
                </a:gridCol>
              </a:tblGrid>
              <a:tr h="37106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Proces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Kvantitativna referenca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Vhodni tokovi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Količina 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9074043"/>
                  </a:ext>
                </a:extLst>
              </a:tr>
              <a:tr h="383608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Plastenka (PET)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PET Plastenke - Proizvodnja PET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 err="1">
                          <a:effectLst/>
                        </a:rPr>
                        <a:t>polyethylene</a:t>
                      </a:r>
                      <a:r>
                        <a:rPr lang="sl-SI" sz="1400" dirty="0">
                          <a:effectLst/>
                        </a:rPr>
                        <a:t> </a:t>
                      </a:r>
                      <a:r>
                        <a:rPr lang="sl-SI" sz="1400" dirty="0" err="1">
                          <a:effectLst/>
                        </a:rPr>
                        <a:t>terephthalate</a:t>
                      </a:r>
                      <a:r>
                        <a:rPr lang="sl-SI" sz="1400" dirty="0">
                          <a:effectLst/>
                        </a:rPr>
                        <a:t> (PET) granulate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49.30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3626275"/>
                  </a:ext>
                </a:extLst>
              </a:tr>
              <a:tr h="567529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Zamašek (HDPE)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/>
                        <a:t>PET Plastenke - Proizvodnja zamaškov (HDPE)</a:t>
                      </a:r>
                      <a:endParaRPr lang="sl-SI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Polyethylene low density granulate (PE-LD), production mix, at plant</a:t>
                      </a:r>
                      <a:endParaRPr lang="sl-SI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>
                          <a:effectLst/>
                        </a:rPr>
                        <a:t>6.03</a:t>
                      </a:r>
                      <a:endParaRPr lang="sl-SI" sz="140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6580802"/>
                  </a:ext>
                </a:extLst>
              </a:tr>
              <a:tr h="524900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Etiketa (LDPE)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PET Plastenke - Proizvodnja etiket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Polyethylene high density granulate (PE-HD), production mix, at plant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1.62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42747"/>
                  </a:ext>
                </a:extLst>
              </a:tr>
              <a:tr h="383608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Valovit karton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sl-SI" sz="1400" dirty="0"/>
                        <a:t>PET Plastenke - Sekundarna embalaža</a:t>
                      </a:r>
                      <a:endParaRPr lang="sl-SI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corrugated board sheets; production mix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8.90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6125639"/>
                  </a:ext>
                </a:extLst>
              </a:tr>
              <a:tr h="383608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>
                          <a:effectLst/>
                        </a:rPr>
                        <a:t>Folija (LDPE)</a:t>
                      </a:r>
                      <a:endParaRPr lang="sl-SI" sz="140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sl-SI" sz="1400" dirty="0"/>
                        <a:t>PET Plastenke - Sekundarna embalaža</a:t>
                      </a:r>
                      <a:endParaRPr lang="sl-SI" sz="1400" dirty="0"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polyethylene low density foil (PE-LD)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0.71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18487700"/>
                  </a:ext>
                </a:extLst>
              </a:tr>
              <a:tr h="383608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Paleta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PET Plastenke - Sekundarna embalaža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 err="1">
                          <a:effectLst/>
                        </a:rPr>
                        <a:t>dummy_Wooden</a:t>
                      </a:r>
                      <a:r>
                        <a:rPr lang="sl-SI" sz="1400" dirty="0">
                          <a:effectLst/>
                        </a:rPr>
                        <a:t> </a:t>
                      </a:r>
                      <a:r>
                        <a:rPr lang="sl-SI" sz="1400" dirty="0" err="1">
                          <a:effectLst/>
                        </a:rPr>
                        <a:t>pallet</a:t>
                      </a:r>
                      <a:r>
                        <a:rPr lang="sl-SI" sz="1400" dirty="0">
                          <a:effectLst/>
                        </a:rPr>
                        <a:t> (EURO)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>
                          <a:effectLst/>
                        </a:rPr>
                        <a:t>25.0</a:t>
                      </a:r>
                      <a:endParaRPr lang="sl-SI" sz="1400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3832337"/>
                  </a:ext>
                </a:extLst>
              </a:tr>
              <a:tr h="383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>
                          <a:effectLst/>
                        </a:rPr>
                        <a:t>Transport *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PET Plastenke - Transport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 err="1">
                          <a:effectLst/>
                        </a:rPr>
                        <a:t>lorry</a:t>
                      </a:r>
                      <a:r>
                        <a:rPr lang="sl-SI" sz="1400" dirty="0">
                          <a:effectLst/>
                        </a:rPr>
                        <a:t> transport, Euro 0, 1, 2, 3, 4 mix, 22 t total </a:t>
                      </a:r>
                      <a:r>
                        <a:rPr lang="sl-SI" sz="1400" dirty="0" err="1">
                          <a:effectLst/>
                        </a:rPr>
                        <a:t>weight</a:t>
                      </a:r>
                      <a:r>
                        <a:rPr lang="sl-SI" sz="1400" dirty="0">
                          <a:effectLst/>
                        </a:rPr>
                        <a:t>, 17,3t </a:t>
                      </a:r>
                      <a:r>
                        <a:rPr lang="sl-SI" sz="1400" dirty="0" err="1">
                          <a:effectLst/>
                        </a:rPr>
                        <a:t>max</a:t>
                      </a:r>
                      <a:r>
                        <a:rPr lang="sl-SI" sz="1400" dirty="0">
                          <a:effectLst/>
                        </a:rPr>
                        <a:t> </a:t>
                      </a:r>
                      <a:r>
                        <a:rPr lang="sl-SI" sz="1400" dirty="0" err="1">
                          <a:effectLst/>
                        </a:rPr>
                        <a:t>payload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20 361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7122249"/>
                  </a:ext>
                </a:extLst>
              </a:tr>
              <a:tr h="383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>
                          <a:effectLst/>
                        </a:rPr>
                        <a:t>Termična obdelava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PET Plastenke - Termična obdelava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Waste incineration of plastics (PET, PMMA, PC), at plant, average European waste-to-energy plant, without collection, transport and pre-treatment - EU-27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7.97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19781575"/>
                  </a:ext>
                </a:extLst>
              </a:tr>
              <a:tr h="383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>
                          <a:effectLst/>
                        </a:rPr>
                        <a:t>Odlaganje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PET Plastenke - Odlaganje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Landfill of plastic waste, at landfill site, landfill including landfill gas </a:t>
                      </a:r>
                      <a:r>
                        <a:rPr lang="en-US" sz="1400" dirty="0" err="1">
                          <a:effectLst/>
                        </a:rPr>
                        <a:t>utilisation</a:t>
                      </a:r>
                      <a:r>
                        <a:rPr lang="en-US" sz="1400" dirty="0">
                          <a:effectLst/>
                        </a:rPr>
                        <a:t> and leachate treatment and without collection, transport and   pre-treatment - EU-27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2.85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8946947"/>
                  </a:ext>
                </a:extLst>
              </a:tr>
              <a:tr h="383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>
                          <a:effectLst/>
                        </a:rPr>
                        <a:t>Recikliranje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>
                          <a:effectLst/>
                        </a:rPr>
                        <a:t>PET Plastenke - Recikliranje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sl-SI" sz="1400" dirty="0" err="1">
                          <a:effectLst/>
                        </a:rPr>
                        <a:t>Dummy_Plastic</a:t>
                      </a:r>
                      <a:r>
                        <a:rPr lang="sl-SI" sz="1400" dirty="0">
                          <a:effectLst/>
                        </a:rPr>
                        <a:t> (</a:t>
                      </a:r>
                      <a:r>
                        <a:rPr lang="sl-SI" sz="1400" dirty="0" err="1">
                          <a:effectLst/>
                        </a:rPr>
                        <a:t>unspecified</a:t>
                      </a:r>
                      <a:r>
                        <a:rPr lang="sl-SI" sz="1400" dirty="0">
                          <a:effectLst/>
                        </a:rPr>
                        <a:t>)</a:t>
                      </a: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sl-SI" sz="14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6978894"/>
                  </a:ext>
                </a:extLst>
              </a:tr>
            </a:tbl>
          </a:graphicData>
        </a:graphic>
      </p:graphicFrame>
      <p:sp>
        <p:nvSpPr>
          <p:cNvPr id="7" name="Title 1">
            <a:extLst>
              <a:ext uri="{FF2B5EF4-FFF2-40B4-BE49-F238E27FC236}">
                <a16:creationId xmlns:a16="http://schemas.microsoft.com/office/drawing/2014/main" id="{4949DF30-0863-4FA1-8B6E-716C83FD6333}"/>
              </a:ext>
            </a:extLst>
          </p:cNvPr>
          <p:cNvSpPr txBox="1">
            <a:spLocks/>
          </p:cNvSpPr>
          <p:nvPr/>
        </p:nvSpPr>
        <p:spPr>
          <a:xfrm>
            <a:off x="838199" y="204878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Procesi: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procesov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8845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59F4C7-47A1-41FE-8771-294C8A54087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204913"/>
            <a:ext cx="10515600" cy="1295400"/>
          </a:xfrm>
        </p:spPr>
        <p:txBody>
          <a:bodyPr/>
          <a:lstStyle/>
          <a:p>
            <a:r>
              <a:rPr lang="sl-SI" sz="2000" dirty="0"/>
              <a:t>Upoštevane razdalje po predvidevanju</a:t>
            </a:r>
          </a:p>
          <a:p>
            <a:r>
              <a:rPr lang="sl-SI" sz="2000" dirty="0"/>
              <a:t>V analizi smo upoštevali transport s tovornjakom 16-32 ton, EURO 5.</a:t>
            </a:r>
          </a:p>
          <a:p>
            <a:endParaRPr lang="sl-SI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44A6348-E142-4D09-B564-28D9B13339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17889"/>
              </p:ext>
            </p:extLst>
          </p:nvPr>
        </p:nvGraphicFramePr>
        <p:xfrm>
          <a:off x="838200" y="2626361"/>
          <a:ext cx="10515598" cy="3026817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938670">
                  <a:extLst>
                    <a:ext uri="{9D8B030D-6E8A-4147-A177-3AD203B41FA5}">
                      <a16:colId xmlns:a16="http://schemas.microsoft.com/office/drawing/2014/main" val="2938098275"/>
                    </a:ext>
                  </a:extLst>
                </a:gridCol>
                <a:gridCol w="5611382">
                  <a:extLst>
                    <a:ext uri="{9D8B030D-6E8A-4147-A177-3AD203B41FA5}">
                      <a16:colId xmlns:a16="http://schemas.microsoft.com/office/drawing/2014/main" val="264951089"/>
                    </a:ext>
                  </a:extLst>
                </a:gridCol>
                <a:gridCol w="1965546">
                  <a:extLst>
                    <a:ext uri="{9D8B030D-6E8A-4147-A177-3AD203B41FA5}">
                      <a16:colId xmlns:a16="http://schemas.microsoft.com/office/drawing/2014/main" val="4181008475"/>
                    </a:ext>
                  </a:extLst>
                </a:gridCol>
              </a:tblGrid>
              <a:tr h="481758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Transportne poti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>
                          <a:effectLst/>
                        </a:rPr>
                        <a:t>Segment</a:t>
                      </a:r>
                      <a:endParaRPr lang="sl-SI" sz="180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>
                          <a:effectLst/>
                        </a:rPr>
                        <a:t>Razdalja [km]</a:t>
                      </a:r>
                      <a:endParaRPr lang="sl-SI" sz="180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8856046"/>
                  </a:ext>
                </a:extLst>
              </a:tr>
              <a:tr h="493933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1. stopnja transporta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od proizvodnje surovin do proizvodnega mesta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>
                          <a:effectLst/>
                        </a:rPr>
                        <a:t>230</a:t>
                      </a:r>
                      <a:endParaRPr lang="sl-SI" sz="180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8135372"/>
                  </a:ext>
                </a:extLst>
              </a:tr>
              <a:tr h="498448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2. stopnja transporta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od proizvodnega mesta do polnjenja pijače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>
                          <a:effectLst/>
                        </a:rPr>
                        <a:t>30.0</a:t>
                      </a:r>
                      <a:endParaRPr lang="sl-SI" sz="180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122058"/>
                  </a:ext>
                </a:extLst>
              </a:tr>
              <a:tr h="563440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3. stopnja transporta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od centralnega skladišča do mesta prodaje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>
                          <a:effectLst/>
                        </a:rPr>
                        <a:t>133</a:t>
                      </a:r>
                      <a:endParaRPr lang="sl-SI" sz="180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807803"/>
                  </a:ext>
                </a:extLst>
              </a:tr>
              <a:tr h="507480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4. stopnja transporta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od mesta odlaganja do centra za ravnanja z odpadki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>
                          <a:effectLst/>
                        </a:rPr>
                        <a:t>20.0</a:t>
                      </a:r>
                      <a:endParaRPr lang="sl-SI" sz="180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3789508"/>
                  </a:ext>
                </a:extLst>
              </a:tr>
              <a:tr h="481758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>
                          <a:effectLst/>
                        </a:rPr>
                        <a:t> </a:t>
                      </a:r>
                      <a:endParaRPr lang="sl-SI" sz="180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>
                          <a:effectLst/>
                        </a:rPr>
                        <a:t>SKUPAJ:</a:t>
                      </a:r>
                      <a:endParaRPr lang="sl-SI" sz="180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l-SI" sz="1800" dirty="0">
                          <a:effectLst/>
                        </a:rPr>
                        <a:t>413</a:t>
                      </a:r>
                      <a:endParaRPr lang="sl-SI" sz="1800" dirty="0"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6983452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E4A9DDAE-C0E2-4082-88E0-1FCAA7834CD3}"/>
              </a:ext>
            </a:extLst>
          </p:cNvPr>
          <p:cNvSpPr txBox="1">
            <a:spLocks/>
          </p:cNvSpPr>
          <p:nvPr/>
        </p:nvSpPr>
        <p:spPr>
          <a:xfrm>
            <a:off x="838199" y="204878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Procesi: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procesov: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Transport</a:t>
            </a:r>
          </a:p>
        </p:txBody>
      </p:sp>
    </p:spTree>
    <p:extLst>
      <p:ext uri="{BB962C8B-B14F-4D97-AF65-F5344CB8AC3E}">
        <p14:creationId xmlns:p14="http://schemas.microsoft.com/office/powerpoint/2010/main" val="9635766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9701F7-2A21-4DC1-8366-BB0F13696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568" y="172452"/>
            <a:ext cx="7754432" cy="651309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9550"/>
            <a:ext cx="4748213" cy="13589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Sistem proizvoda</a:t>
            </a:r>
            <a:b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</a:br>
            <a:r>
              <a:rPr lang="sl-SI" dirty="0">
                <a:solidFill>
                  <a:schemeClr val="bg1"/>
                </a:solidFill>
                <a:latin typeface="+mn-lt"/>
                <a:ea typeface="Roboto Black" panose="02000000000000000000" pitchFamily="2" charset="0"/>
              </a:rPr>
              <a:t>analiza in rezultati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6F9101-58B2-4105-BAF4-054B66529B6C}"/>
              </a:ext>
            </a:extLst>
          </p:cNvPr>
          <p:cNvSpPr/>
          <p:nvPr/>
        </p:nvSpPr>
        <p:spPr>
          <a:xfrm>
            <a:off x="4573795" y="1448185"/>
            <a:ext cx="1345741" cy="300403"/>
          </a:xfrm>
          <a:prstGeom prst="rect">
            <a:avLst/>
          </a:prstGeom>
          <a:noFill/>
          <a:ln w="57150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88883B-1046-4150-B43F-F513875E0404}"/>
              </a:ext>
            </a:extLst>
          </p:cNvPr>
          <p:cNvSpPr/>
          <p:nvPr/>
        </p:nvSpPr>
        <p:spPr>
          <a:xfrm>
            <a:off x="10247243" y="5297732"/>
            <a:ext cx="19447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Procesna shema življenjskega cikla PET embalaže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901553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45A8E48-2D32-4D7D-A965-3498890E057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38150"/>
            <a:ext cx="10063163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just">
              <a:spcBef>
                <a:spcPts val="1200"/>
              </a:spcBef>
              <a:spcAft>
                <a:spcPts val="1200"/>
              </a:spcAft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Ocena </a:t>
            </a:r>
            <a:r>
              <a:rPr lang="sl-SI" b="1" dirty="0" err="1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okoljskih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vplivov življenjskega cikla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DE4B5E-4239-4ABC-939D-F00C398D4F57}"/>
              </a:ext>
            </a:extLst>
          </p:cNvPr>
          <p:cNvSpPr/>
          <p:nvPr/>
        </p:nvSpPr>
        <p:spPr>
          <a:xfrm>
            <a:off x="549965" y="1793178"/>
            <a:ext cx="11092070" cy="3267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pretvoriti rezultate inventarizacije (popisa) v različne vrste </a:t>
            </a:r>
            <a:r>
              <a:rPr lang="sl-SI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okoljskih</a:t>
            </a: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vplivov.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Obravnavane kategorije vplivov: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sl-SI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podnebne spremembe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tanjšanje ozonske plasti, 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sl-SI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evtrofikacija</a:t>
            </a:r>
            <a:r>
              <a:rPr lang="sl-SI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sl-SI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zakisljevanje</a:t>
            </a:r>
            <a:r>
              <a:rPr lang="sl-SI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Vplivi na okolje so bili ocenjeni po metodi CML 2001.</a:t>
            </a:r>
          </a:p>
        </p:txBody>
      </p:sp>
    </p:spTree>
    <p:extLst>
      <p:ext uri="{BB962C8B-B14F-4D97-AF65-F5344CB8AC3E}">
        <p14:creationId xmlns:p14="http://schemas.microsoft.com/office/powerpoint/2010/main" val="28552535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B3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9D2A4-A3C0-4BA2-8B04-56AA961BA7E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2400" y="184097"/>
            <a:ext cx="10515600" cy="792163"/>
          </a:xfrm>
        </p:spPr>
        <p:txBody>
          <a:bodyPr>
            <a:normAutofit fontScale="90000"/>
          </a:bodyPr>
          <a:lstStyle/>
          <a:p>
            <a:r>
              <a:rPr lang="sl-SI" dirty="0">
                <a:solidFill>
                  <a:schemeClr val="bg1"/>
                </a:solidFill>
              </a:rPr>
              <a:t>Kazalci, ki se običajno uporabljajo v analizi LCA</a:t>
            </a:r>
          </a:p>
        </p:txBody>
      </p:sp>
      <p:pic>
        <p:nvPicPr>
          <p:cNvPr id="5" name="Content Placeholder 4" descr="Skupne zahteve po energiji&#10;">
            <a:extLst>
              <a:ext uri="{FF2B5EF4-FFF2-40B4-BE49-F238E27FC236}">
                <a16:creationId xmlns:a16="http://schemas.microsoft.com/office/drawing/2014/main" id="{2C656EB5-F455-4D35-BEA7-F64CFE0A17E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81"/>
          <a:stretch/>
        </p:blipFill>
        <p:spPr>
          <a:xfrm>
            <a:off x="0" y="1222375"/>
            <a:ext cx="2428875" cy="1627188"/>
          </a:xfr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68D2AFE8-17C9-4552-9285-C99FACD488E0}"/>
              </a:ext>
            </a:extLst>
          </p:cNvPr>
          <p:cNvSpPr/>
          <p:nvPr/>
        </p:nvSpPr>
        <p:spPr>
          <a:xfrm>
            <a:off x="5206555" y="3282571"/>
            <a:ext cx="1596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tanjšanja ozonske plasti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9725BDA-8503-4BFB-BA8B-944F6C381D3F}"/>
              </a:ext>
            </a:extLst>
          </p:cNvPr>
          <p:cNvSpPr/>
          <p:nvPr/>
        </p:nvSpPr>
        <p:spPr>
          <a:xfrm>
            <a:off x="8661455" y="4970983"/>
            <a:ext cx="18541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</a:t>
            </a:r>
            <a:r>
              <a:rPr lang="sl-SI" b="1" dirty="0" err="1">
                <a:solidFill>
                  <a:schemeClr val="bg1"/>
                </a:solidFill>
                <a:latin typeface="Calibri-Bold"/>
              </a:rPr>
              <a:t>acidifikacije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6F3F371-08F4-4A34-B4CA-1E4D34CFC614}"/>
              </a:ext>
            </a:extLst>
          </p:cNvPr>
          <p:cNvSpPr/>
          <p:nvPr/>
        </p:nvSpPr>
        <p:spPr>
          <a:xfrm>
            <a:off x="8661455" y="3277276"/>
            <a:ext cx="15681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</a:t>
            </a:r>
            <a:r>
              <a:rPr lang="sl-SI" b="1" dirty="0" err="1">
                <a:solidFill>
                  <a:schemeClr val="bg1"/>
                </a:solidFill>
                <a:latin typeface="Calibri-Bold"/>
              </a:rPr>
              <a:t>evtrofikacije</a:t>
            </a:r>
            <a:r>
              <a:rPr lang="sl-SI" b="1" dirty="0">
                <a:solidFill>
                  <a:schemeClr val="bg1"/>
                </a:solidFill>
                <a:latin typeface="Calibri-Bold"/>
              </a:rPr>
              <a:t> oz. </a:t>
            </a:r>
            <a:r>
              <a:rPr lang="sl-SI" b="1" dirty="0" err="1">
                <a:solidFill>
                  <a:schemeClr val="bg1"/>
                </a:solidFill>
                <a:latin typeface="Calibri-Bold"/>
              </a:rPr>
              <a:t>nutrifikacije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57B8BE4-6796-44EC-8B3F-6050C21DD0B7}"/>
              </a:ext>
            </a:extLst>
          </p:cNvPr>
          <p:cNvSpPr/>
          <p:nvPr/>
        </p:nvSpPr>
        <p:spPr>
          <a:xfrm>
            <a:off x="1653169" y="4970983"/>
            <a:ext cx="19863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nastajanja fotokemičnega ozona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68BA43A-F74A-4527-A905-80A33BB083AF}"/>
              </a:ext>
            </a:extLst>
          </p:cNvPr>
          <p:cNvSpPr/>
          <p:nvPr/>
        </p:nvSpPr>
        <p:spPr>
          <a:xfrm>
            <a:off x="1676400" y="3508109"/>
            <a:ext cx="1714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Vodni odtis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A721EB7-2CE4-4772-9CBA-FECF16803E8C}"/>
              </a:ext>
            </a:extLst>
          </p:cNvPr>
          <p:cNvSpPr/>
          <p:nvPr/>
        </p:nvSpPr>
        <p:spPr>
          <a:xfrm>
            <a:off x="5152861" y="1481372"/>
            <a:ext cx="158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Calibri-Bold"/>
              </a:rPr>
              <a:t>Ocena toksičnosti za ekosistem in ljudi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810495A-862D-41EE-B916-B67082806D6F}"/>
              </a:ext>
            </a:extLst>
          </p:cNvPr>
          <p:cNvSpPr/>
          <p:nvPr/>
        </p:nvSpPr>
        <p:spPr>
          <a:xfrm>
            <a:off x="8666503" y="1538665"/>
            <a:ext cx="171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Sprememba rabe zemljišča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85D42FE-41E9-4098-B079-8B92543F0B98}"/>
              </a:ext>
            </a:extLst>
          </p:cNvPr>
          <p:cNvSpPr txBox="1"/>
          <p:nvPr/>
        </p:nvSpPr>
        <p:spPr>
          <a:xfrm>
            <a:off x="1676400" y="1538665"/>
            <a:ext cx="2032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b="1" dirty="0">
                <a:solidFill>
                  <a:schemeClr val="bg1"/>
                </a:solidFill>
                <a:latin typeface="Calibri-Bold"/>
              </a:rPr>
              <a:t>Skupne zahteve po energiji</a:t>
            </a:r>
            <a:endParaRPr lang="sl-SI" sz="2000" dirty="0">
              <a:solidFill>
                <a:schemeClr val="bg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DAE189E-D547-45C8-9379-16FF6F61B177}"/>
              </a:ext>
            </a:extLst>
          </p:cNvPr>
          <p:cNvSpPr/>
          <p:nvPr/>
        </p:nvSpPr>
        <p:spPr>
          <a:xfrm>
            <a:off x="5206555" y="4959545"/>
            <a:ext cx="1863307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globalnega segrevanja (</a:t>
            </a:r>
            <a:r>
              <a:rPr lang="sl-SI" b="1" dirty="0" err="1">
                <a:solidFill>
                  <a:schemeClr val="bg1"/>
                </a:solidFill>
                <a:latin typeface="Calibri-Bold"/>
              </a:rPr>
              <a:t>ogljični</a:t>
            </a:r>
            <a:r>
              <a:rPr lang="sl-SI" b="1" dirty="0">
                <a:solidFill>
                  <a:schemeClr val="bg1"/>
                </a:solidFill>
                <a:latin typeface="Calibri-Bold"/>
              </a:rPr>
              <a:t> odtis)</a:t>
            </a:r>
            <a:endParaRPr lang="sl-SI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6167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>
            <a:normAutofit fontScale="90000"/>
          </a:bodyPr>
          <a:lstStyle/>
          <a:p>
            <a:r>
              <a:rPr lang="it-IT" dirty="0" err="1"/>
              <a:t>Analiza</a:t>
            </a:r>
            <a:r>
              <a:rPr lang="it-IT" dirty="0"/>
              <a:t>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analiza vplivov</a:t>
            </a:r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0FB26A81-DDA3-4C03-8BC5-325A0736E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82451"/>
            <a:ext cx="9628187" cy="57212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C29AAF9-CCF1-4F21-B15D-11D695C72D7C}"/>
              </a:ext>
            </a:extLst>
          </p:cNvPr>
          <p:cNvSpPr/>
          <p:nvPr/>
        </p:nvSpPr>
        <p:spPr>
          <a:xfrm>
            <a:off x="1106905" y="3288631"/>
            <a:ext cx="9047748" cy="1379622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813832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3C79002-5CB9-489D-A139-A324D25F22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95128"/>
            <a:ext cx="8632881" cy="51773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>
            <a:normAutofit fontScale="90000"/>
          </a:bodyPr>
          <a:lstStyle/>
          <a:p>
            <a:r>
              <a:rPr lang="it-IT" dirty="0" err="1"/>
              <a:t>Analiza</a:t>
            </a:r>
            <a:r>
              <a:rPr lang="it-IT" dirty="0"/>
              <a:t>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drevo prispevkov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571808F-FAFE-4A4C-994A-2ACCF8EE4529}"/>
              </a:ext>
            </a:extLst>
          </p:cNvPr>
          <p:cNvSpPr/>
          <p:nvPr/>
        </p:nvSpPr>
        <p:spPr>
          <a:xfrm>
            <a:off x="7173367" y="2496235"/>
            <a:ext cx="50186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/>
              <a:t>Prispevki posameznih procesnih faz k potencialu globalnega segrevanja (GWP)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462835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>
            <a:normAutofit fontScale="90000"/>
          </a:bodyPr>
          <a:lstStyle/>
          <a:p>
            <a:r>
              <a:rPr lang="it-IT" dirty="0" err="1"/>
              <a:t>Analiza</a:t>
            </a:r>
            <a:r>
              <a:rPr lang="it-IT" dirty="0"/>
              <a:t>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lokacije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26E6AC9A-17DB-4065-8C5F-E9F1D0AFEF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00185"/>
            <a:ext cx="9682875" cy="572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604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FA1E1D5-624E-41FB-A419-43A994DF097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075"/>
            <a:ext cx="9713913" cy="5219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3939991-A23A-4DB9-9F7B-4D3B38E85134}"/>
              </a:ext>
            </a:extLst>
          </p:cNvPr>
          <p:cNvSpPr txBox="1"/>
          <p:nvPr/>
        </p:nvSpPr>
        <p:spPr>
          <a:xfrm>
            <a:off x="658318" y="5101389"/>
            <a:ext cx="3993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Podobno kot za PET smo ustvarili produktni sistem za ALU in GL ter nato ustvarili projekt primerjave teh treh sistemov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317875"/>
            <a:ext cx="5667375" cy="1358900"/>
          </a:xfrm>
          <a:prstGeom prst="roundRect">
            <a:avLst/>
          </a:prstGeom>
          <a:solidFill>
            <a:srgbClr val="7EB34D"/>
          </a:solidFill>
        </p:spPr>
        <p:txBody>
          <a:bodyPr>
            <a:normAutofit/>
          </a:bodyPr>
          <a:lstStyle/>
          <a:p>
            <a:pPr algn="ctr"/>
            <a:r>
              <a:rPr lang="sl-SI" dirty="0">
                <a:solidFill>
                  <a:schemeClr val="bg1"/>
                </a:solidFill>
              </a:rPr>
              <a:t>Ustvarjanje projekta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sz="2800" dirty="0">
                <a:solidFill>
                  <a:schemeClr val="bg1"/>
                </a:solidFill>
                <a:latin typeface="Source Sans Pro ExtraLight" panose="020B0303030403020204" pitchFamily="34" charset="-18"/>
              </a:rPr>
              <a:t>PRIMERJAVA PET – GL - ALU</a:t>
            </a:r>
            <a:endParaRPr lang="sl-SI" dirty="0">
              <a:solidFill>
                <a:schemeClr val="bg1"/>
              </a:solidFill>
              <a:latin typeface="Source Sans Pro ExtraLight" panose="020B0303030403020204" pitchFamily="34" charset="-18"/>
              <a:ea typeface="Roboto Blac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6050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/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novega projekta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8A319AB-EDBA-44F7-ADE9-B4A0BECB8009}"/>
              </a:ext>
            </a:extLst>
          </p:cNvPr>
          <p:cNvGrpSpPr/>
          <p:nvPr/>
        </p:nvGrpSpPr>
        <p:grpSpPr>
          <a:xfrm>
            <a:off x="838199" y="1285671"/>
            <a:ext cx="8879179" cy="4241672"/>
            <a:chOff x="838199" y="1285671"/>
            <a:chExt cx="8879179" cy="4241672"/>
          </a:xfrm>
        </p:grpSpPr>
        <p:pic>
          <p:nvPicPr>
            <p:cNvPr id="4" name="Picture 3" descr="A screenshot of a cell phone&#10;&#10;Description automatically generated">
              <a:extLst>
                <a:ext uri="{FF2B5EF4-FFF2-40B4-BE49-F238E27FC236}">
                  <a16:creationId xmlns:a16="http://schemas.microsoft.com/office/drawing/2014/main" id="{823026BB-1978-4764-9CB0-68E5C18D2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199" y="1285671"/>
              <a:ext cx="6722911" cy="4241672"/>
            </a:xfrm>
            <a:prstGeom prst="rect">
              <a:avLst/>
            </a:prstGeom>
          </p:spPr>
        </p:pic>
        <p:sp>
          <p:nvSpPr>
            <p:cNvPr id="7" name="Speech Bubble: Rectangle 6">
              <a:extLst>
                <a:ext uri="{FF2B5EF4-FFF2-40B4-BE49-F238E27FC236}">
                  <a16:creationId xmlns:a16="http://schemas.microsoft.com/office/drawing/2014/main" id="{57F3280E-D9E0-4784-A7A5-C31E573E2E3A}"/>
                </a:ext>
              </a:extLst>
            </p:cNvPr>
            <p:cNvSpPr/>
            <p:nvPr/>
          </p:nvSpPr>
          <p:spPr>
            <a:xfrm>
              <a:off x="6478879" y="3429000"/>
              <a:ext cx="3238499" cy="1371600"/>
            </a:xfrm>
            <a:prstGeom prst="wedgeRectCallout">
              <a:avLst>
                <a:gd name="adj1" fmla="val -144943"/>
                <a:gd name="adj2" fmla="val -70955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548235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sl-SI" sz="20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Ustvarjanje novega projekta „N</a:t>
              </a:r>
              <a:r>
                <a:rPr lang="en-US" sz="2000" dirty="0" err="1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ew</a:t>
              </a:r>
              <a:r>
                <a:rPr lang="en-US" sz="20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pr</a:t>
              </a:r>
              <a:r>
                <a:rPr lang="sl-SI" sz="2000" dirty="0" err="1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oject</a:t>
              </a:r>
              <a:r>
                <a:rPr lang="sl-SI" sz="20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“.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68154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A196C1-A973-403B-A1C9-5BF33E4BE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00923"/>
            <a:ext cx="5723495" cy="42619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/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novega projekta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(II)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7F3280E-D9E0-4784-A7A5-C31E573E2E3A}"/>
              </a:ext>
            </a:extLst>
          </p:cNvPr>
          <p:cNvSpPr/>
          <p:nvPr/>
        </p:nvSpPr>
        <p:spPr>
          <a:xfrm>
            <a:off x="8365622" y="3176220"/>
            <a:ext cx="3238499" cy="999944"/>
          </a:xfrm>
          <a:prstGeom prst="wedgeRectCallout">
            <a:avLst>
              <a:gd name="adj1" fmla="val -200483"/>
              <a:gd name="adj2" fmla="val -87208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2. Poimenujte projekt in kliknite „</a:t>
            </a:r>
            <a:r>
              <a:rPr lang="sl-SI" sz="20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Finish</a:t>
            </a:r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1746353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>
            <a:normAutofit fontScale="90000"/>
          </a:bodyPr>
          <a:lstStyle/>
          <a:p>
            <a:r>
              <a:rPr lang="sl-SI" dirty="0"/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nastavitve projekta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(I)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5E101ACE-CD0B-4EEA-B71E-2C7D41CB3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132676"/>
            <a:ext cx="7364104" cy="5345201"/>
          </a:xfrm>
          <a:prstGeom prst="rect">
            <a:avLst/>
          </a:prstGeom>
        </p:spPr>
      </p:pic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7F3280E-D9E0-4784-A7A5-C31E573E2E3A}"/>
              </a:ext>
            </a:extLst>
          </p:cNvPr>
          <p:cNvSpPr/>
          <p:nvPr/>
        </p:nvSpPr>
        <p:spPr>
          <a:xfrm>
            <a:off x="8448682" y="3177780"/>
            <a:ext cx="3425589" cy="1254992"/>
          </a:xfrm>
          <a:prstGeom prst="wedgeRectCallout">
            <a:avLst>
              <a:gd name="adj1" fmla="val -164755"/>
              <a:gd name="adj2" fmla="val -94166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Izberite metodo LCIA in kategorije vplivov, ki vas zanimajo</a:t>
            </a:r>
          </a:p>
        </p:txBody>
      </p:sp>
    </p:spTree>
    <p:extLst>
      <p:ext uri="{BB962C8B-B14F-4D97-AF65-F5344CB8AC3E}">
        <p14:creationId xmlns:p14="http://schemas.microsoft.com/office/powerpoint/2010/main" val="22829146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C6CF12-CDB8-4CCA-A921-6B74C25AD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00" y="989157"/>
            <a:ext cx="11083199" cy="57411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>
            <a:normAutofit fontScale="90000"/>
          </a:bodyPr>
          <a:lstStyle/>
          <a:p>
            <a:r>
              <a:rPr lang="sl-SI" dirty="0"/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nastavitve projekta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(II)</a:t>
            </a: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30009E0C-2CCF-4BF6-8396-CDEF8BE9FF8A}"/>
              </a:ext>
            </a:extLst>
          </p:cNvPr>
          <p:cNvSpPr/>
          <p:nvPr/>
        </p:nvSpPr>
        <p:spPr>
          <a:xfrm>
            <a:off x="7028338" y="1813688"/>
            <a:ext cx="2753750" cy="1393133"/>
          </a:xfrm>
          <a:prstGeom prst="wedgeRectCallout">
            <a:avLst>
              <a:gd name="adj1" fmla="val -113321"/>
              <a:gd name="adj2" fmla="val -27659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Ko so nastavljene vse spremenljivke, za izračun rezultatov kliknite „</a:t>
            </a:r>
            <a:r>
              <a:rPr lang="sl-SI" sz="20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Report</a:t>
            </a:r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25546384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36525"/>
            <a:ext cx="10515600" cy="1000125"/>
          </a:xfrm>
        </p:spPr>
        <p:txBody>
          <a:bodyPr>
            <a:normAutofit/>
          </a:bodyPr>
          <a:lstStyle/>
          <a:p>
            <a:r>
              <a:rPr lang="sl-SI" dirty="0"/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Rezultati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(I)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A85E03-F193-4905-A38F-A775E877D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075" y="1452262"/>
            <a:ext cx="9911037" cy="485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7927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1892259-DFD2-4326-8529-575FFFB9F6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16955"/>
            <a:ext cx="11053011" cy="570451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36525"/>
            <a:ext cx="10515600" cy="1000125"/>
          </a:xfrm>
        </p:spPr>
        <p:txBody>
          <a:bodyPr>
            <a:normAutofit/>
          </a:bodyPr>
          <a:lstStyle/>
          <a:p>
            <a:r>
              <a:rPr lang="sl-SI" dirty="0"/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Rezultati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(kazalec GWP)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A9594C52-FB83-4DE7-9B1E-FABFA8AA2D41}"/>
              </a:ext>
            </a:extLst>
          </p:cNvPr>
          <p:cNvSpPr/>
          <p:nvPr/>
        </p:nvSpPr>
        <p:spPr>
          <a:xfrm>
            <a:off x="8709666" y="3257192"/>
            <a:ext cx="3063354" cy="1224043"/>
          </a:xfrm>
          <a:prstGeom prst="wedgeRectCallout">
            <a:avLst>
              <a:gd name="adj1" fmla="val -35358"/>
              <a:gd name="adj2" fmla="val -87434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Spremenite </a:t>
            </a:r>
            <a:r>
              <a:rPr lang="sl-SI" sz="20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okoljski</a:t>
            </a:r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vpliv in preglednica se bo samodejno posodobila</a:t>
            </a:r>
          </a:p>
        </p:txBody>
      </p:sp>
    </p:spTree>
    <p:extLst>
      <p:ext uri="{BB962C8B-B14F-4D97-AF65-F5344CB8AC3E}">
        <p14:creationId xmlns:p14="http://schemas.microsoft.com/office/powerpoint/2010/main" val="10150988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36525"/>
            <a:ext cx="10515600" cy="1000125"/>
          </a:xfrm>
        </p:spPr>
        <p:txBody>
          <a:bodyPr>
            <a:normAutofit/>
          </a:bodyPr>
          <a:lstStyle/>
          <a:p>
            <a:r>
              <a:rPr lang="sl-SI" dirty="0"/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Rezultati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(zrelativizirani)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8BB5CA-B94B-4A10-8A71-6DC5DCEA0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36470"/>
            <a:ext cx="10988842" cy="567140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473A5D0-E28D-4946-AD54-E5AB3696FDEF}"/>
              </a:ext>
            </a:extLst>
          </p:cNvPr>
          <p:cNvSpPr/>
          <p:nvPr/>
        </p:nvSpPr>
        <p:spPr>
          <a:xfrm>
            <a:off x="838200" y="4533583"/>
            <a:ext cx="3220453" cy="1477328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</a:rPr>
              <a:t>Primerjava analiziranih embalažnih sistemov za posamezne </a:t>
            </a:r>
            <a:r>
              <a:rPr lang="sl-SI" b="1" dirty="0" err="1">
                <a:solidFill>
                  <a:schemeClr val="bg1"/>
                </a:solidFill>
              </a:rPr>
              <a:t>okoljske</a:t>
            </a:r>
            <a:r>
              <a:rPr lang="sl-SI" b="1" dirty="0">
                <a:solidFill>
                  <a:schemeClr val="bg1"/>
                </a:solidFill>
              </a:rPr>
              <a:t> kategorije (zrelativiziran rezultat)</a:t>
            </a:r>
            <a:endParaRPr lang="sl-SI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7453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99B79-EE50-4B51-8F53-4214C8E1AE9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024188" y="973138"/>
            <a:ext cx="9167812" cy="790575"/>
          </a:xfrm>
        </p:spPr>
        <p:txBody>
          <a:bodyPr>
            <a:noAutofit/>
          </a:bodyPr>
          <a:lstStyle/>
          <a:p>
            <a:r>
              <a:rPr lang="sl-SI" sz="2000" b="1" dirty="0">
                <a:latin typeface="+mn-lt"/>
              </a:rPr>
              <a:t>Prispevki posameznih procesnih faz k potencialu globalnega segrevanja (GWP)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EF5ACF35-D4C2-4FCB-B602-A51BB9CFD2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329348"/>
              </p:ext>
            </p:extLst>
          </p:nvPr>
        </p:nvGraphicFramePr>
        <p:xfrm>
          <a:off x="586288" y="1419601"/>
          <a:ext cx="10964028" cy="4949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itle 1">
            <a:extLst>
              <a:ext uri="{FF2B5EF4-FFF2-40B4-BE49-F238E27FC236}">
                <a16:creationId xmlns:a16="http://schemas.microsoft.com/office/drawing/2014/main" id="{59B43DE3-68E6-496F-B519-D6A0E3400188}"/>
              </a:ext>
            </a:extLst>
          </p:cNvPr>
          <p:cNvSpPr txBox="1">
            <a:spLocks/>
          </p:cNvSpPr>
          <p:nvPr/>
        </p:nvSpPr>
        <p:spPr>
          <a:xfrm>
            <a:off x="586288" y="69795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Source Sans Pro Black" panose="020B0803030403020204" pitchFamily="34" charset="-18"/>
                <a:ea typeface="+mj-ea"/>
                <a:cs typeface="+mj-cs"/>
              </a:defRPr>
            </a:lvl1pPr>
          </a:lstStyle>
          <a:p>
            <a:r>
              <a:rPr lang="sl-SI" dirty="0"/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Rezultati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1116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8A31B08-CF50-4FBD-B791-E84C598B620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676400" y="612775"/>
            <a:ext cx="10515600" cy="792163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</a:rPr>
              <a:t>ZAKLJUČEK </a:t>
            </a:r>
            <a:r>
              <a:rPr lang="sl-SI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(I)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693BD0-FD5D-4D23-8B75-AD0D68FF2E3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25780" y="2142490"/>
            <a:ext cx="10515600" cy="4351338"/>
          </a:xfrm>
        </p:spPr>
        <p:txBody>
          <a:bodyPr>
            <a:normAutofit/>
          </a:bodyPr>
          <a:lstStyle/>
          <a:p>
            <a:r>
              <a:rPr lang="sl-SI" dirty="0"/>
              <a:t>faza proizvodnje tista, ki najbolj prispeva k celotnim </a:t>
            </a:r>
            <a:r>
              <a:rPr lang="sl-SI" dirty="0" err="1"/>
              <a:t>okoljskim</a:t>
            </a:r>
            <a:r>
              <a:rPr lang="sl-SI" dirty="0"/>
              <a:t> vplivom potenciala globalnega segrevanja (okrog 90 %)</a:t>
            </a:r>
          </a:p>
          <a:p>
            <a:r>
              <a:rPr lang="sl-SI" dirty="0"/>
              <a:t>priporočeno načrtovanje embalaže v skladu s smernicami </a:t>
            </a:r>
            <a:r>
              <a:rPr lang="sl-SI" dirty="0" err="1"/>
              <a:t>eko</a:t>
            </a:r>
            <a:r>
              <a:rPr lang="sl-SI" dirty="0"/>
              <a:t>-dizajna</a:t>
            </a:r>
          </a:p>
          <a:p>
            <a:r>
              <a:rPr lang="sl-SI" dirty="0"/>
              <a:t>konec življenjske dobe in transportna faza vplivajo na končne vrednosti kazalcev manj, kot bi pričakovali,</a:t>
            </a:r>
          </a:p>
          <a:p>
            <a:r>
              <a:rPr lang="sl-SI" dirty="0"/>
              <a:t>PET plastenke med ocenjevanimi sistemi najmanj obremenjujoče, sledijo jim aluminijaste pločevinke ter nazadnje nepovratne steklenice.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8A24C2-7EFE-49AC-9E86-FCF25737899B}"/>
              </a:ext>
            </a:extLst>
          </p:cNvPr>
          <p:cNvSpPr/>
          <p:nvPr/>
        </p:nvSpPr>
        <p:spPr>
          <a:xfrm>
            <a:off x="0" y="0"/>
            <a:ext cx="12192000" cy="1712871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03964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E12D5231-A0D5-44A9-BB90-975BE99F135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676400" y="612775"/>
            <a:ext cx="10515600" cy="792163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</a:rPr>
              <a:t>ZAKLJUČEK </a:t>
            </a:r>
            <a:r>
              <a:rPr lang="sl-SI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(II)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693BD0-FD5D-4D23-8B75-AD0D68FF2E3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02920" y="2035134"/>
            <a:ext cx="10515600" cy="4351338"/>
          </a:xfrm>
        </p:spPr>
        <p:txBody>
          <a:bodyPr>
            <a:normAutofit/>
          </a:bodyPr>
          <a:lstStyle/>
          <a:p>
            <a:r>
              <a:rPr lang="sl-SI" dirty="0" err="1"/>
              <a:t>openLCA</a:t>
            </a:r>
            <a:r>
              <a:rPr lang="sl-SI" dirty="0"/>
              <a:t> omogoča načrtovanje proizvodov, ki imajo iz vidika negativnih vplivov na okolje najmanjši učinek,</a:t>
            </a:r>
          </a:p>
          <a:p>
            <a:r>
              <a:rPr lang="sl-SI" dirty="0"/>
              <a:t>uporaben za podporo pri odločanju in ugotavljanju priložnosti za učinkovitost vzdolž vrednostne verige</a:t>
            </a:r>
          </a:p>
          <a:p>
            <a:r>
              <a:rPr lang="sl-SI" dirty="0"/>
              <a:t>na podlagi predstavitve </a:t>
            </a:r>
            <a:r>
              <a:rPr lang="sl-SI" dirty="0" err="1"/>
              <a:t>OpenLCA</a:t>
            </a:r>
            <a:r>
              <a:rPr lang="sl-SI" dirty="0"/>
              <a:t> na praktičnem primeru bo podjetje lažje spoznalo uporabno vrednost in zmožnosti orodja.</a:t>
            </a:r>
          </a:p>
          <a:p>
            <a:r>
              <a:rPr lang="sl-SI" dirty="0"/>
              <a:t>študija primera je namenjena za izobraževalne namene in ni mišljena, da bi rezultate obravnavali kot del celovite ocene življenjskega cikla.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8A24C2-7EFE-49AC-9E86-FCF25737899B}"/>
              </a:ext>
            </a:extLst>
          </p:cNvPr>
          <p:cNvSpPr/>
          <p:nvPr/>
        </p:nvSpPr>
        <p:spPr>
          <a:xfrm>
            <a:off x="0" y="-17421"/>
            <a:ext cx="12192000" cy="1712871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077327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4102F-5897-F30F-10D6-F9FE4BD5C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12BBFA-44F2-E454-B270-90F654AED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4267200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616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ab56b73-d6a6-4668-b3c2-7ae7fc70f318" xsi:nil="true"/>
    <lcf76f155ced4ddcb4097134ff3c332f xmlns="e102abe9-fb4f-4de3-8bfb-c3b027a6c421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9117465F9CD24BA0B544C43CEA1B4D" ma:contentTypeVersion="12" ma:contentTypeDescription="Create a new document." ma:contentTypeScope="" ma:versionID="040c8523ed914ebf9983982bb4202c32">
  <xsd:schema xmlns:xsd="http://www.w3.org/2001/XMLSchema" xmlns:xs="http://www.w3.org/2001/XMLSchema" xmlns:p="http://schemas.microsoft.com/office/2006/metadata/properties" xmlns:ns2="e102abe9-fb4f-4de3-8bfb-c3b027a6c421" xmlns:ns3="5ab56b73-d6a6-4668-b3c2-7ae7fc70f318" targetNamespace="http://schemas.microsoft.com/office/2006/metadata/properties" ma:root="true" ma:fieldsID="ee44eb74592fb8bc193e43f6f40ffd9c" ns2:_="" ns3:_="">
    <xsd:import namespace="e102abe9-fb4f-4de3-8bfb-c3b027a6c421"/>
    <xsd:import namespace="5ab56b73-d6a6-4668-b3c2-7ae7fc70f3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02abe9-fb4f-4de3-8bfb-c3b027a6c4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52b408e-820a-469d-ba60-de24c1fbd8d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b56b73-d6a6-4668-b3c2-7ae7fc70f31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756371e-5763-4896-82e1-0614b212b5e5}" ma:internalName="TaxCatchAll" ma:showField="CatchAllData" ma:web="5ab56b73-d6a6-4668-b3c2-7ae7fc70f3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CCA7D8-2B91-451F-83B4-9F79A26AE5CE}">
  <ds:schemaRefs>
    <ds:schemaRef ds:uri="e102abe9-fb4f-4de3-8bfb-c3b027a6c421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elements/1.1/"/>
    <ds:schemaRef ds:uri="http://purl.org/dc/dcmitype/"/>
    <ds:schemaRef ds:uri="http://schemas.openxmlformats.org/package/2006/metadata/core-properties"/>
    <ds:schemaRef ds:uri="5ab56b73-d6a6-4668-b3c2-7ae7fc70f318"/>
  </ds:schemaRefs>
</ds:datastoreItem>
</file>

<file path=customXml/itemProps2.xml><?xml version="1.0" encoding="utf-8"?>
<ds:datastoreItem xmlns:ds="http://schemas.openxmlformats.org/officeDocument/2006/customXml" ds:itemID="{2DFED0B6-B462-4621-9A33-9F851571C5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40EADA-63D5-4E37-A38A-AC487E8110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02abe9-fb4f-4de3-8bfb-c3b027a6c421"/>
    <ds:schemaRef ds:uri="5ab56b73-d6a6-4668-b3c2-7ae7fc70f3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1671</Words>
  <Application>Microsoft Office PowerPoint</Application>
  <PresentationFormat>Widescreen</PresentationFormat>
  <Paragraphs>314</Paragraphs>
  <Slides>44</Slides>
  <Notes>23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9" baseType="lpstr">
      <vt:lpstr>Arial</vt:lpstr>
      <vt:lpstr>Calibri</vt:lpstr>
      <vt:lpstr>Calibri-Bold</vt:lpstr>
      <vt:lpstr>Calibri-Light</vt:lpstr>
      <vt:lpstr>Garamond</vt:lpstr>
      <vt:lpstr>Roboto</vt:lpstr>
      <vt:lpstr>Roboto Black</vt:lpstr>
      <vt:lpstr>Roboto Medium</vt:lpstr>
      <vt:lpstr>Source Sans Pro Black</vt:lpstr>
      <vt:lpstr>Source Sans Pro ExtraLight</vt:lpstr>
      <vt:lpstr>Source Sans Pro Light</vt:lpstr>
      <vt:lpstr>Times New Roman</vt:lpstr>
      <vt:lpstr>Tw Cen MT</vt:lpstr>
      <vt:lpstr>Office Theme</vt:lpstr>
      <vt:lpstr>CorelDRAW</vt:lpstr>
      <vt:lpstr>PowerPoint Presentation</vt:lpstr>
      <vt:lpstr>OCENA ŽIVLJENJSKEGA CIKLA LCA, Life Cycle Assessment</vt:lpstr>
      <vt:lpstr>Uporabnost analize LCA</vt:lpstr>
      <vt:lpstr>Študija primera z uporabo OpenLCA </vt:lpstr>
      <vt:lpstr>Študija primera</vt:lpstr>
      <vt:lpstr>Funkcijska enota</vt:lpstr>
      <vt:lpstr>Programsko orodje OpenLCA </vt:lpstr>
      <vt:lpstr>Kaj je OpenLCA?</vt:lpstr>
      <vt:lpstr>Prenos in namestitev</vt:lpstr>
      <vt:lpstr>Uvodno okno OpenLCA</vt:lpstr>
      <vt:lpstr>Uvodno okno OpenLCA</vt:lpstr>
      <vt:lpstr>Elementi modeliranja</vt:lpstr>
      <vt:lpstr>  Struktura modeliranja</vt:lpstr>
      <vt:lpstr>OpenLCA Nexus</vt:lpstr>
      <vt:lpstr>PowerPoint Presentation</vt:lpstr>
      <vt:lpstr>PowerPoint Presentation</vt:lpstr>
      <vt:lpstr>Ustvarjanje tokov</vt:lpstr>
      <vt:lpstr>Struktura modeliranja</vt:lpstr>
      <vt:lpstr>Podatki za inventarizacijo</vt:lpstr>
      <vt:lpstr>PowerPoint Presentation</vt:lpstr>
      <vt:lpstr>PowerPoint Presentation</vt:lpstr>
      <vt:lpstr>Ustvarjanje procesov</vt:lpstr>
      <vt:lpstr>Struktura modeliranja</vt:lpstr>
      <vt:lpstr>PowerPoint Presentation</vt:lpstr>
      <vt:lpstr>PowerPoint Presentation</vt:lpstr>
      <vt:lpstr>PowerPoint Presentation</vt:lpstr>
      <vt:lpstr>Sistem proizvoda analiza in rezultati</vt:lpstr>
      <vt:lpstr>Ocena okoljskih vplivov življenjskega cikla</vt:lpstr>
      <vt:lpstr>Kazalci, ki se običajno uporabljajo v analizi LCA</vt:lpstr>
      <vt:lpstr>Analiza: analiza vplivov</vt:lpstr>
      <vt:lpstr>Analiza: drevo prispevkov</vt:lpstr>
      <vt:lpstr>Analiza: lokacije</vt:lpstr>
      <vt:lpstr>Ustvarjanje projekta PRIMERJAVA PET – GL - ALU</vt:lpstr>
      <vt:lpstr>Projekt: ustvarjanje novega projekta</vt:lpstr>
      <vt:lpstr>Projekt: ustvarjanje novega projekta (II)</vt:lpstr>
      <vt:lpstr>Projekt: nastavitve projekta (I)</vt:lpstr>
      <vt:lpstr>Projekt: nastavitve projekta (II)</vt:lpstr>
      <vt:lpstr>Projekt: Rezultati (I)</vt:lpstr>
      <vt:lpstr>Projekt: Rezultati (kazalec GWP)</vt:lpstr>
      <vt:lpstr>Projekt: Rezultati (zrelativizirani)</vt:lpstr>
      <vt:lpstr>Prispevki posameznih procesnih faz k potencialu globalnega segrevanja (GWP)</vt:lpstr>
      <vt:lpstr>ZAKLJUČEK (I)</vt:lpstr>
      <vt:lpstr>ZAKLJUČEK (II)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Primerjalna ocena življenjskega cikla alternativnih embalažnih materialov za pijače</dc:title>
  <dc:creator>Damjan Krajnc</dc:creator>
  <cp:lastModifiedBy>Thorsten Kliewe</cp:lastModifiedBy>
  <cp:revision>2</cp:revision>
  <dcterms:created xsi:type="dcterms:W3CDTF">2019-11-05T13:54:33Z</dcterms:created>
  <dcterms:modified xsi:type="dcterms:W3CDTF">2026-05-29T18:19:51Z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0x0101006E9117465F9CD24BA0B544C43CEA1B4D</vt:lpwstr>
  </property>
  <property fmtid="{D5CDD505-2E9C-101B-9397-08002B2CF9AE}" pid="3" name="MediaServiceImageTags">
    <vt:lpwstr/>
  </property>
</Properties>
</file>